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ika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pesochnizza.ru/wp-content/uploads/2012/05/matematika6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esochnizza.ru/wp-content/uploads/2012/05/matematika3.jpg" TargetMode="External"/><Relationship Id="rId5" Type="http://schemas.openxmlformats.org/officeDocument/2006/relationships/image" Target="../media/image10.jpeg"/><Relationship Id="rId10" Type="http://schemas.openxmlformats.org/officeDocument/2006/relationships/image" Target="../media/image13.jpeg"/><Relationship Id="rId4" Type="http://schemas.openxmlformats.org/officeDocument/2006/relationships/hyperlink" Target="http://pesochnizza.ru/wp-content/uploads/2012/05/matematika2.jpg" TargetMode="Externa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 rot="180000">
            <a:off x="2286000" y="4800601"/>
            <a:ext cx="5410200" cy="129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 Работу выполнили учащиеся 5в класса МБОУ «СОШ №15 с УИОП» 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Богданов Артём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и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Monotype Corsiva" pitchFamily="66" charset="0"/>
              </a:rPr>
              <a:t>Шуткин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 Илья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438400" y="914401"/>
            <a:ext cx="5791200" cy="3276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9906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Конкурс «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Познание и творчество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19050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Медиа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– математическая газета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29718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В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е</a:t>
            </a: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с</a:t>
            </a:r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ё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л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а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я</a:t>
            </a:r>
            <a:r>
              <a:rPr lang="ru-RU" sz="4000" b="1" dirty="0" smtClean="0">
                <a:latin typeface="Monotype Corsiva" pitchFamily="66" charset="0"/>
              </a:rPr>
              <a:t> 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м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е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т</a:t>
            </a:r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и</a:t>
            </a: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к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»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6324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Руководитель: </a:t>
            </a:r>
            <a:r>
              <a:rPr lang="ru-RU" sz="2800" dirty="0" err="1" smtClean="0">
                <a:latin typeface="Monotype Corsiva" pitchFamily="66" charset="0"/>
              </a:rPr>
              <a:t>Шуткина</a:t>
            </a:r>
            <a:r>
              <a:rPr lang="ru-RU" sz="2800" dirty="0" smtClean="0">
                <a:latin typeface="Monotype Corsiva" pitchFamily="66" charset="0"/>
              </a:rPr>
              <a:t> Ольга Павловна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sz="half" idx="2"/>
          </p:nvPr>
        </p:nvSpPr>
        <p:spPr>
          <a:xfrm rot="1200000">
            <a:off x="6219355" y="129637"/>
            <a:ext cx="3132000" cy="828000"/>
          </a:xfrm>
          <a:prstGeom prst="wave">
            <a:avLst>
              <a:gd name="adj1" fmla="val 12500"/>
              <a:gd name="adj2" fmla="val 48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1800000" lon="600000" rev="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atin typeface="Monotype Corsiva" pitchFamily="66" charset="0"/>
              </a:rPr>
              <a:t>Головоломки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6" name="Рисунок 5" descr="Головоломка со спичками: Спичечный тетрис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457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Спичечный тетрис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1295400"/>
            <a:ext cx="5638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Вот уж действительно занимательная головоломка в стиле тетрис.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Фигуру, изображённую на картинке, можно разделить на четыре (4) таких же по форме, добавив ещё восемь (8) спичек.</a:t>
            </a:r>
          </a:p>
          <a:p>
            <a:pPr algn="ctr"/>
            <a:endParaRPr lang="ru-RU" dirty="0"/>
          </a:p>
        </p:txBody>
      </p:sp>
      <p:pic>
        <p:nvPicPr>
          <p:cNvPr id="9" name="Содержимое 8" descr="Ответ на головоломку: Спичечный тетрис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8100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3581400"/>
            <a:ext cx="1447800" cy="2596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Головоломка со спичками: Неваляшка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838200"/>
            <a:ext cx="2819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Неваляшка</a:t>
            </a:r>
            <a:endParaRPr lang="ru-RU" sz="2800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6699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Неваляшка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3657600"/>
            <a:ext cx="4343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Из спичек сложена фигура, похожая на детскую игрушку "неваляшку".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Вам нужно переложить на другое место три (3) спички, чтобы неваляшка превратилась в куб.</a:t>
            </a:r>
          </a:p>
          <a:p>
            <a:endParaRPr lang="ru-RU" dirty="0"/>
          </a:p>
        </p:txBody>
      </p:sp>
      <p:pic>
        <p:nvPicPr>
          <p:cNvPr id="9" name="Рисунок 8" descr="Решение головоломки: Неваляшк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334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685800"/>
            <a:ext cx="2209800" cy="21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11" name="Заголовок 4"/>
          <p:cNvSpPr txBox="1">
            <a:spLocks/>
          </p:cNvSpPr>
          <p:nvPr/>
        </p:nvSpPr>
        <p:spPr>
          <a:xfrm rot="1200000">
            <a:off x="6219355" y="129637"/>
            <a:ext cx="3132000" cy="828000"/>
          </a:xfrm>
          <a:prstGeom prst="wave">
            <a:avLst>
              <a:gd name="adj1" fmla="val 12500"/>
              <a:gd name="adj2" fmla="val 48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1800000" lon="600000" rev="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Головоломки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Список источников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382000" cy="5105400"/>
          </a:xfrm>
        </p:spPr>
        <p:txBody>
          <a:bodyPr>
            <a:normAutofit fontScale="70000" lnSpcReduction="20000"/>
          </a:bodyPr>
          <a:lstStyle/>
          <a:p>
            <a:pPr marL="449263" indent="-358775" defTabSz="269875">
              <a:buFont typeface="Lucida Sans Unicode" pitchFamily="34" charset="0"/>
              <a:buAutoNum type="arabicPeriod"/>
            </a:pPr>
            <a:r>
              <a:rPr lang="ru-RU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Щербакова</a:t>
            </a: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Ю.В., </a:t>
            </a:r>
            <a:r>
              <a:rPr lang="ru-RU" sz="2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Гераськина</a:t>
            </a:r>
            <a:r>
              <a:rPr lang="ru-RU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И.Ю. Занимательная математика на уроках и внеклассных мероприятиях. 5-8 классы. М.: Издательство «Глобус», 2010г.</a:t>
            </a:r>
          </a:p>
          <a:p>
            <a:pPr marL="449263" indent="-358775" defTabSz="269875">
              <a:buFont typeface="Lucida Sans Unicode" pitchFamily="34" charset="0"/>
              <a:buAutoNum type="arabicPeriod"/>
            </a:pPr>
            <a:r>
              <a:rPr lang="ru-RU" sz="2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Альхова</a:t>
            </a:r>
            <a:r>
              <a:rPr lang="ru-RU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З.Н., Макеева А.В. Внеклассная  работа по математике. Саратов: Лицей, 2003г.</a:t>
            </a:r>
          </a:p>
          <a:p>
            <a:pPr marL="449263" indent="-358775" defTabSz="269875">
              <a:buFont typeface="Lucida Sans Unicode" pitchFamily="34" charset="0"/>
              <a:buAutoNum type="arabicPeriod"/>
            </a:pPr>
            <a:r>
              <a:rPr lang="ru-RU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Предметные недели в школе. Математика /Сост. Л.В.Гончарова.- Волгоград: Учитель, 2004г.</a:t>
            </a:r>
          </a:p>
          <a:p>
            <a:pPr marL="449263" indent="-358775" defTabSz="269875">
              <a:buFont typeface="Lucida Sans Unicode" pitchFamily="34" charset="0"/>
              <a:buAutoNum type="arabicPeriod"/>
            </a:pPr>
            <a:r>
              <a:rPr lang="ru-RU" sz="2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Фарков</a:t>
            </a:r>
            <a:r>
              <a:rPr lang="ru-RU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А.В. Математические олимпиады в школе. 5-11 класс. М.: Айрис-пресс, 2003г.</a:t>
            </a:r>
          </a:p>
          <a:p>
            <a:pPr marL="449263" indent="-358775" defTabSz="269875">
              <a:buFont typeface="Lucida Sans Unicode" pitchFamily="34" charset="0"/>
              <a:buAutoNum type="arabicPeriod"/>
            </a:pPr>
            <a:r>
              <a:rPr lang="ru-RU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О.В. </a:t>
            </a:r>
            <a:r>
              <a:rPr lang="ru-RU" sz="2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Бощенко</a:t>
            </a:r>
            <a:r>
              <a:rPr lang="ru-RU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«Математика. Итоговые уроки 5-9 класс»,Волгоград. Издательство «Учитель» 2007 год.</a:t>
            </a:r>
            <a:endParaRPr lang="ru-RU" sz="29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9263" indent="-358775" defTabSz="269875">
              <a:buFont typeface="Lucida Sans Unicode" pitchFamily="34" charset="0"/>
              <a:buAutoNum type="arabicPeriod"/>
            </a:pP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www.openclass.ru</a:t>
            </a:r>
          </a:p>
          <a:p>
            <a:pPr marL="449263" indent="-358775" defTabSz="269875">
              <a:buFont typeface="Lucida Sans Unicode" pitchFamily="34" charset="0"/>
              <a:buAutoNum type="arabicPeriod"/>
            </a:pP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http://www.internika.org/</a:t>
            </a:r>
            <a:endParaRPr lang="ru-RU" sz="29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169988" indent="-269875" defTabSz="269875">
              <a:buFont typeface="Lucida Sans Unicode" pitchFamily="34" charset="0"/>
              <a:buAutoNum type="arabicPeriod"/>
            </a:pP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www.wikipedia.org</a:t>
            </a:r>
            <a:endParaRPr lang="ru-RU" sz="2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69988" indent="-269875">
              <a:buFont typeface="Lucida Sans Unicode" pitchFamily="34" charset="0"/>
              <a:buAutoNum type="arabicPeriod"/>
            </a:pP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www.pe6yc.ru</a:t>
            </a:r>
            <a:endParaRPr lang="ru-RU" sz="2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69988" indent="-269875">
              <a:buFont typeface="Lucida Sans Unicode" pitchFamily="34" charset="0"/>
              <a:buAutoNum type="arabicPeriod"/>
            </a:pP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www.logika.vobrazovanie.ru</a:t>
            </a:r>
            <a:endParaRPr lang="ru-RU" sz="2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69988" indent="-269875">
              <a:buFont typeface="Lucida Sans Unicode" pitchFamily="34" charset="0"/>
              <a:buAutoNum type="arabicPeriod"/>
            </a:pPr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www.muzey-factov.ru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7200" y="533400"/>
            <a:ext cx="8305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Математика – царица наук, арифметика – царица математики. </a:t>
            </a:r>
          </a:p>
          <a:p>
            <a:pPr lvl="0" algn="ctr"/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                                               </a:t>
            </a:r>
            <a:r>
              <a:rPr lang="ru-RU" dirty="0" smtClean="0"/>
              <a:t> </a:t>
            </a:r>
            <a:r>
              <a:rPr lang="ru-RU" sz="2000" dirty="0" smtClean="0"/>
              <a:t>(К.Ф. Гаусс)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752600"/>
            <a:ext cx="6324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algn="just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Если вы хотите участвовать в большой жизни, то наполняйте свою голову математикой, пока есть к тому возможность. Она окажет вам потом огромную помощь во всей вашей работе.</a:t>
            </a:r>
          </a:p>
          <a:p>
            <a:pPr lvl="0" indent="449263" algn="r"/>
            <a:r>
              <a:rPr lang="ru-RU" dirty="0" smtClean="0"/>
              <a:t> </a:t>
            </a:r>
            <a:r>
              <a:rPr lang="ru-RU" sz="2000" dirty="0" smtClean="0"/>
              <a:t>(М.И. Калинин)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571999"/>
            <a:ext cx="6781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Предмет математики столь серьезен, что не следует упускать ни одной возможности сделать его более занимательным.</a:t>
            </a:r>
          </a:p>
          <a:p>
            <a:pPr algn="r"/>
            <a:r>
              <a:rPr lang="ru-RU" sz="2000" dirty="0" smtClean="0"/>
              <a:t> (Б. Паскаль)</a:t>
            </a:r>
            <a:endParaRPr lang="ru-RU" sz="2000" dirty="0"/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905000"/>
            <a:ext cx="1804988" cy="258882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71600" y="457201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З </a:t>
            </a:r>
            <a:r>
              <a:rPr lang="ru-RU" sz="4000" b="1" i="1" dirty="0" smtClean="0">
                <a:solidFill>
                  <a:srgbClr val="FFFF00"/>
                </a:solidFill>
              </a:rPr>
              <a:t>а</a:t>
            </a:r>
            <a:r>
              <a:rPr lang="ru-RU" sz="4000" b="1" i="1" dirty="0" smtClean="0">
                <a:solidFill>
                  <a:srgbClr val="0070C0"/>
                </a:solidFill>
              </a:rPr>
              <a:t> г </a:t>
            </a:r>
            <a:r>
              <a:rPr lang="ru-RU" sz="4000" b="1" i="1" dirty="0" smtClean="0">
                <a:solidFill>
                  <a:srgbClr val="FFFF00"/>
                </a:solidFill>
              </a:rPr>
              <a:t>а</a:t>
            </a:r>
            <a:r>
              <a:rPr lang="ru-RU" sz="4000" b="1" i="1" dirty="0" smtClean="0">
                <a:solidFill>
                  <a:srgbClr val="0070C0"/>
                </a:solidFill>
              </a:rPr>
              <a:t> </a:t>
            </a:r>
            <a:r>
              <a:rPr lang="ru-RU" sz="4000" b="1" i="1" dirty="0" err="1" smtClean="0">
                <a:solidFill>
                  <a:srgbClr val="0070C0"/>
                </a:solidFill>
              </a:rPr>
              <a:t>д</a:t>
            </a:r>
            <a:r>
              <a:rPr lang="ru-RU" sz="4000" b="1" i="1" dirty="0" smtClean="0">
                <a:solidFill>
                  <a:srgbClr val="0070C0"/>
                </a:solidFill>
              </a:rPr>
              <a:t> </a:t>
            </a:r>
            <a:r>
              <a:rPr lang="ru-RU" sz="4000" b="1" i="1" dirty="0" smtClean="0">
                <a:solidFill>
                  <a:srgbClr val="FFFF00"/>
                </a:solidFill>
              </a:rPr>
              <a:t>к</a:t>
            </a:r>
            <a:r>
              <a:rPr lang="ru-RU" sz="4000" b="1" i="1" dirty="0" smtClean="0">
                <a:solidFill>
                  <a:srgbClr val="0070C0"/>
                </a:solidFill>
              </a:rPr>
              <a:t> а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447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740000">
            <a:off x="5392106" y="3258507"/>
            <a:ext cx="3715370" cy="371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304800" y="1219200"/>
            <a:ext cx="5715000" cy="3124200"/>
          </a:xfrm>
          <a:prstGeom prst="wedgeRoundRectCallout">
            <a:avLst>
              <a:gd name="adj1" fmla="val 53618"/>
              <a:gd name="adj2" fmla="val 671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1371601"/>
            <a:ext cx="5029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entury" pitchFamily="18" charset="0"/>
              </a:rPr>
              <a:t>У нее нет ничего: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Century" pitchFamily="18" charset="0"/>
              </a:rPr>
              <a:t>Нет ни глаз, ни рук, ни носа,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Century" pitchFamily="18" charset="0"/>
              </a:rPr>
              <a:t>Состоит она всего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Century" pitchFamily="18" charset="0"/>
              </a:rPr>
              <a:t>Из условия с вопросом.</a:t>
            </a:r>
          </a:p>
          <a:p>
            <a:pPr algn="ctr"/>
            <a:endParaRPr lang="ru-RU" dirty="0" smtClean="0">
              <a:solidFill>
                <a:schemeClr val="accent3">
                  <a:lumMod val="50000"/>
                </a:schemeClr>
              </a:solidFill>
              <a:latin typeface="Century" pitchFamily="18" charset="0"/>
            </a:endParaRPr>
          </a:p>
          <a:p>
            <a:pPr algn="r"/>
            <a:r>
              <a:rPr lang="ru-RU" sz="2400" dirty="0" smtClean="0"/>
              <a:t>Ответ:</a:t>
            </a:r>
            <a:r>
              <a:rPr lang="ru-RU" dirty="0" smtClean="0"/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Задача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295400"/>
            <a:ext cx="541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Решение  задач – это не только очень увлекательный, но и крайне полезный способ времяпрепровождения.</a:t>
            </a:r>
          </a:p>
          <a:p>
            <a:pPr indent="360363" algn="just"/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Логические задачи являются идеальным материалом для развития математического мышления: они одновременно развивают логику, интеллект, воображение, фантазию.</a:t>
            </a:r>
            <a:endParaRPr lang="ru-RU" sz="2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allforchildren.ru/pictures/school1_s/school0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60000">
            <a:off x="7619075" y="436060"/>
            <a:ext cx="1276350" cy="142875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Волна 4"/>
          <p:cNvSpPr/>
          <p:nvPr/>
        </p:nvSpPr>
        <p:spPr>
          <a:xfrm rot="1200000">
            <a:off x="6297534" y="204195"/>
            <a:ext cx="3124200" cy="838200"/>
          </a:xfrm>
          <a:prstGeom prst="wave">
            <a:avLst>
              <a:gd name="adj1" fmla="val 12500"/>
              <a:gd name="adj2" fmla="val 48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1800000" lon="600000" rev="0"/>
              </a:camera>
              <a:lightRig rig="threePt" dir="t"/>
            </a:scene3d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Задачи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Назовите два числа, у которых количество цифр равно количеству букв, составляющих название каждого из этих чисел.</a:t>
            </a:r>
            <a:endParaRPr lang="ru-RU" sz="2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447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Ответ:</a:t>
            </a:r>
            <a:r>
              <a:rPr lang="ru-RU" dirty="0" smtClean="0"/>
              <a:t>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«сто»-100, «миллион»-1000000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5908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Когда моему отцу был 31 год, мне было 8 лет, а теперь отец  старше меня вдвое. Сколько мне лет теперь?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3505200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Ответ: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23 года.</a:t>
            </a:r>
          </a:p>
          <a:p>
            <a:endParaRPr lang="ru-RU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4372" y="2057400"/>
            <a:ext cx="2626847" cy="1752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LeftFacing"/>
            <a:lightRig rig="threePt" dir="t"/>
          </a:scene3d>
          <a:sp3d>
            <a:bevelT prst="convex"/>
          </a:sp3d>
        </p:spPr>
      </p:pic>
      <p:sp>
        <p:nvSpPr>
          <p:cNvPr id="13" name="TextBox 12"/>
          <p:cNvSpPr txBox="1"/>
          <p:nvPr/>
        </p:nvSpPr>
        <p:spPr>
          <a:xfrm>
            <a:off x="1905000" y="4572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2400" dirty="0" smtClean="0">
                <a:solidFill>
                  <a:srgbClr val="3333FF"/>
                </a:solidFill>
                <a:latin typeface="Monotype Corsiva" pitchFamily="66" charset="0"/>
              </a:rPr>
              <a:t>Блокнот с обёрткой стоят 11 рублей. Сам блокнот на 10 рублей дороже обёртки. Сколько стоят блокнот и обёртка в отдельности.</a:t>
            </a:r>
            <a:endParaRPr lang="ru-RU" sz="2400" dirty="0">
              <a:solidFill>
                <a:srgbClr val="3333FF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56388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Ответ:</a:t>
            </a:r>
            <a:r>
              <a:rPr lang="ru-RU" sz="20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блокнот стоит 10р 50коп, обёртка - 50коп.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8" grpId="1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00600" y="1066800"/>
            <a:ext cx="4191000" cy="54712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indent="360363" algn="just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На Олину парту упал бумажный самолёт  Оля развернула его и прочитала: «Ты — лучшая девочка в классе!» Она повернулась к сидящим за ней ребятам: Ване, Серёже и Алёше. Все три мальчика покраснели.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— Кто из вас делает мне такие комплименты? — спросила Оля.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— Это Сергей! — сказал Ваня.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— Нет, это не я! — сказал Серёжа.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— Я ничего такого не делал! — сказал Алёша.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Подруга Оли Маша ухмыльнулась: «Двое из них лгут!»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Однако она не хочет больше ничего говорить. Кто же является тайным поклонником Оли?</a:t>
            </a:r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1000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200000">
            <a:off x="6219356" y="205836"/>
            <a:ext cx="3132000" cy="828000"/>
          </a:xfrm>
          <a:prstGeom prst="wave">
            <a:avLst>
              <a:gd name="adj1" fmla="val 12500"/>
              <a:gd name="adj2" fmla="val 48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  <a:scene3d>
              <a:camera prst="orthographicFront">
                <a:rot lat="1800000" lon="600000" rev="0"/>
              </a:camera>
              <a:lightRig rig="threePt" dir="t"/>
            </a:scene3d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Задачи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7200"/>
            <a:ext cx="3362845" cy="1685906"/>
          </a:xfrm>
          <a:prstGeom prst="roundRect">
            <a:avLst/>
          </a:prstGeom>
          <a:ln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228600" y="2514600"/>
            <a:ext cx="4038600" cy="35073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449263"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Пятеро каменщиков вначале рабочей недели получили равное количество кирпича. Когда трое из них израсходовали по 326 кирпичей, то у них  осталось столько кирпичей, сколько вначале получили другие два каменщика.</a:t>
            </a:r>
          </a:p>
          <a:p>
            <a:pPr indent="449263" algn="just">
              <a:tabLst>
                <a:tab pos="90488" algn="l"/>
              </a:tabLst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Сколько  всего кирпичей получили каменщики вначале недели?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943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Ответ:</a:t>
            </a:r>
            <a:r>
              <a:rPr lang="ru-RU" dirty="0" smtClean="0"/>
              <a:t>  </a:t>
            </a:r>
            <a:r>
              <a:rPr lang="ru-RU" sz="2400" dirty="0" smtClean="0">
                <a:solidFill>
                  <a:srgbClr val="3333FF"/>
                </a:solidFill>
                <a:latin typeface="Monotype Corsiva" pitchFamily="66" charset="0"/>
              </a:rPr>
              <a:t>4890 кирпичей.</a:t>
            </a:r>
            <a:endParaRPr lang="ru-RU" sz="2400" dirty="0">
              <a:solidFill>
                <a:srgbClr val="3333FF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6096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Ответ:</a:t>
            </a:r>
            <a:r>
              <a:rPr lang="ru-RU" dirty="0" smtClean="0"/>
              <a:t>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Алёша.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5" presetClass="entr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build="p"/>
      <p:bldP spid="4" grpId="1" build="p"/>
      <p:bldP spid="5" grpId="0" animBg="1"/>
      <p:bldP spid="7" grpId="0" animBg="1"/>
      <p:bldP spid="7" grpId="1" animBg="1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740000">
            <a:off x="6238380" y="3947512"/>
            <a:ext cx="2615842" cy="261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09600" y="609600"/>
            <a:ext cx="4572000" cy="2743200"/>
          </a:xfrm>
          <a:prstGeom prst="wedgeRoundRectCallout">
            <a:avLst>
              <a:gd name="adj1" fmla="val 78270"/>
              <a:gd name="adj2" fmla="val 975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685800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Ребус</a:t>
            </a:r>
            <a:r>
              <a:rPr lang="ru-RU" sz="2000" dirty="0" smtClean="0"/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– это загадка изображенная рисунками, знаками, буквами и другими фигурами, ответ на которую получается путём сопоставления составных его частей по расположению, форме, виду</a:t>
            </a:r>
            <a:r>
              <a:rPr lang="ru-RU" sz="2000" dirty="0" smtClean="0"/>
              <a:t>. </a:t>
            </a:r>
          </a:p>
          <a:p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685800"/>
            <a:ext cx="4191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Ребусы всегда подаются в увлекательной форме, они прогоняют интеллектуальную лень, вырабатывают привычку к умственному труду, воспитывают настойчивость в преодолении трудностей. </a:t>
            </a:r>
          </a:p>
          <a:p>
            <a:endParaRPr lang="ru-RU" dirty="0"/>
          </a:p>
        </p:txBody>
      </p:sp>
      <p:sp>
        <p:nvSpPr>
          <p:cNvPr id="12" name="Капля 11"/>
          <p:cNvSpPr/>
          <p:nvPr/>
        </p:nvSpPr>
        <p:spPr>
          <a:xfrm>
            <a:off x="6172200" y="304800"/>
            <a:ext cx="2971800" cy="2971800"/>
          </a:xfrm>
          <a:prstGeom prst="teardrop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Первые ребусы появились во Франции в XV веке.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 XVI веке рисованные ребусы становятся известны в Англии, Германии, Италии.    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447800" y="4495800"/>
            <a:ext cx="4724400" cy="2209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России ребусы появились позднее - в середине XIX века. Сначала они появляются в журнале "Иллюстрация", а в 1880 году начинает издаваться журнал "Ребус".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200000">
            <a:off x="6219355" y="205836"/>
            <a:ext cx="3132000" cy="828000"/>
          </a:xfrm>
          <a:prstGeom prst="wave">
            <a:avLst>
              <a:gd name="adj1" fmla="val 12500"/>
              <a:gd name="adj2" fmla="val 48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  <a:scene3d>
              <a:camera prst="orthographicFront">
                <a:rot lat="1800000" lon="600000" rev="0"/>
              </a:camera>
              <a:lightRig rig="threePt" dir="t"/>
            </a:scene3d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Ребусы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6" name="Содержимое 5" descr="Ребусы по математике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3276600" cy="1143000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7" name="Рисунок 6" descr="ребус по математике с ответами">
            <a:hlinkClick r:id="rId4" tgtFrame="&quot;_blank&quot;" tooltip="&quot;ребусы математические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990600"/>
            <a:ext cx="2857500" cy="1066800"/>
          </a:xfrm>
          <a:prstGeom prst="round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8" name="Рисунок 7" descr="ребусы по математике">
            <a:hlinkClick r:id="rId6" tgtFrame="&quot;_blank&quot;" tooltip="&quot;ребусы математические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4343400"/>
            <a:ext cx="2857500" cy="14287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pic>
        <p:nvPicPr>
          <p:cNvPr id="9" name="Содержимое 8" descr="математические ребусы">
            <a:hlinkClick r:id="rId8" tgtFrame="&quot;_blank&quot;" tooltip="&quot;ребусы математические&quot;"/>
          </p:cNvPr>
          <p:cNvPicPr>
            <a:picLocks noGrp="1"/>
          </p:cNvPicPr>
          <p:nvPr>
            <p:ph sz="half" idx="2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4495800"/>
            <a:ext cx="3429000" cy="1219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</p:pic>
      <p:pic>
        <p:nvPicPr>
          <p:cNvPr id="10" name="Рисунок 9" descr="Математические ребусы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2819400"/>
            <a:ext cx="3752850" cy="9906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1" name="TextBox 10"/>
          <p:cNvSpPr txBox="1"/>
          <p:nvPr/>
        </p:nvSpPr>
        <p:spPr>
          <a:xfrm rot="-1020000">
            <a:off x="1014805" y="195593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Знаменатель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720000">
            <a:off x="5582545" y="215200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Геометрия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-1020000">
            <a:off x="2592687" y="5597021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Линейка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600000">
            <a:off x="6043098" y="575095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Циркуль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3886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Отрезок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1000" y="609600"/>
            <a:ext cx="64770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 rot="1200000">
            <a:off x="6295555" y="129636"/>
            <a:ext cx="3132000" cy="828000"/>
          </a:xfrm>
          <a:prstGeom prst="wave">
            <a:avLst>
              <a:gd name="adj1" fmla="val 12500"/>
              <a:gd name="adj2" fmla="val 48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  <a:scene3d>
              <a:camera prst="orthographicFront">
                <a:rot lat="1800000" lon="600000" rev="0"/>
              </a:camera>
              <a:lightRig rig="threePt" dir="t"/>
            </a:scene3d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Ребусы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000">
            <a:off x="343907" y="749143"/>
            <a:ext cx="2461443" cy="155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28800" y="762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Ё=А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457200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,</a:t>
            </a:r>
            <a:endParaRPr lang="ru-RU" sz="7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609600"/>
            <a:ext cx="1165755" cy="174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371600"/>
            <a:ext cx="1447799" cy="99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648200" y="2286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,,</a:t>
            </a:r>
            <a:endParaRPr lang="ru-RU" sz="7200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00" y="609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3,4,5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1447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Я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2438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Ковалевская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990600"/>
            <a:ext cx="3130463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7" name="TextBox 16"/>
          <p:cNvSpPr txBox="1"/>
          <p:nvPr/>
        </p:nvSpPr>
        <p:spPr>
          <a:xfrm>
            <a:off x="4495800" y="1295400"/>
            <a:ext cx="396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Софья Ковалевская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(1850-1891гг.)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– русский математик и механик, первая в мире женщина – профессор математики.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4800600"/>
            <a:ext cx="632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2000" dirty="0" smtClean="0">
                <a:solidFill>
                  <a:srgbClr val="7030A0"/>
                </a:solidFill>
              </a:rPr>
              <a:t>Говорят, что Софья Ковалевская познакомилась с математикой в раннем детстве, когда на ее комнату не хватило обоев, вместо которых были наклеены листы с лекциями Остроградского о дифференциальном и интегральном исчислении.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8" grpId="0"/>
      <p:bldP spid="8" grpId="1"/>
      <p:bldP spid="9" grpId="0"/>
      <p:bldP spid="9" grpId="1"/>
      <p:bldP spid="9" grpId="2"/>
      <p:bldP spid="12" grpId="0"/>
      <p:bldP spid="12" grpId="1"/>
      <p:bldP spid="12" grpId="2"/>
      <p:bldP spid="13" grpId="0"/>
      <p:bldP spid="13" grpId="1"/>
      <p:bldP spid="14" grpId="0"/>
      <p:bldP spid="14" grpId="1"/>
      <p:bldP spid="15" grpId="0"/>
      <p:bldP spid="15" grpId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609600"/>
            <a:ext cx="75438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Содержимое 4" descr="http://madam-fonova.ucoz.ru/shablon/Rebus_14.png"/>
          <p:cNvPicPr>
            <a:picLocks/>
          </p:cNvPicPr>
          <p:nvPr/>
        </p:nvPicPr>
        <p:blipFill>
          <a:blip r:embed="rId3" cstate="print"/>
          <a:srcRect l="33805"/>
          <a:stretch>
            <a:fillRect/>
          </a:stretch>
        </p:blipFill>
        <p:spPr bwMode="auto">
          <a:xfrm>
            <a:off x="838200" y="1524000"/>
            <a:ext cx="3101709" cy="159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4495800"/>
            <a:ext cx="4038600" cy="16303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838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Ч=Н   А=Ц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2954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858000" y="3810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,,,,,</a:t>
            </a:r>
            <a:endParaRPr lang="ru-RU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3429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Данциг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 rot="1200000">
            <a:off x="6295555" y="129636"/>
            <a:ext cx="3132000" cy="828000"/>
          </a:xfrm>
          <a:prstGeom prst="wave">
            <a:avLst>
              <a:gd name="adj1" fmla="val 12500"/>
              <a:gd name="adj2" fmla="val 48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1800000" lon="600000" rev="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Ребусы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685800"/>
            <a:ext cx="3581400" cy="437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4" name="TextBox 13"/>
          <p:cNvSpPr txBox="1"/>
          <p:nvPr/>
        </p:nvSpPr>
        <p:spPr>
          <a:xfrm>
            <a:off x="4267200" y="1676400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Джордж Данциг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(1914-2005гг.) – американский математик.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3352800"/>
            <a:ext cx="502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/>
            <a:r>
              <a:rPr lang="ru-RU" dirty="0" smtClean="0"/>
              <a:t> 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Американский математик Джордж Данциг, будучи аспирантом университета, однажды опоздал на урок и принял написанные на доске уравнения за домашнее задание. Оно показалось ему сложнее обычного, но через несколько дней он смог его выполнить. Оказалось, что он решил две «неразрешимые» проблемы в статистике, над которыми бились многие ученые.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 rot="1200000">
            <a:off x="6295555" y="129637"/>
            <a:ext cx="3132000" cy="828000"/>
          </a:xfrm>
          <a:prstGeom prst="wave">
            <a:avLst>
              <a:gd name="adj1" fmla="val 12500"/>
              <a:gd name="adj2" fmla="val 48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0000" lnSpcReduction="20000"/>
            <a:scene3d>
              <a:camera prst="orthographicFront">
                <a:rot lat="1800000" lon="600000" rev="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Ребусы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2" grpId="0"/>
      <p:bldP spid="12" grpId="1"/>
      <p:bldP spid="10" grpId="0" animBg="1"/>
      <p:bldP spid="14" grpId="0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775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Задачи</vt:lpstr>
      <vt:lpstr>Слайд 6</vt:lpstr>
      <vt:lpstr>Ребусы</vt:lpstr>
      <vt:lpstr>Ребусы</vt:lpstr>
      <vt:lpstr>Слайд 9</vt:lpstr>
      <vt:lpstr>Слайд 10</vt:lpstr>
      <vt:lpstr>Слайд 11</vt:lpstr>
      <vt:lpstr>Список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51</cp:revision>
  <dcterms:created xsi:type="dcterms:W3CDTF">2014-11-19T19:50:21Z</dcterms:created>
  <dcterms:modified xsi:type="dcterms:W3CDTF">2014-11-24T05:38:03Z</dcterms:modified>
</cp:coreProperties>
</file>