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9C99-90DA-41D6-9FE7-5A4A37FA121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9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59E3-3256-47F1-B8FD-7818108C4D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5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2A673-E202-4F21-9AEF-EE88873B0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3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9222E-7144-4548-BE60-D299E8CF06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5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F0AF9-056A-40F8-873C-7DFB71DA27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71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20F9D-E2D2-401E-AF8B-2A0CD934733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5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0E0F7-FEAD-47DA-B972-D1FD95A44F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0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3E04B-1565-4C8C-9E43-7B9EEE7589C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2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92E84-9E2E-4F61-A834-249414DD127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4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1A5DF-AB0D-4D16-BEE8-2F3905A008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9EAC-DC52-4F83-B03F-9AA2C043CE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2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72019-6C9B-4ED4-B068-072D72F618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411760" y="4869160"/>
            <a:ext cx="5904656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9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534694"/>
            <a:ext cx="6246440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ВСЕРОССИЙСКИЙ КОНКУРС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«МОЛОДОЙ УЧИТЕЛЬ - 2016»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370821"/>
            <a:ext cx="62464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Конкурсное задание</a:t>
            </a:r>
          </a:p>
          <a:p>
            <a:pPr algn="ctr"/>
            <a:r>
              <a:rPr lang="ru-RU" dirty="0"/>
              <a:t>«Методический семинар»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132856"/>
            <a:ext cx="6246440" cy="28623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Технологии и методики, направленные на реализацию требований ФГОС и профессионального стандарта «Педагог» 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4995179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Хертек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Алдынай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Владимировна, учитель английского языка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8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 проектов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 algn="just"/>
            <a:r>
              <a:rPr lang="ru-RU" sz="1600" dirty="0" smtClean="0"/>
              <a:t>       Эффективность </a:t>
            </a:r>
            <a:r>
              <a:rPr lang="ru-RU" sz="1600" dirty="0"/>
              <a:t>обучения повышается и за счет активизации самостоятельной работы учащихся, развития их познавательных и творческих способностей, образного изложения материала. Проектный метод – один из способов реализации детских знаний наглядным способом. Сегодня работа над проектами входит в содержание различных учебных дисциплин. </a:t>
            </a:r>
          </a:p>
          <a:p>
            <a:pPr algn="just"/>
            <a:r>
              <a:rPr lang="ru-RU" sz="1600" dirty="0" smtClean="0"/>
              <a:t>       3 </a:t>
            </a:r>
            <a:r>
              <a:rPr lang="ru-RU" sz="1600" dirty="0"/>
              <a:t>«а» класс на уроке готовили свой первый проект «Верю-не верю». Все были увлечены проектом. Они использовали Интернет, книги для того, чтобы написать, что могут и не могут делать разные животные. Для того чтобы поддерживать и стимулировать активность учащихся во время игры в виде проекта «Верю – не верю» и иметь возможность объективно оценить участие каждого из них в работе, я использовала различные способы поощрения учащихся. Так, во время урока ученики могут заработать баллы за удачный вопрос или ответ, использование активной лексики, употребление глагола </a:t>
            </a:r>
            <a:r>
              <a:rPr lang="ru-RU" sz="1600" dirty="0" err="1"/>
              <a:t>can</a:t>
            </a:r>
            <a:r>
              <a:rPr lang="ru-RU" sz="1600" dirty="0"/>
              <a:t> (мочь). В конце урока баллы суммировались, и по этим результатам проставлялись оценки.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785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8215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Здоровьесберегающие</a:t>
            </a:r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технологии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320480"/>
          </a:xfrm>
        </p:spPr>
        <p:txBody>
          <a:bodyPr/>
          <a:lstStyle/>
          <a:p>
            <a:pPr algn="just"/>
            <a:r>
              <a:rPr lang="ru-RU" sz="2400" dirty="0" smtClean="0"/>
              <a:t>       Большое </a:t>
            </a:r>
            <a:r>
              <a:rPr lang="ru-RU" sz="2400" dirty="0"/>
              <a:t>значение придаётся здоровью учеников. </a:t>
            </a:r>
            <a:r>
              <a:rPr lang="ru-RU" sz="2400" dirty="0" err="1"/>
              <a:t>Здоровьесберегающие</a:t>
            </a:r>
            <a:r>
              <a:rPr lang="ru-RU" sz="2400" dirty="0"/>
              <a:t> технологии способствуют формированию здорового образа жизни. Они применяются во время урока в виде физкультминуток. Часто проводятся под музыку, дети любят танцевать, при этом могут петь, а также учить и повторять глаголы движений. Используется методика зрительно-координационных упражнений, которая также полюбилась ученикам. </a:t>
            </a:r>
          </a:p>
        </p:txBody>
      </p:sp>
    </p:spTree>
    <p:extLst>
      <p:ext uri="{BB962C8B-B14F-4D97-AF65-F5344CB8AC3E}">
        <p14:creationId xmlns:p14="http://schemas.microsoft.com/office/powerpoint/2010/main" val="407959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Игровые технологии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     Для </a:t>
            </a:r>
            <a:r>
              <a:rPr lang="ru-RU" sz="2000" dirty="0"/>
              <a:t>младшего школьного возраста характерны яркость и непосредственность восприятия, легкость вхождения в образы. Дети легко вовлекаются в любую деятельность, особенно в игровую. </a:t>
            </a:r>
          </a:p>
          <a:p>
            <a:pPr algn="just"/>
            <a:r>
              <a:rPr lang="ru-RU" sz="2000" dirty="0" smtClean="0"/>
              <a:t>     На </a:t>
            </a:r>
            <a:r>
              <a:rPr lang="ru-RU" sz="2000" dirty="0"/>
              <a:t>уроках при изучении названия цветом, детям очень нравится работать с карточками. Учащиеся с удовольствием показывают глаголы движения.</a:t>
            </a:r>
          </a:p>
          <a:p>
            <a:pPr algn="just"/>
            <a:r>
              <a:rPr lang="ru-RU" sz="2000" dirty="0" smtClean="0"/>
              <a:t>     На </a:t>
            </a:r>
            <a:r>
              <a:rPr lang="ru-RU" sz="2000" dirty="0"/>
              <a:t>уроках я часто использую и различные вариации игры </a:t>
            </a:r>
            <a:r>
              <a:rPr lang="ru-RU" sz="2000" i="1" dirty="0"/>
              <a:t>«Правда/Ложь». </a:t>
            </a:r>
            <a:r>
              <a:rPr lang="ru-RU" sz="2000" dirty="0"/>
              <a:t>Я называю, например, звуки, показывая соответствующие транскрипционные значки, и иногда допускаю ошибки. Учащиеся должны обнаружить ошибку. С помощью этой игры мы запоминаем буквы, цифры и другую лексику.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0292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/>
          <a:lstStyle/>
          <a:p>
            <a:r>
              <a:rPr lang="ru-RU" sz="1600" dirty="0" smtClean="0"/>
              <a:t>       Для </a:t>
            </a:r>
            <a:r>
              <a:rPr lang="ru-RU" sz="1600" dirty="0"/>
              <a:t>совершенствования навыков </a:t>
            </a:r>
            <a:r>
              <a:rPr lang="ru-RU" sz="1600" dirty="0" err="1"/>
              <a:t>аудирования</a:t>
            </a:r>
            <a:r>
              <a:rPr lang="ru-RU" sz="1600" dirty="0"/>
              <a:t> я использую игру </a:t>
            </a:r>
            <a:r>
              <a:rPr lang="ru-RU" sz="1600" i="1" dirty="0"/>
              <a:t>«Поймай звук». </a:t>
            </a:r>
            <a:r>
              <a:rPr lang="ru-RU" sz="1600" dirty="0"/>
              <a:t>Ученики хлопают в ладоши, когда они слышат в произносимых учителем словах заданный звук. Если ученик ошибается, он садится. Остаются стоять самые внимательные. Вариант этой игры используется при изучении темы "Множественное число существительных": учащиеся должны услышать и хлопнуть в ладоши на слово во множественном числе.</a:t>
            </a:r>
          </a:p>
          <a:p>
            <a:r>
              <a:rPr lang="ru-RU" sz="1600" dirty="0" smtClean="0"/>
              <a:t>       Для </a:t>
            </a:r>
            <a:r>
              <a:rPr lang="ru-RU" sz="1600" dirty="0"/>
              <a:t>лучшего запоминания новых слов часто использую </a:t>
            </a:r>
            <a:r>
              <a:rPr lang="ru-RU" sz="1600" i="1" dirty="0"/>
              <a:t>«</a:t>
            </a:r>
            <a:r>
              <a:rPr lang="ru-RU" sz="1600" i="1" dirty="0" err="1"/>
              <a:t>договорки</a:t>
            </a:r>
            <a:r>
              <a:rPr lang="ru-RU" sz="1600" i="1" dirty="0"/>
              <a:t>»:</a:t>
            </a:r>
          </a:p>
          <a:p>
            <a:r>
              <a:rPr lang="ru-RU" sz="1600" dirty="0"/>
              <a:t>У елки цвет всегда один,                         Почему сосисок нет?</a:t>
            </a:r>
          </a:p>
          <a:p>
            <a:r>
              <a:rPr lang="ru-RU" sz="1600" dirty="0"/>
              <a:t>Зимой и летом это – </a:t>
            </a:r>
            <a:r>
              <a:rPr lang="ru-RU" sz="1600" dirty="0" err="1"/>
              <a:t>green</a:t>
            </a:r>
            <a:r>
              <a:rPr lang="ru-RU" sz="1600" dirty="0"/>
              <a:t>.                    Утащил их рыжий </a:t>
            </a:r>
            <a:r>
              <a:rPr lang="ru-RU" sz="1600" dirty="0" err="1"/>
              <a:t>cat</a:t>
            </a:r>
            <a:r>
              <a:rPr lang="ru-RU" sz="1600" dirty="0"/>
              <a:t>.</a:t>
            </a:r>
          </a:p>
          <a:p>
            <a:r>
              <a:rPr lang="ru-RU" sz="1600" dirty="0" smtClean="0"/>
              <a:t>       Младшим </a:t>
            </a:r>
            <a:r>
              <a:rPr lang="ru-RU" sz="1600" dirty="0"/>
              <a:t>школьникам очень нравятся подвижные игры и игры с мячом. К подвижным играм можно отнести игры:</a:t>
            </a:r>
          </a:p>
          <a:p>
            <a:r>
              <a:rPr lang="ru-RU" sz="1600" dirty="0" smtClean="0"/>
              <a:t>       1</a:t>
            </a:r>
            <a:r>
              <a:rPr lang="ru-RU" sz="1600" dirty="0"/>
              <a:t>. </a:t>
            </a:r>
            <a:r>
              <a:rPr lang="ru-RU" sz="1600" i="1" dirty="0"/>
              <a:t>«Лучшие/ </a:t>
            </a:r>
            <a:r>
              <a:rPr lang="ru-RU" sz="1600" i="1" dirty="0" err="1"/>
              <a:t>The</a:t>
            </a:r>
            <a:r>
              <a:rPr lang="ru-RU" sz="1600" i="1" dirty="0"/>
              <a:t> </a:t>
            </a:r>
            <a:r>
              <a:rPr lang="ru-RU" sz="1600" i="1" dirty="0" err="1"/>
              <a:t>best</a:t>
            </a:r>
            <a:r>
              <a:rPr lang="ru-RU" sz="1600" i="1" dirty="0"/>
              <a:t>». </a:t>
            </a:r>
            <a:r>
              <a:rPr lang="ru-RU" sz="1600" dirty="0"/>
              <a:t>Условие: разбить группу на 2 – 3 команды, построить их в колонку  и по команде «На старт» начать диктовать буквы. Каждый ученик подбегает к доске и пишет названную букву, передает мел следующему игроку команды, а сам встает сзади. Учитель диктует буквы в достаточно быстром темпе, чтобы у учеников не было возможности подсматривать за другими командами.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2443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/>
          <a:lstStyle/>
          <a:p>
            <a:r>
              <a:rPr lang="ru-RU" sz="1600" dirty="0" smtClean="0"/>
              <a:t>      2</a:t>
            </a:r>
            <a:r>
              <a:rPr lang="ru-RU" sz="1600" dirty="0"/>
              <a:t>. </a:t>
            </a:r>
            <a:r>
              <a:rPr lang="ru-RU" sz="1600" i="1" dirty="0"/>
              <a:t>Игра в мяч (A </a:t>
            </a:r>
            <a:r>
              <a:rPr lang="ru-RU" sz="1600" i="1" dirty="0" err="1"/>
              <a:t>funny</a:t>
            </a:r>
            <a:r>
              <a:rPr lang="ru-RU" sz="1600" i="1" dirty="0"/>
              <a:t> </a:t>
            </a:r>
            <a:r>
              <a:rPr lang="ru-RU" sz="1600" i="1" dirty="0" err="1"/>
              <a:t>ball</a:t>
            </a:r>
            <a:r>
              <a:rPr lang="ru-RU" sz="1600" i="1" dirty="0"/>
              <a:t>). </a:t>
            </a:r>
            <a:r>
              <a:rPr lang="ru-RU" sz="1600" dirty="0"/>
              <a:t>Условия: учащиеся встают в круг. Учитель – в центре с мячом. Учитель бросает мяч и называет любое английское слово (можно как из пройденной лексики, так и новые слова), ребенок ловит мяч и называет букву, с которой начинается это слово, возвращая мяч учителю.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А </a:t>
            </a:r>
            <a:r>
              <a:rPr lang="ru-RU" sz="1600" dirty="0"/>
              <a:t>вот игры, в которые мы играем, разделив класс на две команды:</a:t>
            </a:r>
          </a:p>
          <a:p>
            <a:r>
              <a:rPr lang="ru-RU" sz="1600" i="1" dirty="0"/>
              <a:t>1. ABC </a:t>
            </a:r>
            <a:r>
              <a:rPr lang="ru-RU" sz="1600" i="1" dirty="0" err="1"/>
              <a:t>Task</a:t>
            </a:r>
            <a:r>
              <a:rPr lang="ru-RU" sz="1600" i="1" dirty="0"/>
              <a:t>. </a:t>
            </a:r>
            <a:r>
              <a:rPr lang="ru-RU" sz="1600" dirty="0"/>
              <a:t>На доске весят 2 плаката. На каждом нарисован домик с 26 окнами. Каждое окно – ячейка для буквы алфавита, но не все ячейки заполнены - есть пустые клетки для пропущенных букв.</a:t>
            </a:r>
          </a:p>
          <a:p>
            <a:r>
              <a:rPr lang="ru-RU" sz="1600" dirty="0"/>
              <a:t>Ученики выходят по одному к доске и выстраивают алфавит. Оценивается быстрота и правильность выполнения задания.</a:t>
            </a:r>
          </a:p>
          <a:p>
            <a:r>
              <a:rPr lang="ru-RU" sz="1600" i="1" dirty="0"/>
              <a:t>2.  </a:t>
            </a:r>
            <a:r>
              <a:rPr lang="ru-RU" sz="1600" i="1" dirty="0" err="1"/>
              <a:t>Funny</a:t>
            </a:r>
            <a:r>
              <a:rPr lang="ru-RU" sz="1600" i="1" dirty="0"/>
              <a:t> </a:t>
            </a:r>
            <a:r>
              <a:rPr lang="ru-RU" sz="1600" i="1" dirty="0" err="1"/>
              <a:t>Tree</a:t>
            </a:r>
            <a:r>
              <a:rPr lang="ru-RU" sz="1600" i="1" dirty="0"/>
              <a:t>. </a:t>
            </a:r>
            <a:r>
              <a:rPr lang="ru-RU" sz="1600" dirty="0"/>
              <a:t>На доске нарисованы деревья (по одному для каждой команды), которые растут в волшебном лесу. Его плоды (рисунки) – яблоко, кот, осьминог, солнце, абрикос, лев и т.д. по лексике, изученной учениками. А под деревом буквы, осыпавшиеся с деревьев. Участникам необходимо прикрепить буквы к соответствующему слову, с которого оно начинается.</a:t>
            </a:r>
          </a:p>
          <a:p>
            <a:r>
              <a:rPr lang="ru-RU" sz="1600" i="1" dirty="0"/>
              <a:t>3. </a:t>
            </a:r>
            <a:r>
              <a:rPr lang="ru-RU" sz="1600" i="1" dirty="0" err="1"/>
              <a:t>Who</a:t>
            </a:r>
            <a:r>
              <a:rPr lang="ru-RU" sz="1600" i="1" dirty="0"/>
              <a:t> </a:t>
            </a:r>
            <a:r>
              <a:rPr lang="ru-RU" sz="1600" i="1" dirty="0" err="1"/>
              <a:t>is</a:t>
            </a:r>
            <a:r>
              <a:rPr lang="ru-RU" sz="1600" i="1" dirty="0"/>
              <a:t> </a:t>
            </a:r>
            <a:r>
              <a:rPr lang="ru-RU" sz="1600" i="1" dirty="0" err="1"/>
              <a:t>the</a:t>
            </a:r>
            <a:r>
              <a:rPr lang="ru-RU" sz="1600" i="1" dirty="0"/>
              <a:t> </a:t>
            </a:r>
            <a:r>
              <a:rPr lang="ru-RU" sz="1600" i="1" dirty="0" err="1"/>
              <a:t>most</a:t>
            </a:r>
            <a:r>
              <a:rPr lang="ru-RU" sz="1600" i="1" dirty="0"/>
              <a:t> </a:t>
            </a:r>
            <a:r>
              <a:rPr lang="ru-RU" sz="1600" i="1" dirty="0" err="1"/>
              <a:t>attentive</a:t>
            </a:r>
            <a:r>
              <a:rPr lang="ru-RU" sz="1600" i="1" dirty="0"/>
              <a:t>? </a:t>
            </a:r>
            <a:r>
              <a:rPr lang="ru-RU" sz="1600" dirty="0"/>
              <a:t>Я  располагаю несколько игрушек на, под, рядом со стулом и в несколько – в коробке. Ученики называют предлоги места. Участники конкурса закрывают глаза, Я меняю игрушки местами. Задача учеников вспомнить и назвать прежнее месторасположение игрушек.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639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использования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85740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                Результат </a:t>
            </a:r>
            <a:r>
              <a:rPr lang="ru-RU" sz="1800" dirty="0"/>
              <a:t>использования инновационных педагогических технологий: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качественное </a:t>
            </a:r>
            <a:r>
              <a:rPr lang="ru-RU" sz="1800" dirty="0"/>
              <a:t>усвоение знаний, развитие интеллекта и творческих </a:t>
            </a:r>
            <a:r>
              <a:rPr lang="ru-RU" sz="1800" dirty="0" smtClean="0"/>
              <a:t>способностей;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развитие </a:t>
            </a:r>
            <a:r>
              <a:rPr lang="ru-RU" sz="1800" dirty="0"/>
              <a:t>познавательных интересов и творческой </a:t>
            </a:r>
            <a:r>
              <a:rPr lang="ru-RU" sz="1800" dirty="0" smtClean="0"/>
              <a:t>активности;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повышение </a:t>
            </a:r>
            <a:r>
              <a:rPr lang="ru-RU" sz="1800" dirty="0"/>
              <a:t>уверенности в собственных </a:t>
            </a:r>
            <a:r>
              <a:rPr lang="ru-RU" sz="1800" dirty="0" smtClean="0"/>
              <a:t>силах;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развитие </a:t>
            </a:r>
            <a:r>
              <a:rPr lang="ru-RU" sz="1800" dirty="0"/>
              <a:t>исследовательских </a:t>
            </a:r>
            <a:r>
              <a:rPr lang="ru-RU" sz="1800" dirty="0" smtClean="0"/>
              <a:t>способностей;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развитие </a:t>
            </a:r>
            <a:r>
              <a:rPr lang="ru-RU" sz="1800" dirty="0"/>
              <a:t>«чувства локтя», </a:t>
            </a:r>
            <a:r>
              <a:rPr lang="ru-RU" sz="1800" dirty="0" smtClean="0"/>
              <a:t>коммуникабельности;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обеспечение </a:t>
            </a:r>
            <a:r>
              <a:rPr lang="ru-RU" sz="1800" dirty="0"/>
              <a:t>механизма развития критического мышления, умения искать пути решения поставленной </a:t>
            </a:r>
            <a:r>
              <a:rPr lang="ru-RU" sz="1800" dirty="0" smtClean="0"/>
              <a:t>задачи;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развитие </a:t>
            </a:r>
            <a:r>
              <a:rPr lang="ru-RU" sz="1800" dirty="0"/>
              <a:t>умения мыслить </a:t>
            </a:r>
            <a:r>
              <a:rPr lang="ru-RU" sz="1800" dirty="0" smtClean="0"/>
              <a:t>абстрактно;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повышение </a:t>
            </a:r>
            <a:r>
              <a:rPr lang="ru-RU" sz="1800" dirty="0"/>
              <a:t>умения адекватно оценивать </a:t>
            </a:r>
            <a:r>
              <a:rPr lang="ru-RU" sz="1800" dirty="0" smtClean="0"/>
              <a:t>себя;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усиление </a:t>
            </a:r>
            <a:r>
              <a:rPr lang="ru-RU" sz="1800" dirty="0"/>
              <a:t>мотивации на успешную учебную </a:t>
            </a:r>
            <a:r>
              <a:rPr lang="ru-RU" sz="1800" dirty="0" smtClean="0"/>
              <a:t>деятельность.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922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ru-RU" dirty="0" smtClean="0"/>
              <a:t>     Все </a:t>
            </a:r>
            <a:r>
              <a:rPr lang="ru-RU" dirty="0"/>
              <a:t>перечисленные методики и технологии и многие другие помогают в работе учителей и направлены на достижение не только предметных результатов, но и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в соответствии с ФГОС. </a:t>
            </a:r>
          </a:p>
        </p:txBody>
      </p:sp>
    </p:spTree>
    <p:extLst>
      <p:ext uri="{BB962C8B-B14F-4D97-AF65-F5344CB8AC3E}">
        <p14:creationId xmlns:p14="http://schemas.microsoft.com/office/powerpoint/2010/main" val="15728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pPr marL="0" indent="0" algn="ctr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76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Наша 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just"/>
            <a:r>
              <a:rPr lang="ru-RU" dirty="0" smtClean="0"/>
              <a:t>        В </a:t>
            </a:r>
            <a:r>
              <a:rPr lang="ru-RU" dirty="0"/>
              <a:t>МБОУ СОШ №2 г. Ак-Довурак я работаю учителем английского языка с 2015 года. Веду уроки со 2 по 11 классы, из которых 2-5 классы обучаются по ФГОС.</a:t>
            </a:r>
          </a:p>
        </p:txBody>
      </p:sp>
    </p:spTree>
    <p:extLst>
      <p:ext uri="{BB962C8B-B14F-4D97-AF65-F5344CB8AC3E}">
        <p14:creationId xmlns:p14="http://schemas.microsoft.com/office/powerpoint/2010/main" val="24108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Проблема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 algn="just"/>
            <a:r>
              <a:rPr lang="ru-RU" sz="2200" dirty="0" smtClean="0"/>
              <a:t>       Каждый </a:t>
            </a:r>
            <a:r>
              <a:rPr lang="ru-RU" sz="2200" dirty="0"/>
              <a:t>учитель, разрабатывая конспект урока, хочет, чтобы все дети к концу занятия усвоили материал. Проработав несколько месяцев в школе, я убедилась, что ученику начальных классов особенно сложно запомнить то, о чём просто рассказывается на уроке. Нужно подобрать и совместить на одном  уроке несколько методов, способов, технологий и приёмов так, чтобы они дополняли друг друга, но не перегружали урок. В помощь учителю пришли инновационные методики и технологии, которые направлены на реализацию требований ФГОС и профессионального стандарта «Педагог». </a:t>
            </a:r>
          </a:p>
        </p:txBody>
      </p:sp>
    </p:spTree>
    <p:extLst>
      <p:ext uri="{BB962C8B-B14F-4D97-AF65-F5344CB8AC3E}">
        <p14:creationId xmlns:p14="http://schemas.microsoft.com/office/powerpoint/2010/main" val="12341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Инновации в образовании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       Под </a:t>
            </a:r>
            <a:r>
              <a:rPr lang="ru-RU" sz="2800" dirty="0"/>
              <a:t>инновациями в образовании мы понимаем процесс совершенствования педагогических технологий, совокупности методов, приемов и средств обучения. В настоящее время инновационная педагогическая деятельность является одним из существенных компонентов образовательной деятельности любого учебного заведения. </a:t>
            </a:r>
          </a:p>
        </p:txBody>
      </p:sp>
    </p:spTree>
    <p:extLst>
      <p:ext uri="{BB962C8B-B14F-4D97-AF65-F5344CB8AC3E}">
        <p14:creationId xmlns:p14="http://schemas.microsoft.com/office/powerpoint/2010/main" val="32767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направления инновационной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/>
              <a:t>1. Формирование современного, образованного, нравственного, активного человека с развитым чувством ответственности за судьбу страны.</a:t>
            </a:r>
          </a:p>
          <a:p>
            <a:pPr marL="0" indent="0" algn="just">
              <a:buNone/>
            </a:pPr>
            <a:r>
              <a:rPr lang="ru-RU" sz="1800" dirty="0"/>
              <a:t>2. Последовательное создание в школе </a:t>
            </a:r>
            <a:r>
              <a:rPr lang="ru-RU" sz="1800" dirty="0" err="1"/>
              <a:t>здоровьесберегающего</a:t>
            </a:r>
            <a:r>
              <a:rPr lang="ru-RU" sz="1800" dirty="0"/>
              <a:t> образовательного пространства с обязательным использованием соответствующих технологий.</a:t>
            </a:r>
          </a:p>
          <a:p>
            <a:pPr marL="0" indent="0" algn="just">
              <a:buNone/>
            </a:pPr>
            <a:r>
              <a:rPr lang="ru-RU" sz="1800" dirty="0"/>
              <a:t>3. Развитие творческих способностей учащихся через урочную систему и систему дополнительного образования.</a:t>
            </a:r>
          </a:p>
          <a:p>
            <a:pPr marL="0" indent="0" algn="just">
              <a:buNone/>
            </a:pPr>
            <a:r>
              <a:rPr lang="ru-RU" sz="1800" dirty="0"/>
              <a:t>4. Широкое внедрение новых форм и методов обучения, в том числе современных технологий для обеспечения возможности индивидуального развития каждого ребенка.</a:t>
            </a:r>
          </a:p>
          <a:p>
            <a:pPr marL="0" indent="0" algn="just">
              <a:buNone/>
            </a:pPr>
            <a:r>
              <a:rPr lang="ru-RU" sz="1800" dirty="0" smtClean="0"/>
              <a:t>5. Развитие </a:t>
            </a:r>
            <a:r>
              <a:rPr lang="ru-RU" sz="1800" dirty="0"/>
              <a:t>системы воспитательной работы на принципе добровольности, свободы выбора и творчества.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076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just"/>
            <a:r>
              <a:rPr lang="ru-RU" sz="2200" dirty="0" smtClean="0"/>
              <a:t>        Изучив </a:t>
            </a:r>
            <a:r>
              <a:rPr lang="ru-RU" sz="2200" dirty="0"/>
              <a:t>и проанализировав литературу, я решила использовать некоторые методы и технологии для обучения младших школьников уже со второго класса. Это помогает мне сделать процесс обучения более эффективным.</a:t>
            </a:r>
          </a:p>
          <a:p>
            <a:pPr algn="just"/>
            <a:r>
              <a:rPr lang="ru-RU" sz="2200" dirty="0" smtClean="0"/>
              <a:t>        Одна </a:t>
            </a:r>
            <a:r>
              <a:rPr lang="ru-RU" sz="2200" dirty="0"/>
              <a:t>мудрость учит: «Скажи мне - я забуду. Покажи мне - я запомню. Дай мне действовать самому - и я научусь». По такому принципу в основу обучения положена собственная активная деятельность. И поэтому, одним из путей повышения результативности в изучении школьных предметов является внедрение активных форм работы на разных этапах урока.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992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Групповые и практические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just"/>
            <a:r>
              <a:rPr lang="ru-RU" sz="2000" dirty="0" smtClean="0"/>
              <a:t>         Применение </a:t>
            </a:r>
            <a:r>
              <a:rPr lang="ru-RU" sz="2000" dirty="0"/>
              <a:t>практических работ, в ходе которых дети отвечают на вопросы, выполняют задания и делают выводы по теме урока,  повышает уровень запоминания и усвоения материала урока.</a:t>
            </a:r>
          </a:p>
          <a:p>
            <a:pPr algn="just"/>
            <a:r>
              <a:rPr lang="ru-RU" sz="2000" dirty="0" smtClean="0"/>
              <a:t>         Групповые </a:t>
            </a:r>
            <a:r>
              <a:rPr lang="ru-RU" sz="2000" dirty="0"/>
              <a:t>и парные технологии включают в себя работу в парах, тройках, пятерках сменного состава. В </a:t>
            </a:r>
            <a:r>
              <a:rPr lang="ru-RU" sz="2000" dirty="0" err="1"/>
              <a:t>микрогруппе</a:t>
            </a:r>
            <a:r>
              <a:rPr lang="ru-RU" sz="2000" dirty="0"/>
              <a:t> дети учатся высказывать свою точку зрения, уважительно относиться к мнению другого, подчинять свою точку зрения мнениям товарищей, если они были ближе к истине при обсуждении учебной ситуации.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44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Технологии интегрированного </a:t>
            </a:r>
            <a:r>
              <a:rPr lang="ru-RU" sz="32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обучения</a:t>
            </a:r>
            <a:endParaRPr lang="ru-RU" sz="3200" b="1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/>
          <a:lstStyle/>
          <a:p>
            <a:pPr algn="just"/>
            <a:r>
              <a:rPr lang="ru-RU" sz="1400" dirty="0" smtClean="0"/>
              <a:t>          Так </a:t>
            </a:r>
            <a:r>
              <a:rPr lang="ru-RU" sz="1400" dirty="0"/>
              <a:t>как английский язык неразрывно связан с другими школьными дисциплинами, то составная часть методики преподавания - технологии интегрированного обучения. В результате проведения интегрированных уроков происходит развитие эмоциональной сферы детей, создаются новые условия деятельности учителей и учащихся, и представляет собой действенную модель активации мыслительной деятельности и развивающих приемов обучения. Оно требует и разнообразие форм преподавания, успешно влияющих на психологию и эффективность воспитания учащимся учебного материала. Многие понятия в английском языке не могут быть осознаны и усвоены учащимися без элементарных знаний по математике, физике, биологии, химии и другими предметами. </a:t>
            </a:r>
          </a:p>
          <a:p>
            <a:pPr algn="just"/>
            <a:r>
              <a:rPr lang="ru-RU" sz="1400" dirty="0" smtClean="0"/>
              <a:t>           При </a:t>
            </a:r>
            <a:r>
              <a:rPr lang="ru-RU" sz="1400" dirty="0"/>
              <a:t>изучении  темы  «Музыка» опираюсь на знания учащихся, полученные на уроках музыки (композиторы, музыкальные произведения, стили музыки). При изучении животных опираюсь на знания, полученные на уроках природоведении. Все уроки об открытиях и первооткрывателях англо-говорящих стран, географическом положении, исторических фактов опираются и дополняют знания истории и географии. Большой материал для английского языка дают литературные произведения. На своих уроках часто использую стихи и художественные произведения различных писателей и поэтов как зарубежных, так и отечественных: сонеты Уильяма Шекспира, поэзию Байрона, рассказы Агаты Кристи, С.Я. Маршака, А.С. Пушкина, С. Есенин и др.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426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Информационная технология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 algn="just"/>
            <a:r>
              <a:rPr lang="ru-RU" sz="2400" dirty="0" smtClean="0"/>
              <a:t>       Развитие </a:t>
            </a:r>
            <a:r>
              <a:rPr lang="ru-RU" sz="2400" dirty="0"/>
              <a:t>ученика в начальной школе зависит от множества факторов, в том числе и от того, насколько наглядным и удобным для восприятия является учебный материал. Поэтому на современном этапе организации образовательного процесса педагог не может обойтись на уроке без информационно-коммуникационных технологий. На уроках и внеклассных мероприятиях я использую аудио и видеозаписи и презентации. </a:t>
            </a:r>
          </a:p>
        </p:txBody>
      </p:sp>
    </p:spTree>
    <p:extLst>
      <p:ext uri="{BB962C8B-B14F-4D97-AF65-F5344CB8AC3E}">
        <p14:creationId xmlns:p14="http://schemas.microsoft.com/office/powerpoint/2010/main" val="11209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1628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Презентация PowerPoint</vt:lpstr>
      <vt:lpstr>Наша школа</vt:lpstr>
      <vt:lpstr>Проблема</vt:lpstr>
      <vt:lpstr>Инновации в образовании</vt:lpstr>
      <vt:lpstr>Основные направления инновационной деятельности</vt:lpstr>
      <vt:lpstr>Цель</vt:lpstr>
      <vt:lpstr>Групповые и практические работы</vt:lpstr>
      <vt:lpstr>Технологии интегрированного обучения</vt:lpstr>
      <vt:lpstr>Информационная технология</vt:lpstr>
      <vt:lpstr>Метод проектов</vt:lpstr>
      <vt:lpstr>Здоровьесберегающие технологии</vt:lpstr>
      <vt:lpstr>Игровые технологии</vt:lpstr>
      <vt:lpstr>Презентация PowerPoint</vt:lpstr>
      <vt:lpstr>Презентация PowerPoint</vt:lpstr>
      <vt:lpstr>Результат использования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Петровна</dc:creator>
  <cp:lastModifiedBy>User</cp:lastModifiedBy>
  <cp:revision>24</cp:revision>
  <dcterms:created xsi:type="dcterms:W3CDTF">2015-02-01T05:34:27Z</dcterms:created>
  <dcterms:modified xsi:type="dcterms:W3CDTF">2016-02-03T23:35:25Z</dcterms:modified>
</cp:coreProperties>
</file>