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3A9B-DA9D-49B6-BCE6-DDAC7CF815A8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DAFB-73E1-4DE2-85B4-202E7D3C3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3A9B-DA9D-49B6-BCE6-DDAC7CF815A8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DAFB-73E1-4DE2-85B4-202E7D3C3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3A9B-DA9D-49B6-BCE6-DDAC7CF815A8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DAFB-73E1-4DE2-85B4-202E7D3C3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3A9B-DA9D-49B6-BCE6-DDAC7CF815A8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DAFB-73E1-4DE2-85B4-202E7D3C3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3A9B-DA9D-49B6-BCE6-DDAC7CF815A8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DAFB-73E1-4DE2-85B4-202E7D3C3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3A9B-DA9D-49B6-BCE6-DDAC7CF815A8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DAFB-73E1-4DE2-85B4-202E7D3C3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3A9B-DA9D-49B6-BCE6-DDAC7CF815A8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DAFB-73E1-4DE2-85B4-202E7D3C3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3A9B-DA9D-49B6-BCE6-DDAC7CF815A8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DAFB-73E1-4DE2-85B4-202E7D3C3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3A9B-DA9D-49B6-BCE6-DDAC7CF815A8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DAFB-73E1-4DE2-85B4-202E7D3C3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3A9B-DA9D-49B6-BCE6-DDAC7CF815A8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DAFB-73E1-4DE2-85B4-202E7D3C3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3A9B-DA9D-49B6-BCE6-DDAC7CF815A8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0DAFB-73E1-4DE2-85B4-202E7D3C3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C3A9B-DA9D-49B6-BCE6-DDAC7CF815A8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0DAFB-73E1-4DE2-85B4-202E7D3C3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2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6286544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 smtClean="0">
                <a:solidFill>
                  <a:schemeClr val="bg1"/>
                </a:solidFill>
              </a:rPr>
              <a:t>Презентация к уроку </a:t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>по учебному предмету «Обществознание» </a:t>
            </a:r>
            <a:br>
              <a:rPr lang="ru-RU" sz="3100" b="1" dirty="0" smtClean="0">
                <a:solidFill>
                  <a:schemeClr val="bg1"/>
                </a:solidFill>
              </a:rPr>
            </a:br>
            <a:r>
              <a:rPr lang="ru-RU" sz="3100" b="1" dirty="0" smtClean="0">
                <a:solidFill>
                  <a:schemeClr val="bg1"/>
                </a:solidFill>
              </a:rPr>
              <a:t>в 5 классе на тему </a:t>
            </a: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  <a:latin typeface="Monotype Corsiva" pitchFamily="66" charset="0"/>
              </a:rPr>
              <a:t>«Семейные отношения!»</a:t>
            </a: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>
                <a:latin typeface="Monotype Corsiva" pitchFamily="66" charset="0"/>
              </a:rPr>
              <a:t/>
            </a:r>
            <a:br>
              <a:rPr lang="ru-RU" sz="3600" b="1" dirty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>
                <a:latin typeface="Monotype Corsiva" pitchFamily="66" charset="0"/>
              </a:rPr>
              <a:t/>
            </a:r>
            <a:br>
              <a:rPr lang="ru-RU" sz="3600" b="1" dirty="0">
                <a:latin typeface="Monotype Corsiva" pitchFamily="66" charset="0"/>
              </a:rPr>
            </a:br>
            <a:r>
              <a:rPr lang="ru-RU" sz="3600" b="1" dirty="0">
                <a:latin typeface="Monotype Corsiva" pitchFamily="66" charset="0"/>
              </a:rPr>
              <a:t/>
            </a:r>
            <a:br>
              <a:rPr lang="ru-RU" sz="3600" b="1" dirty="0"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   </a:t>
            </a: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автор: Беляева Татьяна Владимировна,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                                                  учитель истории МБОУ «СОШ №4»,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             г. Чистополь РТ</a:t>
            </a:r>
            <a:br>
              <a:rPr lang="ru-RU" sz="24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400" b="1" dirty="0">
                <a:solidFill>
                  <a:schemeClr val="bg1"/>
                </a:solidFill>
                <a:latin typeface="+mn-lt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+mn-lt"/>
              </a:rPr>
            </a:b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endParaRPr lang="ru-RU" sz="3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Задание: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u="sng" dirty="0" smtClean="0">
                <a:solidFill>
                  <a:srgbClr val="002060"/>
                </a:solidFill>
              </a:rPr>
              <a:t>Для первой группы: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</a:rPr>
              <a:t>укажите качества членов семьи, которые способствуют укреплению семьи.</a:t>
            </a: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800" u="sng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u="sng" dirty="0" smtClean="0">
                <a:solidFill>
                  <a:srgbClr val="002060"/>
                </a:solidFill>
              </a:rPr>
              <a:t>Для второй группы: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</a:rPr>
              <a:t>укажите качества членов семьи, которые способствуют разрушению семьи.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57742" cy="654032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002060"/>
                </a:solidFill>
                <a:latin typeface="+mn-lt"/>
              </a:rPr>
              <a:t>Семейные конфликты</a:t>
            </a:r>
            <a:endParaRPr lang="ru-RU" sz="3200" b="1" u="sng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Что такое конфликт?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Какую роль в семейных отношениях он играет:  положительную или отрицательную?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7254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Почему 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происходят семейные конфликты?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14554"/>
            <a:ext cx="8643998" cy="16430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Задание: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работая с  текстом п.2 § 20 учебника, определите причины появления семейных конфликтов и оформите свой ответ с помощью схемы.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500430" y="2357430"/>
            <a:ext cx="2357454" cy="157163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Причины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конфликтов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5074" y="1357298"/>
            <a:ext cx="2214578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Неуважительные отношения друг с другом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43702" y="2857496"/>
            <a:ext cx="2286016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Неумение общаться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4572008"/>
            <a:ext cx="2357454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Насилие 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5429264"/>
            <a:ext cx="2286016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Разные взгляды на семейную жизнь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4572008"/>
            <a:ext cx="2286016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Грубость 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2928934"/>
            <a:ext cx="2357454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Вредные привычки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1428736"/>
            <a:ext cx="2214578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Различные интересы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86116" y="357166"/>
            <a:ext cx="2357454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Бытовая </a:t>
            </a:r>
            <a:r>
              <a:rPr lang="ru-RU" sz="2000" b="1" dirty="0" smtClean="0">
                <a:solidFill>
                  <a:schemeClr val="bg1"/>
                </a:solidFill>
              </a:rPr>
              <a:t>неустроенность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>
            <a:off x="3965571" y="4606933"/>
            <a:ext cx="121365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643570" y="3786190"/>
            <a:ext cx="100013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786446" y="3214686"/>
            <a:ext cx="78581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357818" y="1857364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4" idx="1"/>
          </p:cNvCxnSpPr>
          <p:nvPr/>
        </p:nvCxnSpPr>
        <p:spPr>
          <a:xfrm rot="16200000" flipV="1">
            <a:off x="3129343" y="1871262"/>
            <a:ext cx="587351" cy="8453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 flipH="1" flipV="1">
            <a:off x="4143372" y="1857364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4" idx="2"/>
          </p:cNvCxnSpPr>
          <p:nvPr/>
        </p:nvCxnSpPr>
        <p:spPr>
          <a:xfrm rot="10800000" flipV="1">
            <a:off x="2786050" y="3143248"/>
            <a:ext cx="71438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 flipV="1">
            <a:off x="2428860" y="3786190"/>
            <a:ext cx="135732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Конфликты между родителями и детьми.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1"/>
            <a:ext cx="8929718" cy="197167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Приведите примеры непонимания между родителями и детьми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Какие образы приходят Вам в голову, когда произносится слово «конфликт»?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Задание: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10429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Работая с текстом п.3 </a:t>
            </a:r>
            <a:r>
              <a:rPr lang="en-US" sz="2800" b="1" dirty="0" smtClean="0">
                <a:solidFill>
                  <a:srgbClr val="002060"/>
                </a:solidFill>
              </a:rPr>
              <a:t>§</a:t>
            </a:r>
            <a:r>
              <a:rPr lang="ru-RU" sz="2800" b="1" dirty="0" smtClean="0">
                <a:solidFill>
                  <a:srgbClr val="002060"/>
                </a:solidFill>
              </a:rPr>
              <a:t> 20 учебника, заполните таблицу</a:t>
            </a: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6" y="2214553"/>
          <a:ext cx="7643866" cy="37862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21933"/>
                <a:gridCol w="3821933"/>
              </a:tblGrid>
              <a:tr h="748921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002060"/>
                          </a:solidFill>
                        </a:rPr>
                        <a:t>Обстоятельство конфликта</a:t>
                      </a:r>
                      <a:endParaRPr lang="ru-RU" sz="24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rgbClr val="002060"/>
                          </a:solidFill>
                        </a:rPr>
                        <a:t>Причина конфликта</a:t>
                      </a:r>
                      <a:endParaRPr lang="ru-RU" sz="24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60745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1. Образ жизни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745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2. Ответственность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745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3. Школа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745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4. Взаимоотношения в семье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745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5. Нравственные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</a:rPr>
                        <a:t> ценности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Задание: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600201"/>
            <a:ext cx="6000760" cy="75723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Составить рецепт от конфликтов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Как избежать конфликт: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414340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Внимательно выслушивайте мнения спорящих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Успокойтесь, чтобы раздражение не мешало решению конфликта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Пошутите, чтобы разрядить обстановку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Умейте признать ошибки и принести извинения в случае неправоты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Умейте простить того, кто искренне сожалеет о своем поступке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000792" cy="79690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Как подать руку родителям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571612"/>
            <a:ext cx="4000528" cy="454344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Задание :</a:t>
            </a:r>
          </a:p>
          <a:p>
            <a:pPr>
              <a:buFontTx/>
              <a:buChar char="-"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</a:rPr>
              <a:t>Разыграйте свои сценки общения с родителями.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</a:t>
            </a:r>
            <a:r>
              <a:rPr lang="ru-RU" sz="2800" dirty="0" smtClean="0">
                <a:solidFill>
                  <a:srgbClr val="002060"/>
                </a:solidFill>
              </a:rPr>
              <a:t>Ваша задача состоит в том, чтобы конфликт был исчерпан именно Вами, подростками.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Итог урока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</a:rPr>
              <a:t>Каким образом родители могут  контролировать поведение детей?</a:t>
            </a:r>
          </a:p>
          <a:p>
            <a:pPr>
              <a:buFontTx/>
              <a:buChar char="-"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rgbClr val="002060"/>
                </a:solidFill>
              </a:rPr>
              <a:t>Как Вы считаете, какой контроль влияет на детей лучше всего?</a:t>
            </a:r>
          </a:p>
          <a:p>
            <a:pPr>
              <a:buNone/>
            </a:pP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u="sng" dirty="0" smtClean="0">
                <a:solidFill>
                  <a:srgbClr val="002060"/>
                </a:solidFill>
              </a:rPr>
              <a:t>Цель урока: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Познакомиться с типами семейных отношений; рассказать о видах семей, причинах семейных конфликтов;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Познакомиться с понятиями «семейный конфликт», « </a:t>
            </a:r>
            <a:r>
              <a:rPr lang="ru-RU" sz="2800" b="1" dirty="0" err="1" smtClean="0">
                <a:solidFill>
                  <a:srgbClr val="002060"/>
                </a:solidFill>
              </a:rPr>
              <a:t>двухпоколенная</a:t>
            </a:r>
            <a:r>
              <a:rPr lang="ru-RU" sz="2800" b="1" dirty="0" smtClean="0">
                <a:solidFill>
                  <a:srgbClr val="002060"/>
                </a:solidFill>
              </a:rPr>
              <a:t> семья», «</a:t>
            </a:r>
            <a:r>
              <a:rPr lang="ru-RU" sz="2800" b="1" dirty="0" err="1" smtClean="0">
                <a:solidFill>
                  <a:srgbClr val="002060"/>
                </a:solidFill>
              </a:rPr>
              <a:t>многопоколенная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семья</a:t>
            </a:r>
            <a:r>
              <a:rPr lang="ru-RU" sz="2800" b="1" dirty="0" smtClean="0">
                <a:solidFill>
                  <a:srgbClr val="002060"/>
                </a:solidFill>
              </a:rPr>
              <a:t>»</a:t>
            </a:r>
          </a:p>
          <a:p>
            <a:pPr marL="514350" indent="-514350">
              <a:buAutoNum type="arabicPeriod"/>
            </a:pPr>
            <a:endParaRPr lang="ru-RU" sz="2800" dirty="0"/>
          </a:p>
        </p:txBody>
      </p:sp>
    </p:spTree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Домашнее задание: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2143117"/>
            <a:ext cx="5929354" cy="271464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Прочитать </a:t>
            </a:r>
            <a:r>
              <a:rPr lang="en-US" sz="2800" b="1" dirty="0" smtClean="0">
                <a:solidFill>
                  <a:schemeClr val="bg1"/>
                </a:solidFill>
              </a:rPr>
              <a:t>§</a:t>
            </a:r>
            <a:r>
              <a:rPr lang="ru-RU" sz="2800" b="1" dirty="0" smtClean="0">
                <a:solidFill>
                  <a:schemeClr val="bg1"/>
                </a:solidFill>
              </a:rPr>
              <a:t> 20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Составить небольшой рассказ о том, какие отношения сложились в вашей семье.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543824" cy="939784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</a:rPr>
              <a:t>План урока</a:t>
            </a:r>
            <a:endParaRPr lang="ru-RU" sz="2800" b="1" u="sng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857232"/>
            <a:ext cx="7186634" cy="23288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1. « Семьей дорожить – счастливым быть»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2. Семейные конфликты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3. Конфликты между родителями и детьми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4. Как подать руку родителям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«Семья – это слово греет душу»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 семейном кругу мы с вами растем,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Основа основ – родительский дом.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В семейном кругу все корни твои,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И в жизнь ты выходишь из семьи.</a:t>
            </a: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На чем основаны семейные отношения?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«Семьей дорожить – счастливым быть!»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Семья основана на трех типах отношений:</a:t>
            </a:r>
          </a:p>
          <a:p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супружество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родительство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родство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Задание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1"/>
            <a:ext cx="8786874" cy="111441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Прочитайте материал рубрики «Дополнительное чтение»    на стр. 146  учебника  и составьте схему.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274638"/>
            <a:ext cx="2428892" cy="7254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Тип семей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2800" b="1" dirty="0" err="1" smtClean="0">
                <a:solidFill>
                  <a:srgbClr val="002060"/>
                </a:solidFill>
              </a:rPr>
              <a:t>Двухпоколенная</a:t>
            </a:r>
            <a:r>
              <a:rPr lang="ru-RU" sz="2800" b="1" dirty="0" smtClean="0">
                <a:solidFill>
                  <a:srgbClr val="002060"/>
                </a:solidFill>
              </a:rPr>
              <a:t> семья</a:t>
            </a: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родители и дети,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представители старшего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и младшего поколений</a:t>
            </a:r>
          </a:p>
          <a:p>
            <a:pPr>
              <a:buNone/>
            </a:pPr>
            <a:endParaRPr lang="ru-RU" sz="28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</a:t>
            </a:r>
            <a:r>
              <a:rPr lang="ru-RU" sz="2800" b="1" dirty="0" err="1" smtClean="0">
                <a:solidFill>
                  <a:srgbClr val="002060"/>
                </a:solidFill>
              </a:rPr>
              <a:t>Многопоколенная</a:t>
            </a:r>
            <a:r>
              <a:rPr lang="ru-RU" sz="2800" b="1" dirty="0" smtClean="0">
                <a:solidFill>
                  <a:srgbClr val="002060"/>
                </a:solidFill>
              </a:rPr>
              <a:t> семья</a:t>
            </a: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родители, дети, бабушки, дедушки и другие родственники (3-4 поколения)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3357554" y="857232"/>
            <a:ext cx="78581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4929190" y="928670"/>
            <a:ext cx="78581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2071670" y="2643182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5680083" y="2607463"/>
            <a:ext cx="927900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«Почитай отца твоего и мать, 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и будет тебе хорошо, и будешь долго жить»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chemeClr val="bg1"/>
                </a:solidFill>
              </a:rPr>
              <a:t>Почитать родителей – значит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- в детстве – их слушаться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- в молодости – с ними советоваться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- в зрелом возрасте – о них заботиться</a:t>
            </a:r>
          </a:p>
          <a:p>
            <a:endParaRPr lang="ru-RU" dirty="0"/>
          </a:p>
        </p:txBody>
      </p:sp>
    </p:spTree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 numCol="2"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Первый тип семьи                                 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Второй тип семьи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28736"/>
            <a:ext cx="7515220" cy="4911741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</a:t>
            </a:r>
            <a:r>
              <a:rPr lang="ru-RU" sz="2800" b="1" u="sng" dirty="0" smtClean="0">
                <a:solidFill>
                  <a:srgbClr val="002060"/>
                </a:solidFill>
              </a:rPr>
              <a:t>Отношения в семье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- теплые и  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доброжелательные</a:t>
            </a:r>
          </a:p>
          <a:p>
            <a:pPr>
              <a:buNone/>
            </a:pPr>
            <a:endParaRPr lang="ru-RU" sz="28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</a:t>
            </a:r>
            <a:r>
              <a:rPr lang="ru-RU" sz="2800" b="1" u="sng" dirty="0" smtClean="0">
                <a:solidFill>
                  <a:srgbClr val="002060"/>
                </a:solidFill>
              </a:rPr>
              <a:t>Основные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u="sng" dirty="0" smtClean="0">
                <a:solidFill>
                  <a:srgbClr val="002060"/>
                </a:solidFill>
              </a:rPr>
              <a:t>средства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u="sng" dirty="0" smtClean="0">
                <a:solidFill>
                  <a:srgbClr val="002060"/>
                </a:solidFill>
              </a:rPr>
              <a:t>воспитания: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- внимание и поощрение</a:t>
            </a:r>
          </a:p>
          <a:p>
            <a:pPr>
              <a:buNone/>
            </a:pPr>
            <a:endParaRPr lang="ru-RU" sz="28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 </a:t>
            </a:r>
            <a:endParaRPr lang="ru-RU" sz="2800" b="1" u="sng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- холодные и враждебные</a:t>
            </a:r>
          </a:p>
          <a:p>
            <a:pPr>
              <a:buNone/>
            </a:pPr>
            <a:endParaRPr lang="ru-RU" sz="9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ru-RU" sz="1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ru-RU" sz="1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ru-RU" sz="1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ru-RU" sz="1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ru-RU" sz="1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ru-RU" sz="1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ru-RU" sz="1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ru-RU" sz="1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ru-RU" sz="1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ru-RU" sz="1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ru-RU" sz="1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- излишняя строгость и наказание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1750199" y="964389"/>
            <a:ext cx="642942" cy="571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5750727" y="1035827"/>
            <a:ext cx="642942" cy="571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2001026" y="3285330"/>
            <a:ext cx="42862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5143901" y="3571479"/>
            <a:ext cx="1000132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509</Words>
  <Application>Microsoft Office PowerPoint</Application>
  <PresentationFormat>Экран (4:3)</PresentationFormat>
  <Paragraphs>141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Презентация к уроку  по учебному предмету «Обществознание»  в 5 классе на тему  «Семейные отношения!»                                    автор: Беляева Татьяна Владимировна,                                                    учитель истории МБОУ «СОШ №4»,              г. Чистополь РТ   </vt:lpstr>
      <vt:lpstr>Слайд 2</vt:lpstr>
      <vt:lpstr>План урока</vt:lpstr>
      <vt:lpstr>«Семья – это слово греет душу»</vt:lpstr>
      <vt:lpstr>«Семьей дорожить – счастливым быть!»</vt:lpstr>
      <vt:lpstr>Задание </vt:lpstr>
      <vt:lpstr>Тип семей</vt:lpstr>
      <vt:lpstr>«Почитай отца твоего и мать,  и будет тебе хорошо, и будешь долго жить» </vt:lpstr>
      <vt:lpstr>Первый тип семьи                                    Второй тип семьи</vt:lpstr>
      <vt:lpstr>Задание:</vt:lpstr>
      <vt:lpstr>Семейные конфликты</vt:lpstr>
      <vt:lpstr>Почему  происходят семейные конфликты?</vt:lpstr>
      <vt:lpstr>Слайд 13</vt:lpstr>
      <vt:lpstr>Конфликты между родителями и детьми.</vt:lpstr>
      <vt:lpstr>Задание:</vt:lpstr>
      <vt:lpstr>Задание:</vt:lpstr>
      <vt:lpstr>Как избежать конфликт:</vt:lpstr>
      <vt:lpstr>Как подать руку родителям</vt:lpstr>
      <vt:lpstr>Итог урока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 по учебному предмету «Обществознание»  в 5 классе на тему  «Семейные отношения!»</dc:title>
  <dc:creator>bibl-admin</dc:creator>
  <cp:lastModifiedBy>пк</cp:lastModifiedBy>
  <cp:revision>51</cp:revision>
  <dcterms:created xsi:type="dcterms:W3CDTF">2015-03-02T04:36:23Z</dcterms:created>
  <dcterms:modified xsi:type="dcterms:W3CDTF">2015-12-25T18:17:42Z</dcterms:modified>
</cp:coreProperties>
</file>