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6" r:id="rId3"/>
    <p:sldId id="308" r:id="rId4"/>
    <p:sldId id="309" r:id="rId5"/>
    <p:sldId id="310" r:id="rId6"/>
    <p:sldId id="311" r:id="rId7"/>
    <p:sldId id="326" r:id="rId8"/>
    <p:sldId id="317" r:id="rId9"/>
    <p:sldId id="336" r:id="rId10"/>
    <p:sldId id="337" r:id="rId11"/>
    <p:sldId id="338" r:id="rId12"/>
    <p:sldId id="339" r:id="rId13"/>
    <p:sldId id="343" r:id="rId14"/>
    <p:sldId id="342" r:id="rId15"/>
    <p:sldId id="344" r:id="rId16"/>
    <p:sldId id="346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40" r:id="rId26"/>
    <p:sldId id="341" r:id="rId27"/>
    <p:sldId id="333" r:id="rId28"/>
    <p:sldId id="345" r:id="rId29"/>
    <p:sldId id="305" r:id="rId30"/>
    <p:sldId id="299" r:id="rId31"/>
    <p:sldId id="265" r:id="rId32"/>
    <p:sldId id="267" r:id="rId33"/>
    <p:sldId id="293" r:id="rId34"/>
    <p:sldId id="306" r:id="rId35"/>
    <p:sldId id="282" r:id="rId36"/>
    <p:sldId id="27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2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cehlibrary.ednet.ns.ca/kids'_corner/people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cehlibrary.ednet.ns.ca/kids'_corner/people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nsad.ru/pic/blaga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nsad.ru/pic/blaga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homeinsurancedetails.com/images/float/buy-home-insurance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f.ru/application/public/article/849/8aadf0b6e03b98397bb2d13234af2598_big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578645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</a:rPr>
              <a:t>Урок обществознания </a:t>
            </a:r>
            <a:r>
              <a:rPr lang="ru-RU" sz="7200" b="1" i="1" dirty="0" smtClean="0">
                <a:solidFill>
                  <a:srgbClr val="00B050"/>
                </a:solidFill>
              </a:rPr>
              <a:t>в 8 классе</a:t>
            </a:r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7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26464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вести хозяйство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(от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древнегреч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ойконос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дом, хозяйство;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номос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вести).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050" name="Picture 2" descr="C:\Users\Админ\Desktop\gr-1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4857751" cy="4286256"/>
          </a:xfrm>
          <a:prstGeom prst="rect">
            <a:avLst/>
          </a:prstGeom>
          <a:noFill/>
        </p:spPr>
      </p:pic>
      <p:pic>
        <p:nvPicPr>
          <p:cNvPr id="2051" name="Picture 3" descr="C:\Users\Админ\Desktop\Греческие-дома-300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7496"/>
            <a:ext cx="550069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643966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Экономика 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14290"/>
            <a:ext cx="5643570" cy="66437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5200" b="1" dirty="0" smtClean="0">
                <a:solidFill>
                  <a:schemeClr val="accent6">
                    <a:lumMod val="50000"/>
                  </a:schemeClr>
                </a:solidFill>
              </a:rPr>
              <a:t>хозяйство, используемое людьми для обеспечения жизни, удовлетворения потребностей путем создания необходимых благ, </a:t>
            </a:r>
            <a:r>
              <a:rPr lang="ru-RU" sz="5200" b="1" dirty="0" smtClean="0">
                <a:solidFill>
                  <a:schemeClr val="accent1">
                    <a:lumMod val="75000"/>
                  </a:schemeClr>
                </a:solidFill>
              </a:rPr>
              <a:t>условий и средств существования</a:t>
            </a:r>
            <a:r>
              <a:rPr lang="ru-RU" sz="5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5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Админ\Desktop\Экономика.Ды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06040"/>
            <a:ext cx="3429024" cy="3251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715404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ЭКОНОМИКА -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14290"/>
            <a:ext cx="5357818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  наука, которая исследует, как люди в условиях ограниченных ресурсов удовлетворяют свои постоянно растущие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потребности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Админ\Desktop\Экономика как на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50046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3857628"/>
          </a:xfrm>
        </p:spPr>
        <p:txBody>
          <a:bodyPr/>
          <a:lstStyle/>
          <a:p>
            <a:pPr algn="ctr"/>
            <a:r>
              <a:rPr lang="ru-RU" sz="4400" dirty="0" smtClean="0"/>
              <a:t>Подведем промежуточный итог и узнаем, кто является участником экономических отношений и что такое экономика:</a:t>
            </a:r>
            <a:endParaRPr lang="ru-RU" sz="4400" dirty="0"/>
          </a:p>
        </p:txBody>
      </p:sp>
      <p:pic>
        <p:nvPicPr>
          <p:cNvPr id="2050" name="Picture 2" descr="C:\Users\Админ\Desktop\Экономика заво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429000"/>
            <a:ext cx="764386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00298" y="285728"/>
            <a:ext cx="4429156" cy="228601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Участники экономических отношений :</a:t>
            </a:r>
          </a:p>
          <a:p>
            <a:pPr algn="ctr"/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80" y="4286256"/>
            <a:ext cx="3857620" cy="214311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государство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5984" y="3071810"/>
            <a:ext cx="3429024" cy="242889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предприяти</a:t>
            </a:r>
            <a:r>
              <a:rPr lang="ru-RU" sz="3600" b="1" dirty="0" smtClean="0">
                <a:solidFill>
                  <a:srgbClr val="FFFF00"/>
                </a:solidFill>
              </a:rPr>
              <a:t>е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 rot="5400000">
            <a:off x="3494731" y="1848815"/>
            <a:ext cx="497216" cy="19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7" idx="0"/>
          </p:cNvCxnSpPr>
          <p:nvPr/>
        </p:nvCxnSpPr>
        <p:spPr>
          <a:xfrm rot="16200000" flipH="1">
            <a:off x="5107777" y="2178843"/>
            <a:ext cx="1714512" cy="2500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</p:cNvCxnSpPr>
          <p:nvPr/>
        </p:nvCxnSpPr>
        <p:spPr>
          <a:xfrm rot="16200000" flipH="1">
            <a:off x="5258925" y="2027695"/>
            <a:ext cx="497216" cy="1585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428596" y="4643446"/>
            <a:ext cx="2286016" cy="192882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семья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9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00298" y="357166"/>
            <a:ext cx="4429156" cy="128588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Экономика</a:t>
            </a:r>
          </a:p>
          <a:p>
            <a:pPr algn="ctr"/>
            <a:r>
              <a:rPr lang="ru-RU" sz="4000" dirty="0" smtClean="0"/>
              <a:t>это: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2714620"/>
            <a:ext cx="2786082" cy="371477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Совокупность производственных отношений любого государства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714752"/>
            <a:ext cx="3071802" cy="314324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Народное хозяйство государства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(или группы государств, или мира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84" y="2214554"/>
            <a:ext cx="3286116" cy="438279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Общественная наука, </a:t>
            </a:r>
            <a:r>
              <a:rPr lang="ru-RU" sz="2400" b="1" dirty="0" smtClean="0"/>
              <a:t>изучающая эффективное поведение людей в процессе производства, распределения и потребления благ и услуг.</a:t>
            </a:r>
            <a:endParaRPr lang="ru-RU" sz="2400" b="1" dirty="0"/>
          </a:p>
        </p:txBody>
      </p: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 rot="5400000">
            <a:off x="3030384" y="1384468"/>
            <a:ext cx="1425910" cy="19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7" idx="0"/>
          </p:cNvCxnSpPr>
          <p:nvPr/>
        </p:nvCxnSpPr>
        <p:spPr>
          <a:xfrm rot="5400000">
            <a:off x="2089538" y="1089414"/>
            <a:ext cx="2071702" cy="3178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</p:cNvCxnSpPr>
          <p:nvPr/>
        </p:nvCxnSpPr>
        <p:spPr>
          <a:xfrm rot="16200000" flipH="1">
            <a:off x="4794578" y="1563348"/>
            <a:ext cx="1425910" cy="1585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214282" y="2071678"/>
            <a:ext cx="3071834" cy="15716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Домохозяйство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(семья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9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Задание: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1"/>
            <a:ext cx="8229600" cy="378621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r>
              <a:rPr lang="ru-RU" sz="6600" dirty="0" smtClean="0"/>
              <a:t>Что означает понятие «домохозяйство» ?</a:t>
            </a:r>
            <a:endParaRPr lang="ru-RU" sz="6600" dirty="0"/>
          </a:p>
        </p:txBody>
      </p:sp>
      <p:pic>
        <p:nvPicPr>
          <p:cNvPr id="1026" name="Picture 2" descr="C:\Users\Админ\Desktop\домохозяй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3314"/>
            <a:ext cx="6357982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609600"/>
          </a:xfr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CC00"/>
                </a:solidFill>
              </a:rPr>
              <a:t>Что нужно человеку?</a:t>
            </a:r>
          </a:p>
        </p:txBody>
      </p:sp>
      <p:pic>
        <p:nvPicPr>
          <p:cNvPr id="66576" name="Picture 16" descr="C:\Program Files\Common Files\Microsoft Shared\Clipart\cagcat50\BD06663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928670"/>
            <a:ext cx="2928958" cy="2786082"/>
          </a:xfrm>
          <a:prstGeom prst="rect">
            <a:avLst/>
          </a:prstGeom>
          <a:solidFill>
            <a:srgbClr val="FFFFFF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14414" y="1500174"/>
            <a:ext cx="4024313" cy="892175"/>
            <a:chOff x="864" y="864"/>
            <a:chExt cx="2535" cy="562"/>
          </a:xfrm>
        </p:grpSpPr>
        <p:sp>
          <p:nvSpPr>
            <p:cNvPr id="411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864" y="864"/>
              <a:ext cx="1569" cy="5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Хочу!</a:t>
              </a:r>
            </a:p>
          </p:txBody>
        </p:sp>
        <p:sp>
          <p:nvSpPr>
            <p:cNvPr id="4111" name="AutoShape 18"/>
            <p:cNvSpPr>
              <a:spLocks noChangeArrowheads="1"/>
            </p:cNvSpPr>
            <p:nvPr/>
          </p:nvSpPr>
          <p:spPr bwMode="auto">
            <a:xfrm>
              <a:off x="2784" y="1008"/>
              <a:ext cx="615" cy="306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8" name="Line 20"/>
          <p:cNvSpPr>
            <a:spLocks noChangeShapeType="1"/>
          </p:cNvSpPr>
          <p:nvPr/>
        </p:nvSpPr>
        <p:spPr bwMode="auto">
          <a:xfrm>
            <a:off x="1928794" y="2571744"/>
            <a:ext cx="0" cy="53340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107" name="WordArt 24"/>
          <p:cNvSpPr>
            <a:spLocks noChangeArrowheads="1" noChangeShapeType="1" noTextEdit="1"/>
          </p:cNvSpPr>
          <p:nvPr/>
        </p:nvSpPr>
        <p:spPr bwMode="auto">
          <a:xfrm>
            <a:off x="214282" y="3571876"/>
            <a:ext cx="3571900" cy="328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24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Потребность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714744" y="3643314"/>
            <a:ext cx="5195886" cy="3071834"/>
            <a:chOff x="2112" y="2736"/>
            <a:chExt cx="3408" cy="864"/>
          </a:xfrm>
        </p:grpSpPr>
        <p:sp>
          <p:nvSpPr>
            <p:cNvPr id="4104" name="AutoShape 26"/>
            <p:cNvSpPr>
              <a:spLocks noChangeArrowheads="1"/>
            </p:cNvSpPr>
            <p:nvPr/>
          </p:nvSpPr>
          <p:spPr bwMode="auto">
            <a:xfrm>
              <a:off x="2112" y="302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880" y="2736"/>
              <a:ext cx="2640" cy="8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Arial"/>
                  <a:cs typeface="Arial"/>
                </a:rPr>
                <a:t>Нужда человека</a:t>
              </a:r>
            </a:p>
            <a:p>
              <a:pPr algn="ctr"/>
              <a:r>
                <a:rPr lang="ru-RU" sz="3600" b="1" kern="10" dirty="0"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latin typeface="Arial"/>
                  <a:cs typeface="Arial"/>
                </a:rPr>
                <a:t>в чём-либо!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14298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b="1" dirty="0" smtClean="0"/>
              <a:t>Задание! Разделите потребности человека на три группы.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28596" y="1714488"/>
            <a:ext cx="7286676" cy="12144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Потребности человека: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214686"/>
            <a:ext cx="3143272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3214686"/>
            <a:ext cx="3643338" cy="13573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5072074"/>
            <a:ext cx="4286280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11" name="Picture 9" descr="BOO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776288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D:\Картинки\Образование\BOOKS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3786190"/>
            <a:ext cx="10001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Картинка 32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5192712"/>
            <a:ext cx="17145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28577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28596" y="857232"/>
            <a:ext cx="8286808" cy="207170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Потребности человека: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214686"/>
            <a:ext cx="3143272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Материальные.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3214686"/>
            <a:ext cx="3643338" cy="13573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Духовные.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5072074"/>
            <a:ext cx="4286280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Социальные.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11" name="Picture 9" descr="BOO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776288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D:\Картинки\Образование\BOOKS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3786190"/>
            <a:ext cx="10001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Картинка 32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5192712"/>
            <a:ext cx="17145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«ЭКОНОМИКА  И  ЕЁ  РОЛЬ   В  ЖИЗНИ  ОБЩЕСТВА»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В О П Р О С: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Для чего необходимо удовлетворять потребности?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2844" y="6812280"/>
            <a:ext cx="9001156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Для чего необходимо удовлетворять потребности?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504351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5400" b="1" u="sng" dirty="0" smtClean="0">
                <a:solidFill>
                  <a:schemeClr val="accent5">
                    <a:lumMod val="75000"/>
                  </a:schemeClr>
                </a:solidFill>
              </a:rPr>
              <a:t>Цель удовлетворения потребностей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создание условий для жизни и деятельности людей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43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 П Р О С:</a:t>
            </a:r>
            <a:r>
              <a:rPr lang="ru-RU" sz="6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каких средств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человек удовлетворяет свои потребности ?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1857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3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1643042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Благо-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средства, с помощью которых человек  удовлетворяет свои  потребности.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Картинка 2 из 6400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99339" y="1784350"/>
            <a:ext cx="48025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214546" y="1428736"/>
            <a:ext cx="4643470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Блага?</a:t>
            </a:r>
            <a:endParaRPr lang="ru-RU" sz="4800" b="1" dirty="0"/>
          </a:p>
        </p:txBody>
      </p:sp>
      <p:sp>
        <p:nvSpPr>
          <p:cNvPr id="5" name="Овал 4"/>
          <p:cNvSpPr/>
          <p:nvPr/>
        </p:nvSpPr>
        <p:spPr>
          <a:xfrm>
            <a:off x="214282" y="3357562"/>
            <a:ext cx="3143272" cy="13573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Какие?</a:t>
            </a:r>
            <a:endParaRPr lang="ru-RU" sz="3200" b="1" dirty="0"/>
          </a:p>
        </p:txBody>
      </p:sp>
      <p:sp>
        <p:nvSpPr>
          <p:cNvPr id="6" name="Овал 5"/>
          <p:cNvSpPr/>
          <p:nvPr/>
        </p:nvSpPr>
        <p:spPr>
          <a:xfrm>
            <a:off x="5857884" y="3357562"/>
            <a:ext cx="3143240" cy="14287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Какие?</a:t>
            </a:r>
            <a:endParaRPr lang="ru-RU" sz="3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929198"/>
            <a:ext cx="4071966" cy="15716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Кому  доступны ?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5000636"/>
            <a:ext cx="3714776" cy="17145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Как получены?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572528" cy="1643042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Благо-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средства, с помощью которых человек удовлетворяет свои потребности.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Картинка 2 из 6400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99339" y="1784350"/>
            <a:ext cx="48025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143108" y="1428736"/>
            <a:ext cx="4643470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Блага</a:t>
            </a:r>
            <a:endParaRPr lang="ru-RU" sz="4800" b="1" dirty="0"/>
          </a:p>
        </p:txBody>
      </p:sp>
      <p:sp>
        <p:nvSpPr>
          <p:cNvPr id="5" name="Овал 4"/>
          <p:cNvSpPr/>
          <p:nvPr/>
        </p:nvSpPr>
        <p:spPr>
          <a:xfrm>
            <a:off x="214282" y="3357562"/>
            <a:ext cx="3786214" cy="13573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Свободные</a:t>
            </a:r>
            <a:endParaRPr lang="ru-RU" sz="3200" b="1" dirty="0"/>
          </a:p>
        </p:txBody>
      </p:sp>
      <p:sp>
        <p:nvSpPr>
          <p:cNvPr id="6" name="Овал 5"/>
          <p:cNvSpPr/>
          <p:nvPr/>
        </p:nvSpPr>
        <p:spPr>
          <a:xfrm>
            <a:off x="4857752" y="3357562"/>
            <a:ext cx="4143372" cy="14287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Экономические</a:t>
            </a:r>
            <a:endParaRPr lang="ru-RU" sz="3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929198"/>
            <a:ext cx="4071966" cy="15716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Доступны для всех нуждающихся. К ним относят воду, воздух, солнечный свет…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5000636"/>
            <a:ext cx="3714776" cy="17145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Полученные в результате экономической деятельности человека, посредством производства.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3528392" cy="102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Экономические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блага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7767134"/>
              </p:ext>
            </p:extLst>
          </p:nvPr>
        </p:nvGraphicFramePr>
        <p:xfrm>
          <a:off x="683568" y="1988840"/>
          <a:ext cx="247193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</a:tblGrid>
              <a:tr h="45667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Материальные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Это</a:t>
                      </a:r>
                      <a:r>
                        <a:rPr lang="ru-RU" sz="2400" baseline="0" dirty="0" smtClean="0"/>
                        <a:t> вещи, которые можно увидеть, потрогать.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53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Хлеб,</a:t>
                      </a:r>
                      <a:r>
                        <a:rPr lang="ru-RU" sz="2400" baseline="0" dirty="0" smtClean="0"/>
                        <a:t> куртка, автомобиль, телевизор и др.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7644626"/>
              </p:ext>
            </p:extLst>
          </p:nvPr>
        </p:nvGraphicFramePr>
        <p:xfrm>
          <a:off x="4788024" y="1988840"/>
          <a:ext cx="3264024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012"/>
                <a:gridCol w="1632012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</a:rPr>
                        <a:t>Нематериальные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Работы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Услуги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Изменяют по желанию человека вещь, уже существующую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Не производят</a:t>
                      </a:r>
                      <a:r>
                        <a:rPr lang="ru-RU" sz="1600" b="1" baseline="0" dirty="0" smtClean="0"/>
                        <a:t> новых вещей, а просто облегчают жизнь людей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80">
                <a:tc rowSpan="2">
                  <a:txBody>
                    <a:bodyPr/>
                    <a:lstStyle/>
                    <a:p>
                      <a:r>
                        <a:rPr lang="ru-RU" sz="1600" b="1" dirty="0" smtClean="0"/>
                        <a:t>Строй</a:t>
                      </a:r>
                      <a:r>
                        <a:rPr lang="ru-RU" sz="1600" b="1" baseline="0" dirty="0" smtClean="0"/>
                        <a:t>материалы превращают в дом, радиодетали-в телевизор, волосы-в прическу и др.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Услуги</a:t>
                      </a:r>
                      <a:r>
                        <a:rPr lang="ru-RU" sz="1600" b="1" baseline="0" dirty="0" smtClean="0"/>
                        <a:t> носильщика, водителя такси, почтальона и др.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Особенность: потребляются</a:t>
                      </a:r>
                      <a:r>
                        <a:rPr lang="ru-RU" sz="1600" b="1" baseline="0" dirty="0" smtClean="0"/>
                        <a:t> в момент производства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>
            <a:stCxn id="2" idx="2"/>
            <a:endCxn id="3" idx="0"/>
          </p:cNvCxnSpPr>
          <p:nvPr/>
        </p:nvCxnSpPr>
        <p:spPr>
          <a:xfrm rot="5400000">
            <a:off x="2442417" y="1927509"/>
            <a:ext cx="2374618" cy="9484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2"/>
            <a:endCxn id="4" idx="0"/>
          </p:cNvCxnSpPr>
          <p:nvPr/>
        </p:nvCxnSpPr>
        <p:spPr>
          <a:xfrm rot="16200000" flipH="1">
            <a:off x="4555409" y="762961"/>
            <a:ext cx="3045178" cy="394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66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14375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ИТАК,  в    экономике: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643188" y="1214438"/>
            <a:ext cx="1000125" cy="785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14938" y="1214438"/>
            <a:ext cx="985837" cy="771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28688" y="2071688"/>
            <a:ext cx="2643187" cy="9286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Производятся товары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000" y="2071688"/>
            <a:ext cx="257175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Оказываются услуги</a:t>
            </a:r>
          </a:p>
        </p:txBody>
      </p:sp>
      <p:pic>
        <p:nvPicPr>
          <p:cNvPr id="20486" name="Picture 6" descr="http://www.capitalpost.ru/wp-content/uploads/2013/11/17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3071813"/>
            <a:ext cx="3786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Админ\Desktop\Производство стул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4929222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2214578"/>
          </a:xfrm>
        </p:spPr>
        <p:txBody>
          <a:bodyPr/>
          <a:lstStyle/>
          <a:p>
            <a:pPr algn="ctr"/>
            <a:r>
              <a:rPr lang="ru-RU" dirty="0" smtClean="0"/>
              <a:t> Главная проблема экономических благ – это ограниченность ресурсов</a:t>
            </a:r>
            <a:endParaRPr lang="ru-RU" dirty="0"/>
          </a:p>
        </p:txBody>
      </p:sp>
      <p:pic>
        <p:nvPicPr>
          <p:cNvPr id="1026" name="Picture 2" descr="C:\Users\Админ\Desktop\Природные ресурс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50"/>
            <a:ext cx="4929191" cy="4286250"/>
          </a:xfrm>
          <a:prstGeom prst="rect">
            <a:avLst/>
          </a:prstGeom>
          <a:noFill/>
        </p:spPr>
      </p:pic>
      <p:pic>
        <p:nvPicPr>
          <p:cNvPr id="1027" name="Picture 3" descr="C:\Users\Админ\Desktop\Промышленность Неф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90800"/>
            <a:ext cx="4429124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654032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от франц.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Ressourse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857760"/>
            <a:ext cx="8229600" cy="1428759"/>
          </a:xfrm>
        </p:spPr>
        <p:txBody>
          <a:bodyPr/>
          <a:lstStyle/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7158" y="214290"/>
            <a:ext cx="8472486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Уточним  понятие: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вспомогательное средство для создания экономических благ.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C:\Users\Админ\Desktop\Ресурсы Ро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144000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 В о </a:t>
            </a:r>
            <a:r>
              <a:rPr lang="ru-RU" sz="6000" b="1" dirty="0" err="1" smtClean="0">
                <a:solidFill>
                  <a:srgbClr val="7030A0"/>
                </a:solidFill>
              </a:rPr>
              <a:t>п</a:t>
            </a:r>
            <a:r>
              <a:rPr lang="ru-RU" sz="6000" b="1" dirty="0" smtClean="0">
                <a:solidFill>
                  <a:srgbClr val="7030A0"/>
                </a:solidFill>
              </a:rPr>
              <a:t> </a:t>
            </a:r>
            <a:r>
              <a:rPr lang="ru-RU" sz="6000" b="1" dirty="0" err="1" smtClean="0">
                <a:solidFill>
                  <a:srgbClr val="7030A0"/>
                </a:solidFill>
              </a:rPr>
              <a:t>р</a:t>
            </a:r>
            <a:r>
              <a:rPr lang="ru-RU" sz="6000" b="1" dirty="0" smtClean="0">
                <a:solidFill>
                  <a:srgbClr val="7030A0"/>
                </a:solidFill>
              </a:rPr>
              <a:t> </a:t>
            </a:r>
            <a:r>
              <a:rPr lang="ru-RU" sz="6000" b="1" dirty="0" err="1" smtClean="0">
                <a:solidFill>
                  <a:srgbClr val="7030A0"/>
                </a:solidFill>
              </a:rPr>
              <a:t>о</a:t>
            </a:r>
            <a:r>
              <a:rPr lang="ru-RU" sz="6000" b="1" dirty="0" smtClean="0">
                <a:solidFill>
                  <a:srgbClr val="7030A0"/>
                </a:solidFill>
              </a:rPr>
              <a:t> с: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i="1" dirty="0" smtClean="0">
                <a:solidFill>
                  <a:srgbClr val="7030A0"/>
                </a:solidFill>
              </a:rPr>
              <a:t>Назовите основные понятия экономики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1857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3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-10005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ЖИЛИЩЕ</a:t>
            </a:r>
            <a:br>
              <a:rPr lang="ru-RU" dirty="0" smtClean="0"/>
            </a:br>
            <a:r>
              <a:rPr lang="ru-RU" dirty="0" smtClean="0"/>
              <a:t>Робинзона        Сейчас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950529" y="5070015"/>
            <a:ext cx="4193471" cy="8821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20" y="1772816"/>
            <a:ext cx="4596520" cy="4680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399983" cy="2412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93096"/>
            <a:ext cx="4574453" cy="2435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16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00232" y="20613"/>
            <a:ext cx="52864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Основные понятия экономики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8952910"/>
              </p:ext>
            </p:extLst>
          </p:nvPr>
        </p:nvGraphicFramePr>
        <p:xfrm>
          <a:off x="3779912" y="810217"/>
          <a:ext cx="5184577" cy="5273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648072"/>
                <a:gridCol w="1872208"/>
                <a:gridCol w="1368153"/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ru-RU" i="1" u="sng" dirty="0" smtClean="0">
                          <a:solidFill>
                            <a:srgbClr val="002060"/>
                          </a:solidFill>
                        </a:rPr>
                        <a:t>Р е с у </a:t>
                      </a:r>
                      <a:r>
                        <a:rPr lang="ru-RU" i="1" u="sng" dirty="0" err="1" smtClean="0">
                          <a:solidFill>
                            <a:srgbClr val="002060"/>
                          </a:solidFill>
                        </a:rPr>
                        <a:t>р</a:t>
                      </a:r>
                      <a:r>
                        <a:rPr lang="ru-RU" i="1" u="sng" dirty="0" smtClean="0">
                          <a:solidFill>
                            <a:srgbClr val="002060"/>
                          </a:solidFill>
                        </a:rPr>
                        <a:t> с </a:t>
                      </a:r>
                      <a:r>
                        <a:rPr lang="ru-RU" i="1" u="sng" dirty="0" err="1" smtClean="0">
                          <a:solidFill>
                            <a:srgbClr val="002060"/>
                          </a:solidFill>
                        </a:rPr>
                        <a:t>ы</a:t>
                      </a:r>
                      <a:endParaRPr lang="ru-RU" i="1" u="sng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25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Это вещи,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 которые используются  для  производства  благ, удовлетворяющих потребности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9144">
                <a:tc gridSpan="4">
                  <a:txBody>
                    <a:bodyPr/>
                    <a:lstStyle/>
                    <a:p>
                      <a:r>
                        <a:rPr lang="ru-RU" sz="1400" b="1" dirty="0" smtClean="0"/>
                        <a:t>Ресурсы:</a:t>
                      </a:r>
                    </a:p>
                    <a:p>
                      <a:r>
                        <a:rPr lang="ru-RU" sz="1400" b="1" dirty="0" smtClean="0"/>
                        <a:t>-ограничены</a:t>
                      </a:r>
                    </a:p>
                    <a:p>
                      <a:r>
                        <a:rPr lang="ru-RU" sz="1400" b="1" dirty="0" smtClean="0"/>
                        <a:t>-исчерпаемы</a:t>
                      </a:r>
                    </a:p>
                    <a:p>
                      <a:r>
                        <a:rPr lang="ru-RU" sz="1400" b="1" dirty="0" smtClean="0"/>
                        <a:t>-редки</a:t>
                      </a:r>
                    </a:p>
                    <a:p>
                      <a:r>
                        <a:rPr lang="ru-RU" sz="1400" b="1" dirty="0" smtClean="0"/>
                        <a:t>-невозобновимы</a:t>
                      </a:r>
                    </a:p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67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Виды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7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996600"/>
                          </a:solidFill>
                        </a:rPr>
                        <a:t>Природные</a:t>
                      </a:r>
                      <a:r>
                        <a:rPr lang="ru-RU" sz="1400" b="1" baseline="0" dirty="0" smtClean="0">
                          <a:solidFill>
                            <a:srgbClr val="996600"/>
                          </a:solidFill>
                        </a:rPr>
                        <a:t>:</a:t>
                      </a:r>
                    </a:p>
                    <a:p>
                      <a:pPr algn="ctr"/>
                      <a:r>
                        <a:rPr lang="ru-RU" sz="1400" b="1" baseline="0" dirty="0" smtClean="0"/>
                        <a:t>-земля,</a:t>
                      </a:r>
                    </a:p>
                    <a:p>
                      <a:pPr algn="ctr"/>
                      <a:r>
                        <a:rPr lang="ru-RU" sz="1400" b="1" baseline="0" dirty="0" smtClean="0"/>
                        <a:t>-вода,</a:t>
                      </a:r>
                    </a:p>
                    <a:p>
                      <a:pPr algn="ctr"/>
                      <a:r>
                        <a:rPr lang="ru-RU" sz="1400" b="1" baseline="0" dirty="0" smtClean="0"/>
                        <a:t>-уголь,</a:t>
                      </a:r>
                    </a:p>
                    <a:p>
                      <a:pPr algn="ctr"/>
                      <a:r>
                        <a:rPr lang="ru-RU" sz="1400" b="1" baseline="0" dirty="0" smtClean="0"/>
                        <a:t>-нефть,</a:t>
                      </a:r>
                    </a:p>
                    <a:p>
                      <a:pPr algn="ctr"/>
                      <a:r>
                        <a:rPr lang="ru-RU" sz="1400" b="1" baseline="0" dirty="0" smtClean="0"/>
                        <a:t>-др.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Человеческие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Капитальные:</a:t>
                      </a:r>
                    </a:p>
                    <a:p>
                      <a:pPr algn="ctr"/>
                      <a:r>
                        <a:rPr lang="ru-RU" sz="1400" b="1" dirty="0" smtClean="0"/>
                        <a:t>-станки,</a:t>
                      </a:r>
                    </a:p>
                    <a:p>
                      <a:pPr algn="ctr"/>
                      <a:r>
                        <a:rPr lang="ru-RU" sz="1400" b="1" dirty="0" smtClean="0"/>
                        <a:t>-машины,</a:t>
                      </a:r>
                    </a:p>
                    <a:p>
                      <a:pPr algn="ctr"/>
                      <a:r>
                        <a:rPr lang="ru-RU" sz="1400" b="1" dirty="0" smtClean="0"/>
                        <a:t>-здания,</a:t>
                      </a:r>
                    </a:p>
                    <a:p>
                      <a:pPr algn="ctr"/>
                      <a:r>
                        <a:rPr lang="ru-RU" sz="1400" b="1" dirty="0" smtClean="0"/>
                        <a:t>-сооружения,</a:t>
                      </a:r>
                    </a:p>
                    <a:p>
                      <a:pPr algn="ctr"/>
                      <a:r>
                        <a:rPr lang="ru-RU" sz="1400" b="1" dirty="0" smtClean="0"/>
                        <a:t>-деньги,</a:t>
                      </a:r>
                    </a:p>
                    <a:p>
                      <a:pPr algn="ctr"/>
                      <a:r>
                        <a:rPr lang="ru-RU" sz="1400" b="1" dirty="0" smtClean="0"/>
                        <a:t>-др.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Рабочая сила 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Предпринимательская</a:t>
                      </a:r>
                      <a:r>
                        <a:rPr lang="ru-RU" sz="1400" b="1" baseline="0" dirty="0" smtClean="0"/>
                        <a:t> деятельность. Это:</a:t>
                      </a:r>
                    </a:p>
                    <a:p>
                      <a:pPr algn="ctr"/>
                      <a:r>
                        <a:rPr lang="ru-RU" sz="1400" b="1" baseline="0" dirty="0" smtClean="0"/>
                        <a:t>1)Способность вести дело за свой счет и на свой риск;</a:t>
                      </a:r>
                    </a:p>
                    <a:p>
                      <a:pPr algn="ctr"/>
                      <a:r>
                        <a:rPr lang="ru-RU" sz="1400" b="1" baseline="0" dirty="0" smtClean="0"/>
                        <a:t>2) Способность принимать решения и отвечать за ним своими действиями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7334480"/>
              </p:ext>
            </p:extLst>
          </p:nvPr>
        </p:nvGraphicFramePr>
        <p:xfrm>
          <a:off x="142844" y="836712"/>
          <a:ext cx="3031710" cy="448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210"/>
                <a:gridCol w="1452500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u="sng" dirty="0" smtClean="0">
                          <a:solidFill>
                            <a:srgbClr val="002060"/>
                          </a:solidFill>
                        </a:rPr>
                        <a:t>Потребности</a:t>
                      </a:r>
                      <a:endParaRPr lang="ru-RU" sz="2000" b="1" i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4095"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Это источник различных форм активности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 человека. Все, что делает человек, он делает, исходя из своих потребностей.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4095">
                <a:tc gridSpan="2">
                  <a:txBody>
                    <a:bodyPr/>
                    <a:lstStyle/>
                    <a:p>
                      <a:r>
                        <a:rPr lang="ru-RU" sz="1400" b="1" dirty="0" smtClean="0"/>
                        <a:t>Потребности:</a:t>
                      </a:r>
                    </a:p>
                    <a:p>
                      <a:r>
                        <a:rPr lang="ru-RU" sz="1400" b="1" dirty="0" smtClean="0"/>
                        <a:t>-безграничны,</a:t>
                      </a:r>
                    </a:p>
                    <a:p>
                      <a:r>
                        <a:rPr lang="ru-RU" sz="1400" b="1" dirty="0" smtClean="0"/>
                        <a:t>-неутолимы,</a:t>
                      </a:r>
                    </a:p>
                    <a:p>
                      <a:r>
                        <a:rPr lang="ru-RU" sz="1400" b="1" dirty="0" smtClean="0"/>
                        <a:t>-постоянно растут,</a:t>
                      </a:r>
                    </a:p>
                    <a:p>
                      <a:r>
                        <a:rPr lang="ru-RU" sz="1400" b="1" dirty="0" smtClean="0"/>
                        <a:t>-меняются</a:t>
                      </a:r>
                      <a:r>
                        <a:rPr lang="ru-RU" sz="1400" b="1" baseline="0" dirty="0" smtClean="0"/>
                        <a:t> по мере изменения человека,</a:t>
                      </a:r>
                    </a:p>
                    <a:p>
                      <a:r>
                        <a:rPr lang="ru-RU" sz="1400" b="1" baseline="0" dirty="0" smtClean="0"/>
                        <a:t>-умирают вместе с человеком.</a:t>
                      </a:r>
                      <a:endParaRPr lang="ru-RU" sz="14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8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Виды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4095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Потребности в предметах первой необходимости</a:t>
                      </a:r>
                    </a:p>
                    <a:p>
                      <a:endParaRPr lang="ru-RU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Потребности в предметах роскоши</a:t>
                      </a:r>
                    </a:p>
                    <a:p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31" name="Прямая соединительная линия 30"/>
          <p:cNvCxnSpPr>
            <a:stCxn id="3" idx="2"/>
            <a:endCxn id="26" idx="0"/>
          </p:cNvCxnSpPr>
          <p:nvPr/>
        </p:nvCxnSpPr>
        <p:spPr>
          <a:xfrm rot="16200000" flipH="1">
            <a:off x="5414928" y="-102806"/>
            <a:ext cx="2778070" cy="4321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" idx="2"/>
            <a:endCxn id="28" idx="0"/>
          </p:cNvCxnSpPr>
          <p:nvPr/>
        </p:nvCxnSpPr>
        <p:spPr>
          <a:xfrm rot="5400000">
            <a:off x="2702987" y="1140252"/>
            <a:ext cx="2412018" cy="14688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214414" y="6143644"/>
            <a:ext cx="6929486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Самый ограниченный и невосполнимый ресурс - время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31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345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>
                <a:solidFill>
                  <a:srgbClr val="7030A0"/>
                </a:solidFill>
              </a:rPr>
              <a:t>Давайте попробуем сделать</a:t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sz="5400" b="1" dirty="0" smtClean="0">
                <a:solidFill>
                  <a:srgbClr val="7030A0"/>
                </a:solidFill>
              </a:rPr>
              <a:t/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sz="5400" b="1" dirty="0" smtClean="0">
                <a:solidFill>
                  <a:srgbClr val="7030A0"/>
                </a:solidFill>
              </a:rPr>
              <a:t> некоторые выводы: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4000" b="1" dirty="0" smtClean="0">
              <a:solidFill>
                <a:srgbClr val="00B0F0"/>
              </a:solidFill>
            </a:endParaRPr>
          </a:p>
          <a:p>
            <a:endParaRPr lang="ru-RU" sz="4000" b="1" dirty="0" smtClean="0">
              <a:solidFill>
                <a:srgbClr val="00B0F0"/>
              </a:solidFill>
            </a:endParaRPr>
          </a:p>
          <a:p>
            <a:endParaRPr lang="ru-RU" sz="4000" b="1" dirty="0" smtClean="0">
              <a:solidFill>
                <a:srgbClr val="00B0F0"/>
              </a:solidFill>
            </a:endParaRPr>
          </a:p>
          <a:p>
            <a:endParaRPr lang="ru-RU" sz="4000" b="1" dirty="0" smtClean="0">
              <a:solidFill>
                <a:srgbClr val="00B0F0"/>
              </a:solidFill>
            </a:endParaRPr>
          </a:p>
          <a:p>
            <a:r>
              <a:rPr lang="ru-RU" sz="4000" b="1" dirty="0" smtClean="0">
                <a:solidFill>
                  <a:srgbClr val="00B0F0"/>
                </a:solidFill>
              </a:rPr>
              <a:t>Главная задача экономики…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Главная задача экономики: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удовлетворение безграничных потребностей человека с помощью ограниченных ресурсов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Админ\Desktop\Все ресур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14818"/>
            <a:ext cx="6072198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2064"/>
            <a:ext cx="8115328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Задание  группам на закрепление: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Составьте </a:t>
            </a:r>
            <a:r>
              <a:rPr lang="ru-RU" sz="6600" smtClean="0"/>
              <a:t>синквейн</a:t>
            </a:r>
            <a:r>
              <a:rPr lang="ru-RU" sz="6600" dirty="0" smtClean="0"/>
              <a:t>  со словом «экономика»</a:t>
            </a:r>
            <a:endParaRPr lang="ru-RU" sz="6600" dirty="0"/>
          </a:p>
        </p:txBody>
      </p:sp>
      <p:pic>
        <p:nvPicPr>
          <p:cNvPr id="4" name="Picture 9" descr="Картинка 1 из 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00636"/>
            <a:ext cx="2214550" cy="166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12064"/>
            <a:ext cx="8472518" cy="914400"/>
          </a:xfrm>
        </p:spPr>
        <p:txBody>
          <a:bodyPr/>
          <a:lstStyle/>
          <a:p>
            <a:r>
              <a:rPr lang="ru-RU" b="1" dirty="0" smtClean="0"/>
              <a:t>Отвечаем на вопросы в тетради: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Легко ли было  искать ответы на вопросы? </a:t>
            </a:r>
          </a:p>
          <a:p>
            <a:r>
              <a:rPr lang="ru-RU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Вам понравилось работать на уроке?</a:t>
            </a:r>
          </a:p>
          <a:p>
            <a:r>
              <a:rPr lang="ru-RU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Как вы оцениваете свою работу на уроке?</a:t>
            </a:r>
          </a:p>
          <a:p>
            <a:r>
              <a:rPr lang="ru-RU" sz="3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Как вы оцениваете работу своей группы?</a:t>
            </a:r>
            <a:endParaRPr lang="ru-RU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143000"/>
          <a:ext cx="9144000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8576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11" name="Picture 10" descr="http://forumsmile.ru/u/e/8/a/e8a5149db667587b5f15f29f2cecc9f8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6FFE4"/>
              </a:clrFrom>
              <a:clrTo>
                <a:srgbClr val="F6FF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34163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8" descr="http://forumsmile.ru/u/9/9/b/99ba2b43aad8416895dbb560dab5b04e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DF0F4"/>
              </a:clrFrom>
              <a:clrTo>
                <a:srgbClr val="FDF0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1285875"/>
            <a:ext cx="32099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2" descr="http://forumsmile.ru/u/6/7/1/671a576e3adb2312f86b175577dcc339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1775" y="928688"/>
            <a:ext cx="256222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TextBox 14"/>
          <p:cNvSpPr txBox="1">
            <a:spLocks noChangeArrowheads="1"/>
          </p:cNvSpPr>
          <p:nvPr/>
        </p:nvSpPr>
        <p:spPr bwMode="auto">
          <a:xfrm>
            <a:off x="571500" y="3714750"/>
            <a:ext cx="2428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Мне всё понятно!</a:t>
            </a:r>
          </a:p>
        </p:txBody>
      </p:sp>
      <p:sp>
        <p:nvSpPr>
          <p:cNvPr id="25615" name="TextBox 15"/>
          <p:cNvSpPr txBox="1">
            <a:spLocks noChangeArrowheads="1"/>
          </p:cNvSpPr>
          <p:nvPr/>
        </p:nvSpPr>
        <p:spPr bwMode="auto">
          <a:xfrm>
            <a:off x="3286125" y="3571875"/>
            <a:ext cx="2643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Не всё понял, но хочу разобраться </a:t>
            </a:r>
          </a:p>
        </p:txBody>
      </p:sp>
      <p:sp>
        <p:nvSpPr>
          <p:cNvPr id="25616" name="TextBox 16"/>
          <p:cNvSpPr txBox="1">
            <a:spLocks noChangeArrowheads="1"/>
          </p:cNvSpPr>
          <p:nvPr/>
        </p:nvSpPr>
        <p:spPr bwMode="auto">
          <a:xfrm>
            <a:off x="6215063" y="3786188"/>
            <a:ext cx="292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Ничего не понял</a:t>
            </a:r>
          </a:p>
        </p:txBody>
      </p:sp>
      <p:sp>
        <p:nvSpPr>
          <p:cNvPr id="25617" name="TextBox 19"/>
          <p:cNvSpPr txBox="1">
            <a:spLocks noChangeArrowheads="1"/>
          </p:cNvSpPr>
          <p:nvPr/>
        </p:nvSpPr>
        <p:spPr bwMode="auto">
          <a:xfrm>
            <a:off x="214313" y="1714500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618" name="TextBox 20"/>
          <p:cNvSpPr txBox="1">
            <a:spLocks noChangeArrowheads="1"/>
          </p:cNvSpPr>
          <p:nvPr/>
        </p:nvSpPr>
        <p:spPr bwMode="auto">
          <a:xfrm flipH="1">
            <a:off x="3286125" y="1714500"/>
            <a:ext cx="357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619" name="TextBox 21"/>
          <p:cNvSpPr txBox="1">
            <a:spLocks noChangeArrowheads="1"/>
          </p:cNvSpPr>
          <p:nvPr/>
        </p:nvSpPr>
        <p:spPr bwMode="auto">
          <a:xfrm>
            <a:off x="6215063" y="1671638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620" name="TextBox 18"/>
          <p:cNvSpPr txBox="1">
            <a:spLocks noChangeArrowheads="1"/>
          </p:cNvSpPr>
          <p:nvPr/>
        </p:nvSpPr>
        <p:spPr bwMode="auto">
          <a:xfrm>
            <a:off x="214283" y="214313"/>
            <a:ext cx="89297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Подведём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урока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1" name="Прямоугольник 22"/>
          <p:cNvSpPr>
            <a:spLocks noChangeArrowheads="1"/>
          </p:cNvSpPr>
          <p:nvPr/>
        </p:nvSpPr>
        <p:spPr bwMode="auto">
          <a:xfrm>
            <a:off x="2000250" y="5072063"/>
            <a:ext cx="54292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 предложения: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-  На этом занятии  я узнал…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-  Я задумался…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Домашнее задание: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4783948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sz="4600" b="1" dirty="0" smtClean="0">
                <a:solidFill>
                  <a:srgbClr val="C00000"/>
                </a:solidFill>
              </a:rPr>
              <a:t>§ 18, самостоятельно  найдите определения понятий и запишите в тетрадь :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5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«техника», «технология», «научно-техническая революция» ,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«ноу-хау»,  «средства труда»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sz="9600" b="1" dirty="0" smtClean="0">
                <a:solidFill>
                  <a:srgbClr val="C00000"/>
                </a:solidFill>
              </a:rPr>
              <a:t>?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20152" y="0"/>
            <a:ext cx="9148145" cy="3068960"/>
          </a:xfrm>
        </p:spPr>
        <p:txBody>
          <a:bodyPr/>
          <a:lstStyle/>
          <a:p>
            <a:r>
              <a:rPr lang="ru-RU" sz="2400" dirty="0"/>
              <a:t> </a:t>
            </a:r>
            <a:r>
              <a:rPr lang="ru-RU" sz="2400" dirty="0" smtClean="0"/>
              <a:t>               </a:t>
            </a:r>
            <a:r>
              <a:rPr lang="ru-RU" sz="3600" dirty="0" smtClean="0"/>
              <a:t>Изготовление  одежды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Робинзон                           Сейчас                                                          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" y="2348880"/>
            <a:ext cx="4198662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2360080"/>
            <a:ext cx="4742278" cy="3949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72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-15591"/>
            <a:ext cx="9144000" cy="1793167"/>
          </a:xfrm>
        </p:spPr>
        <p:txBody>
          <a:bodyPr/>
          <a:lstStyle/>
          <a:p>
            <a:pPr algn="ctr"/>
            <a:r>
              <a:rPr lang="ru-RU" dirty="0" smtClean="0"/>
              <a:t> Средства передвижения</a:t>
            </a:r>
            <a:br>
              <a:rPr lang="ru-RU" dirty="0" smtClean="0"/>
            </a:br>
            <a:r>
              <a:rPr lang="ru-RU" dirty="0" smtClean="0"/>
              <a:t>  Робинзон            Сейчас 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4499992" cy="4287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4644008" cy="4294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01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6841"/>
            <a:ext cx="7175351" cy="1793167"/>
          </a:xfrm>
        </p:spPr>
        <p:txBody>
          <a:bodyPr/>
          <a:lstStyle/>
          <a:p>
            <a:r>
              <a:rPr lang="ru-RU" dirty="0" smtClean="0"/>
              <a:t>       Застолье</a:t>
            </a:r>
            <a:br>
              <a:rPr lang="ru-RU" dirty="0" smtClean="0"/>
            </a:br>
            <a:r>
              <a:rPr lang="ru-RU" dirty="0" err="1" smtClean="0"/>
              <a:t>робинзон</a:t>
            </a:r>
            <a:r>
              <a:rPr lang="ru-RU" dirty="0" smtClean="0"/>
              <a:t>          Сейчас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328401" cy="4299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77" y="2275375"/>
            <a:ext cx="4710608" cy="4153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64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3571900"/>
          </a:xfrm>
          <a:solidFill>
            <a:schemeClr val="accent4">
              <a:lumMod val="60000"/>
              <a:lumOff val="40000"/>
            </a:schemeClr>
          </a:solidFill>
          <a:ln>
            <a:gradFill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О чем мы будем говорить на уроке?</a:t>
            </a:r>
            <a:b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600" b="1" dirty="0" smtClean="0">
                <a:solidFill>
                  <a:srgbClr val="FFFF00"/>
                </a:solidFill>
              </a:rPr>
              <a:t>Что бы вы хотели узнать об…?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28728" y="68579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8" descr="C:\Documents and Settings\Admin\Рабочий стол\13286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60"/>
            <a:ext cx="192879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Картинка 5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714884"/>
            <a:ext cx="17653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0"/>
            <a:ext cx="6700830" cy="1571611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О какой сфере общества пойдет речь?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071678"/>
            <a:ext cx="6400800" cy="4071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9" descr="C:\Program Files\Microsoft Office\Clipart\smbusbas\bl00102_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14400"/>
            <a:ext cx="22606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:\Program Files\Microsoft Office\Clipart\standard\stddir2\en00685_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786322"/>
            <a:ext cx="2209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Program Files\Microsoft Office\Clipart\standard\stddir4\pe06261_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1339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:\Program Files\Microsoft Office\Clipart\standard\stddir1\bd06618_.wm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643446"/>
            <a:ext cx="162083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1571604" y="1857364"/>
            <a:ext cx="2428892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</a:rPr>
              <a:t>Политическая</a:t>
            </a: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143372" y="1857364"/>
            <a:ext cx="2643206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</a:rPr>
              <a:t>Экономическая</a:t>
            </a: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785918" y="4071942"/>
            <a:ext cx="2571768" cy="164307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</a:rPr>
              <a:t>Социальная</a:t>
            </a: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429124" y="4071942"/>
            <a:ext cx="2643206" cy="15716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</a:rPr>
              <a:t>Духовная</a:t>
            </a:r>
            <a:endParaRPr lang="ru-RU" sz="2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самостоятельная работа с текстом учебника: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643050"/>
            <a:ext cx="564357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Дать три определения          слова   «экономика»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Админ\Desktop\Экономика День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00438"/>
            <a:ext cx="535785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1471</TotalTime>
  <Words>713</Words>
  <Application>Microsoft Office PowerPoint</Application>
  <PresentationFormat>Экран (4:3)</PresentationFormat>
  <Paragraphs>172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Метро</vt:lpstr>
      <vt:lpstr>Урок обществознания в 8 классе.</vt:lpstr>
      <vt:lpstr>Тема урока:</vt:lpstr>
      <vt:lpstr>ЖИЛИЩЕ Робинзона        Сейчас</vt:lpstr>
      <vt:lpstr>                Изготовление  одежды          Робинзон                           Сейчас                                                             </vt:lpstr>
      <vt:lpstr> Средства передвижения   Робинзон            Сейчас </vt:lpstr>
      <vt:lpstr>       Застолье робинзон          Сейчас</vt:lpstr>
      <vt:lpstr>О чем мы будем говорить на уроке? Что бы вы хотели узнать об…?</vt:lpstr>
      <vt:lpstr>О какой сфере общества пойдет речь?          </vt:lpstr>
      <vt:lpstr>самостоятельная работа с текстом учебника: </vt:lpstr>
      <vt:lpstr>Экономика – “искусство вести хозяйство” (от древнегреч. “ойконос” – дом, хозяйство; “номос” – вести). </vt:lpstr>
      <vt:lpstr>Экономика :</vt:lpstr>
      <vt:lpstr>ЭКОНОМИКА -</vt:lpstr>
      <vt:lpstr>Подведем промежуточный итог и узнаем, кто является участником экономических отношений и что такое экономика:</vt:lpstr>
      <vt:lpstr>Слайд 14</vt:lpstr>
      <vt:lpstr>Слайд 15</vt:lpstr>
      <vt:lpstr>Задание: </vt:lpstr>
      <vt:lpstr>Что нужно человеку?</vt:lpstr>
      <vt:lpstr> Задание! Разделите потребности человека на три группы.</vt:lpstr>
      <vt:lpstr> </vt:lpstr>
      <vt:lpstr>В О П Р О С:  Для чего необходимо удовлетворять потребности?</vt:lpstr>
      <vt:lpstr>Для чего необходимо удовлетворять потребности?</vt:lpstr>
      <vt:lpstr>В О П Р О С:  С помощью каких средств  человек удовлетворяет свои потребности ?</vt:lpstr>
      <vt:lpstr>Благо- это средства, с помощью которых человек  удовлетворяет свои  потребности. </vt:lpstr>
      <vt:lpstr>Благо- это средства, с помощью которых человек удовлетворяет свои потребности. </vt:lpstr>
      <vt:lpstr>Слайд 25</vt:lpstr>
      <vt:lpstr>                  ИТАК,  в    экономике:</vt:lpstr>
      <vt:lpstr> Главная проблема экономических благ – это ограниченность ресурсов</vt:lpstr>
      <vt:lpstr> Ресурс ( от франц. Ressourse) –     </vt:lpstr>
      <vt:lpstr> В о п р о с:  Назовите основные понятия экономики</vt:lpstr>
      <vt:lpstr>Слайд 30</vt:lpstr>
      <vt:lpstr> Давайте попробуем сделать   некоторые выводы: </vt:lpstr>
      <vt:lpstr> Главная задача экономики:</vt:lpstr>
      <vt:lpstr>Задание  группам на закрепление: </vt:lpstr>
      <vt:lpstr>Отвечаем на вопросы в тетради:</vt:lpstr>
      <vt:lpstr>Слайд 35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Сферы жизнедеятельности общества.</dc:title>
  <dc:creator>Админ</dc:creator>
  <cp:lastModifiedBy>Админ</cp:lastModifiedBy>
  <cp:revision>190</cp:revision>
  <dcterms:modified xsi:type="dcterms:W3CDTF">2016-01-24T12:15:01Z</dcterms:modified>
</cp:coreProperties>
</file>