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notesMasterIdLst>
    <p:notesMasterId r:id="rId23"/>
  </p:notesMasterIdLst>
  <p:sldIdLst>
    <p:sldId id="256" r:id="rId2"/>
    <p:sldId id="258" r:id="rId3"/>
    <p:sldId id="261" r:id="rId4"/>
    <p:sldId id="262" r:id="rId5"/>
    <p:sldId id="263" r:id="rId6"/>
    <p:sldId id="264" r:id="rId7"/>
    <p:sldId id="266" r:id="rId8"/>
    <p:sldId id="268" r:id="rId9"/>
    <p:sldId id="269" r:id="rId10"/>
    <p:sldId id="270" r:id="rId11"/>
    <p:sldId id="271" r:id="rId12"/>
    <p:sldId id="272" r:id="rId13"/>
    <p:sldId id="273" r:id="rId14"/>
    <p:sldId id="274" r:id="rId15"/>
    <p:sldId id="275" r:id="rId16"/>
    <p:sldId id="276" r:id="rId17"/>
    <p:sldId id="277" r:id="rId18"/>
    <p:sldId id="278" r:id="rId19"/>
    <p:sldId id="279" r:id="rId20"/>
    <p:sldId id="280" r:id="rId21"/>
    <p:sldId id="281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93D81CF-94F2-401A-BA57-92F5A7B2D0C5}" styleName="Средний стиль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1E171933-4619-4E11-9A3F-F7608DF75F80}" styleName="Средний стиль 1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2F05CE2-D8B5-4289-AF75-852FA303EDC1}" type="doc">
      <dgm:prSet loTypeId="urn:microsoft.com/office/officeart/2005/8/layout/pyramid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AAA1E2F-2C57-41E8-9401-702AAABD120B}">
      <dgm:prSet phldrT="[Текст]"/>
      <dgm:spPr/>
      <dgm:t>
        <a:bodyPr/>
        <a:lstStyle/>
        <a:p>
          <a:r>
            <a:rPr lang="ru-RU" u="sng" dirty="0" smtClean="0">
              <a:solidFill>
                <a:srgbClr val="C00000"/>
              </a:solidFill>
            </a:rPr>
            <a:t>Осмысление</a:t>
          </a:r>
          <a:endParaRPr lang="ru-RU" u="sng" dirty="0">
            <a:solidFill>
              <a:srgbClr val="C00000"/>
            </a:solidFill>
          </a:endParaRPr>
        </a:p>
      </dgm:t>
    </dgm:pt>
    <dgm:pt modelId="{A363BCC4-4F62-457F-89DC-DF5B5555BE29}" type="parTrans" cxnId="{F68CA66C-22A2-4429-9653-59FE4DF8249C}">
      <dgm:prSet/>
      <dgm:spPr/>
      <dgm:t>
        <a:bodyPr/>
        <a:lstStyle/>
        <a:p>
          <a:endParaRPr lang="ru-RU"/>
        </a:p>
      </dgm:t>
    </dgm:pt>
    <dgm:pt modelId="{F75611DD-D12E-4CEC-9E3D-55FAE990D124}" type="sibTrans" cxnId="{F68CA66C-22A2-4429-9653-59FE4DF8249C}">
      <dgm:prSet/>
      <dgm:spPr/>
      <dgm:t>
        <a:bodyPr/>
        <a:lstStyle/>
        <a:p>
          <a:endParaRPr lang="ru-RU"/>
        </a:p>
      </dgm:t>
    </dgm:pt>
    <dgm:pt modelId="{0C700EC2-133E-499B-8D69-7EF7A5DFED98}">
      <dgm:prSet phldrT="[Текст]"/>
      <dgm:spPr/>
      <dgm:t>
        <a:bodyPr/>
        <a:lstStyle/>
        <a:p>
          <a:r>
            <a:rPr lang="ru-RU" u="sng" dirty="0" smtClean="0">
              <a:solidFill>
                <a:srgbClr val="C00000"/>
              </a:solidFill>
            </a:rPr>
            <a:t>Рефлексия</a:t>
          </a:r>
          <a:endParaRPr lang="ru-RU" u="sng" dirty="0">
            <a:solidFill>
              <a:srgbClr val="C00000"/>
            </a:solidFill>
          </a:endParaRPr>
        </a:p>
      </dgm:t>
    </dgm:pt>
    <dgm:pt modelId="{2356930A-5A12-4F94-A167-2CA5670EE5BA}" type="parTrans" cxnId="{DADE1152-02E8-4647-BB64-888C0E68F417}">
      <dgm:prSet/>
      <dgm:spPr/>
      <dgm:t>
        <a:bodyPr/>
        <a:lstStyle/>
        <a:p>
          <a:endParaRPr lang="ru-RU"/>
        </a:p>
      </dgm:t>
    </dgm:pt>
    <dgm:pt modelId="{79DE05B6-AD5B-40B5-BD90-9E6CCCA9C9D3}" type="sibTrans" cxnId="{DADE1152-02E8-4647-BB64-888C0E68F417}">
      <dgm:prSet/>
      <dgm:spPr/>
      <dgm:t>
        <a:bodyPr/>
        <a:lstStyle/>
        <a:p>
          <a:endParaRPr lang="ru-RU"/>
        </a:p>
      </dgm:t>
    </dgm:pt>
    <dgm:pt modelId="{A8689057-A740-44CF-B125-93AEC4D78D93}">
      <dgm:prSet phldrT="[Текст]"/>
      <dgm:spPr/>
      <dgm:t>
        <a:bodyPr/>
        <a:lstStyle/>
        <a:p>
          <a:r>
            <a:rPr lang="ru-RU" u="sng" dirty="0" smtClean="0">
              <a:solidFill>
                <a:srgbClr val="C00000"/>
              </a:solidFill>
            </a:rPr>
            <a:t>Вызов</a:t>
          </a:r>
          <a:endParaRPr lang="ru-RU" u="sng" dirty="0">
            <a:solidFill>
              <a:srgbClr val="C00000"/>
            </a:solidFill>
          </a:endParaRPr>
        </a:p>
      </dgm:t>
    </dgm:pt>
    <dgm:pt modelId="{090E1566-E828-46CF-B0C2-F477E26FE11E}" type="sibTrans" cxnId="{E54DF476-02C8-4A0A-B8F0-F4B1FEA59A02}">
      <dgm:prSet/>
      <dgm:spPr/>
      <dgm:t>
        <a:bodyPr/>
        <a:lstStyle/>
        <a:p>
          <a:endParaRPr lang="ru-RU"/>
        </a:p>
      </dgm:t>
    </dgm:pt>
    <dgm:pt modelId="{148EF85F-EDC9-490D-A099-E3F366BA33C0}" type="parTrans" cxnId="{E54DF476-02C8-4A0A-B8F0-F4B1FEA59A02}">
      <dgm:prSet/>
      <dgm:spPr/>
      <dgm:t>
        <a:bodyPr/>
        <a:lstStyle/>
        <a:p>
          <a:endParaRPr lang="ru-RU"/>
        </a:p>
      </dgm:t>
    </dgm:pt>
    <dgm:pt modelId="{62C82AE0-D77D-4D73-A060-6BBA70D82705}" type="pres">
      <dgm:prSet presAssocID="{62F05CE2-D8B5-4289-AF75-852FA303EDC1}" presName="compositeShape" presStyleCnt="0">
        <dgm:presLayoutVars>
          <dgm:dir/>
          <dgm:resizeHandles/>
        </dgm:presLayoutVars>
      </dgm:prSet>
      <dgm:spPr/>
    </dgm:pt>
    <dgm:pt modelId="{4BBCDF41-EE80-40FA-A43E-6C64CEE3F438}" type="pres">
      <dgm:prSet presAssocID="{62F05CE2-D8B5-4289-AF75-852FA303EDC1}" presName="pyramid" presStyleLbl="node1" presStyleIdx="0" presStyleCnt="1"/>
      <dgm:spPr/>
    </dgm:pt>
    <dgm:pt modelId="{EE04AA27-A243-4443-BBFB-9CCFDE215070}" type="pres">
      <dgm:prSet presAssocID="{62F05CE2-D8B5-4289-AF75-852FA303EDC1}" presName="theList" presStyleCnt="0"/>
      <dgm:spPr/>
    </dgm:pt>
    <dgm:pt modelId="{DB716555-36C6-492E-9463-59419316DBFF}" type="pres">
      <dgm:prSet presAssocID="{A8689057-A740-44CF-B125-93AEC4D78D93}" presName="aNode" presStyleLbl="fg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AA505DB-47B2-47B7-ACE6-75BA1BCF9FBE}" type="pres">
      <dgm:prSet presAssocID="{A8689057-A740-44CF-B125-93AEC4D78D93}" presName="aSpace" presStyleCnt="0"/>
      <dgm:spPr/>
    </dgm:pt>
    <dgm:pt modelId="{01480EB7-0403-4B05-8414-42DF7F759116}" type="pres">
      <dgm:prSet presAssocID="{FAAA1E2F-2C57-41E8-9401-702AAABD120B}" presName="aNode" presStyleLbl="fg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CAE443A-B426-48A7-B59C-0CBD71209F39}" type="pres">
      <dgm:prSet presAssocID="{FAAA1E2F-2C57-41E8-9401-702AAABD120B}" presName="aSpace" presStyleCnt="0"/>
      <dgm:spPr/>
    </dgm:pt>
    <dgm:pt modelId="{E6C4644A-5B3E-4FF0-BE07-333F59B11EE2}" type="pres">
      <dgm:prSet presAssocID="{0C700EC2-133E-499B-8D69-7EF7A5DFED98}" presName="aNode" presStyleLbl="fg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B25F7B2-17A6-4373-BD80-12885AD40E15}" type="pres">
      <dgm:prSet presAssocID="{0C700EC2-133E-499B-8D69-7EF7A5DFED98}" presName="aSpace" presStyleCnt="0"/>
      <dgm:spPr/>
    </dgm:pt>
  </dgm:ptLst>
  <dgm:cxnLst>
    <dgm:cxn modelId="{6F743C56-62D3-4445-B8AD-3E3A0BD839F4}" type="presOf" srcId="{0C700EC2-133E-499B-8D69-7EF7A5DFED98}" destId="{E6C4644A-5B3E-4FF0-BE07-333F59B11EE2}" srcOrd="0" destOrd="0" presId="urn:microsoft.com/office/officeart/2005/8/layout/pyramid2"/>
    <dgm:cxn modelId="{CE8584EF-7CA2-4997-9899-EA93E6320994}" type="presOf" srcId="{A8689057-A740-44CF-B125-93AEC4D78D93}" destId="{DB716555-36C6-492E-9463-59419316DBFF}" srcOrd="0" destOrd="0" presId="urn:microsoft.com/office/officeart/2005/8/layout/pyramid2"/>
    <dgm:cxn modelId="{D3FAEF48-1082-4BDA-8A22-4CDCE8630A10}" type="presOf" srcId="{FAAA1E2F-2C57-41E8-9401-702AAABD120B}" destId="{01480EB7-0403-4B05-8414-42DF7F759116}" srcOrd="0" destOrd="0" presId="urn:microsoft.com/office/officeart/2005/8/layout/pyramid2"/>
    <dgm:cxn modelId="{E54DF476-02C8-4A0A-B8F0-F4B1FEA59A02}" srcId="{62F05CE2-D8B5-4289-AF75-852FA303EDC1}" destId="{A8689057-A740-44CF-B125-93AEC4D78D93}" srcOrd="0" destOrd="0" parTransId="{148EF85F-EDC9-490D-A099-E3F366BA33C0}" sibTransId="{090E1566-E828-46CF-B0C2-F477E26FE11E}"/>
    <dgm:cxn modelId="{F68CA66C-22A2-4429-9653-59FE4DF8249C}" srcId="{62F05CE2-D8B5-4289-AF75-852FA303EDC1}" destId="{FAAA1E2F-2C57-41E8-9401-702AAABD120B}" srcOrd="1" destOrd="0" parTransId="{A363BCC4-4F62-457F-89DC-DF5B5555BE29}" sibTransId="{F75611DD-D12E-4CEC-9E3D-55FAE990D124}"/>
    <dgm:cxn modelId="{DADE1152-02E8-4647-BB64-888C0E68F417}" srcId="{62F05CE2-D8B5-4289-AF75-852FA303EDC1}" destId="{0C700EC2-133E-499B-8D69-7EF7A5DFED98}" srcOrd="2" destOrd="0" parTransId="{2356930A-5A12-4F94-A167-2CA5670EE5BA}" sibTransId="{79DE05B6-AD5B-40B5-BD90-9E6CCCA9C9D3}"/>
    <dgm:cxn modelId="{2440387F-4A1C-4134-8524-5D319CC263AD}" type="presOf" srcId="{62F05CE2-D8B5-4289-AF75-852FA303EDC1}" destId="{62C82AE0-D77D-4D73-A060-6BBA70D82705}" srcOrd="0" destOrd="0" presId="urn:microsoft.com/office/officeart/2005/8/layout/pyramid2"/>
    <dgm:cxn modelId="{AE7F3A67-3D10-472C-801D-CA51E0C7057C}" type="presParOf" srcId="{62C82AE0-D77D-4D73-A060-6BBA70D82705}" destId="{4BBCDF41-EE80-40FA-A43E-6C64CEE3F438}" srcOrd="0" destOrd="0" presId="urn:microsoft.com/office/officeart/2005/8/layout/pyramid2"/>
    <dgm:cxn modelId="{ED0E49F2-884D-425B-8A97-0CAA82D25D86}" type="presParOf" srcId="{62C82AE0-D77D-4D73-A060-6BBA70D82705}" destId="{EE04AA27-A243-4443-BBFB-9CCFDE215070}" srcOrd="1" destOrd="0" presId="urn:microsoft.com/office/officeart/2005/8/layout/pyramid2"/>
    <dgm:cxn modelId="{B7414D1B-7690-4D14-8596-9CB4909B4F00}" type="presParOf" srcId="{EE04AA27-A243-4443-BBFB-9CCFDE215070}" destId="{DB716555-36C6-492E-9463-59419316DBFF}" srcOrd="0" destOrd="0" presId="urn:microsoft.com/office/officeart/2005/8/layout/pyramid2"/>
    <dgm:cxn modelId="{93C3E11F-2DA2-4570-BB5D-FD3D77365BFC}" type="presParOf" srcId="{EE04AA27-A243-4443-BBFB-9CCFDE215070}" destId="{3AA505DB-47B2-47B7-ACE6-75BA1BCF9FBE}" srcOrd="1" destOrd="0" presId="urn:microsoft.com/office/officeart/2005/8/layout/pyramid2"/>
    <dgm:cxn modelId="{93BF4807-3571-4D71-B336-026811F5E987}" type="presParOf" srcId="{EE04AA27-A243-4443-BBFB-9CCFDE215070}" destId="{01480EB7-0403-4B05-8414-42DF7F759116}" srcOrd="2" destOrd="0" presId="urn:microsoft.com/office/officeart/2005/8/layout/pyramid2"/>
    <dgm:cxn modelId="{0C510142-E649-4E4C-A92E-6826F94D140A}" type="presParOf" srcId="{EE04AA27-A243-4443-BBFB-9CCFDE215070}" destId="{DCAE443A-B426-48A7-B59C-0CBD71209F39}" srcOrd="3" destOrd="0" presId="urn:microsoft.com/office/officeart/2005/8/layout/pyramid2"/>
    <dgm:cxn modelId="{375C3981-CC4C-4E16-8769-D2790437391A}" type="presParOf" srcId="{EE04AA27-A243-4443-BBFB-9CCFDE215070}" destId="{E6C4644A-5B3E-4FF0-BE07-333F59B11EE2}" srcOrd="4" destOrd="0" presId="urn:microsoft.com/office/officeart/2005/8/layout/pyramid2"/>
    <dgm:cxn modelId="{E6EF5EA0-B247-44A7-AA0F-6CEF282EC3F5}" type="presParOf" srcId="{EE04AA27-A243-4443-BBFB-9CCFDE215070}" destId="{7B25F7B2-17A6-4373-BD80-12885AD40E15}" srcOrd="5" destOrd="0" presId="urn:microsoft.com/office/officeart/2005/8/layout/pyramid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ADA3A5-D29C-42A9-8D85-EC7FF72CBEEF}" type="datetimeFigureOut">
              <a:rPr lang="ru-RU" smtClean="0"/>
              <a:t>02.02.2016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C85178-47AB-4792-A0E9-D8381F62CA0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Технология критического мышления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3318136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r>
              <a:rPr lang="ru-RU" dirty="0" err="1" smtClean="0"/>
              <a:t>Шагдыр-оол</a:t>
            </a:r>
            <a:r>
              <a:rPr lang="ru-RU" dirty="0" smtClean="0"/>
              <a:t> А.А.</a:t>
            </a:r>
          </a:p>
          <a:p>
            <a:r>
              <a:rPr lang="ru-RU" dirty="0" smtClean="0"/>
              <a:t>МБОУ ОСОШ г. </a:t>
            </a:r>
            <a:r>
              <a:rPr lang="ru-RU" dirty="0" err="1" smtClean="0"/>
              <a:t>Шагонар</a:t>
            </a:r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7239000" cy="642942"/>
          </a:xfrm>
        </p:spPr>
        <p:txBody>
          <a:bodyPr>
            <a:noAutofit/>
          </a:bodyPr>
          <a:lstStyle/>
          <a:p>
            <a:pPr algn="ctr"/>
            <a:r>
              <a:rPr lang="ru-RU" sz="2000" dirty="0" smtClean="0">
                <a:solidFill>
                  <a:srgbClr val="FF0000"/>
                </a:solidFill>
              </a:rPr>
              <a:t>Основные приемы ТРКМ</a:t>
            </a:r>
            <a:br>
              <a:rPr lang="ru-RU" sz="2000" dirty="0" smtClean="0">
                <a:solidFill>
                  <a:srgbClr val="FF0000"/>
                </a:solidFill>
              </a:rPr>
            </a:br>
            <a:r>
              <a:rPr lang="ru-RU" sz="1600" dirty="0" smtClean="0">
                <a:solidFill>
                  <a:srgbClr val="FF0000"/>
                </a:solidFill>
              </a:rPr>
              <a:t>приемы по развитию навыков составления вопросов</a:t>
            </a:r>
            <a:endParaRPr lang="ru-RU" sz="16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7239000" cy="5241314"/>
          </a:xfrm>
        </p:spPr>
        <p:txBody>
          <a:bodyPr/>
          <a:lstStyle/>
          <a:p>
            <a:pPr algn="ctr">
              <a:buNone/>
            </a:pPr>
            <a:r>
              <a:rPr lang="ru-RU" u="sng" dirty="0" smtClean="0"/>
              <a:t>Таблица «толстых» и «тонких» вопросов</a:t>
            </a:r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785786" y="2000240"/>
          <a:ext cx="6834214" cy="38043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17107"/>
                <a:gridCol w="3417107"/>
              </a:tblGrid>
              <a:tr h="928694">
                <a:tc>
                  <a:txBody>
                    <a:bodyPr/>
                    <a:lstStyle/>
                    <a:p>
                      <a:pPr algn="ctr"/>
                      <a:r>
                        <a:rPr lang="ru-RU" sz="4800" dirty="0" smtClean="0">
                          <a:solidFill>
                            <a:schemeClr val="tx1"/>
                          </a:solidFill>
                        </a:rPr>
                        <a:t>?</a:t>
                      </a:r>
                      <a:endParaRPr lang="ru-RU" sz="4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dirty="0" smtClean="0">
                          <a:solidFill>
                            <a:schemeClr val="tx1"/>
                          </a:solidFill>
                        </a:rPr>
                        <a:t>?</a:t>
                      </a:r>
                      <a:endParaRPr lang="ru-RU" sz="4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875669">
                <a:tc>
                  <a:txBody>
                    <a:bodyPr/>
                    <a:lstStyle/>
                    <a:p>
                      <a:r>
                        <a:rPr lang="ru-RU" dirty="0" smtClean="0"/>
                        <a:t>Дайте объяснения, почему……?</a:t>
                      </a:r>
                    </a:p>
                    <a:p>
                      <a:r>
                        <a:rPr lang="ru-RU" dirty="0" smtClean="0"/>
                        <a:t>Объясните,</a:t>
                      </a:r>
                      <a:r>
                        <a:rPr lang="ru-RU" baseline="0" dirty="0" smtClean="0"/>
                        <a:t> почему….?</a:t>
                      </a:r>
                    </a:p>
                    <a:p>
                      <a:r>
                        <a:rPr lang="ru-RU" baseline="0" dirty="0" smtClean="0"/>
                        <a:t>Почему вы думаете…..?</a:t>
                      </a:r>
                    </a:p>
                    <a:p>
                      <a:r>
                        <a:rPr lang="ru-RU" baseline="0" dirty="0" smtClean="0"/>
                        <a:t>Почему Вы считаете……?</a:t>
                      </a:r>
                    </a:p>
                    <a:p>
                      <a:r>
                        <a:rPr lang="ru-RU" baseline="0" dirty="0" smtClean="0"/>
                        <a:t>В чем различия …….?</a:t>
                      </a:r>
                    </a:p>
                    <a:p>
                      <a:r>
                        <a:rPr lang="ru-RU" baseline="0" dirty="0" smtClean="0"/>
                        <a:t>Предположите, что будет, если……?</a:t>
                      </a:r>
                    </a:p>
                    <a:p>
                      <a:r>
                        <a:rPr lang="ru-RU" baseline="0" dirty="0" smtClean="0"/>
                        <a:t>Что, если….?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Кто…?</a:t>
                      </a:r>
                    </a:p>
                    <a:p>
                      <a:r>
                        <a:rPr lang="ru-RU" dirty="0" smtClean="0"/>
                        <a:t>Что…?</a:t>
                      </a:r>
                    </a:p>
                    <a:p>
                      <a:r>
                        <a:rPr lang="ru-RU" dirty="0" smtClean="0"/>
                        <a:t>Когда….?</a:t>
                      </a:r>
                    </a:p>
                    <a:p>
                      <a:r>
                        <a:rPr lang="ru-RU" dirty="0" smtClean="0"/>
                        <a:t>Может…..?</a:t>
                      </a:r>
                    </a:p>
                    <a:p>
                      <a:r>
                        <a:rPr lang="ru-RU" dirty="0" smtClean="0"/>
                        <a:t>Будет…..?</a:t>
                      </a:r>
                    </a:p>
                    <a:p>
                      <a:r>
                        <a:rPr lang="ru-RU" dirty="0" smtClean="0"/>
                        <a:t>Мог ли…..?</a:t>
                      </a:r>
                    </a:p>
                    <a:p>
                      <a:r>
                        <a:rPr lang="ru-RU" dirty="0" smtClean="0"/>
                        <a:t>Как звать…..? Было ли…..?</a:t>
                      </a:r>
                    </a:p>
                    <a:p>
                      <a:r>
                        <a:rPr lang="ru-RU" dirty="0" smtClean="0"/>
                        <a:t>Согласны ли Вы……?</a:t>
                      </a:r>
                    </a:p>
                    <a:p>
                      <a:r>
                        <a:rPr lang="ru-RU" dirty="0" smtClean="0"/>
                        <a:t>Верно ли……?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751506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0070C0"/>
                </a:solidFill>
              </a:rPr>
              <a:t>Ромашка </a:t>
            </a:r>
            <a:r>
              <a:rPr lang="ru-RU" dirty="0" err="1" smtClean="0">
                <a:solidFill>
                  <a:srgbClr val="0070C0"/>
                </a:solidFill>
              </a:rPr>
              <a:t>Блума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3428992" y="3286124"/>
            <a:ext cx="857256" cy="78581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3357554" y="1142984"/>
            <a:ext cx="1214446" cy="21431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dirty="0" smtClean="0"/>
              <a:t>Простой вопрос</a:t>
            </a:r>
            <a:endParaRPr lang="ru-RU" dirty="0"/>
          </a:p>
        </p:txBody>
      </p:sp>
      <p:sp>
        <p:nvSpPr>
          <p:cNvPr id="7" name="Овал 6"/>
          <p:cNvSpPr/>
          <p:nvPr/>
        </p:nvSpPr>
        <p:spPr>
          <a:xfrm rot="2491283">
            <a:off x="4523354" y="1475066"/>
            <a:ext cx="1162753" cy="244932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dirty="0" smtClean="0"/>
              <a:t>Уточняющий вопрос</a:t>
            </a:r>
            <a:endParaRPr lang="ru-RU" dirty="0"/>
          </a:p>
        </p:txBody>
      </p:sp>
      <p:sp>
        <p:nvSpPr>
          <p:cNvPr id="8" name="Овал 7"/>
          <p:cNvSpPr/>
          <p:nvPr/>
        </p:nvSpPr>
        <p:spPr>
          <a:xfrm rot="1963834">
            <a:off x="1621301" y="2122609"/>
            <a:ext cx="2219113" cy="134778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Практический вопрос</a:t>
            </a:r>
            <a:endParaRPr lang="ru-RU" dirty="0"/>
          </a:p>
        </p:txBody>
      </p:sp>
      <p:sp>
        <p:nvSpPr>
          <p:cNvPr id="9" name="Овал 8"/>
          <p:cNvSpPr/>
          <p:nvPr/>
        </p:nvSpPr>
        <p:spPr>
          <a:xfrm>
            <a:off x="3214678" y="4096881"/>
            <a:ext cx="1285884" cy="218963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ru-RU" dirty="0" smtClean="0"/>
              <a:t>Творческий вопрос</a:t>
            </a:r>
            <a:endParaRPr lang="ru-RU" dirty="0"/>
          </a:p>
        </p:txBody>
      </p:sp>
      <p:sp>
        <p:nvSpPr>
          <p:cNvPr id="10" name="Овал 9"/>
          <p:cNvSpPr/>
          <p:nvPr/>
        </p:nvSpPr>
        <p:spPr>
          <a:xfrm rot="20252462">
            <a:off x="1378638" y="3656690"/>
            <a:ext cx="2362662" cy="13450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Вопрос интерпретация</a:t>
            </a:r>
            <a:endParaRPr lang="ru-RU" dirty="0"/>
          </a:p>
        </p:txBody>
      </p:sp>
      <p:sp>
        <p:nvSpPr>
          <p:cNvPr id="11" name="Овал 10"/>
          <p:cNvSpPr/>
          <p:nvPr/>
        </p:nvSpPr>
        <p:spPr>
          <a:xfrm rot="1736575">
            <a:off x="4013809" y="3949030"/>
            <a:ext cx="2491128" cy="107157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ru-RU" dirty="0" smtClean="0"/>
              <a:t>Оценочный вопрос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39431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0070C0"/>
                </a:solidFill>
              </a:rPr>
              <a:t>Ромашка</a:t>
            </a:r>
            <a:r>
              <a:rPr lang="ru-RU" u="sng" dirty="0" smtClean="0">
                <a:solidFill>
                  <a:srgbClr val="0070C0"/>
                </a:solidFill>
              </a:rPr>
              <a:t> </a:t>
            </a:r>
            <a:r>
              <a:rPr lang="ru-RU" u="sng" dirty="0" err="1" smtClean="0">
                <a:solidFill>
                  <a:srgbClr val="0070C0"/>
                </a:solidFill>
              </a:rPr>
              <a:t>Блума</a:t>
            </a:r>
            <a:endParaRPr lang="ru-RU" u="sng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7239000" cy="5312752"/>
          </a:xfrm>
        </p:spPr>
        <p:txBody>
          <a:bodyPr>
            <a:normAutofit/>
          </a:bodyPr>
          <a:lstStyle/>
          <a:p>
            <a:r>
              <a:rPr lang="ru-RU" sz="1800" b="1" dirty="0" smtClean="0">
                <a:solidFill>
                  <a:srgbClr val="0070C0"/>
                </a:solidFill>
              </a:rPr>
              <a:t>Простые вопросы (фактические вопросы) – требуют знания фактического материала и ориентированы на работу памяти</a:t>
            </a:r>
          </a:p>
          <a:p>
            <a:r>
              <a:rPr lang="ru-RU" sz="1800" b="1" dirty="0" smtClean="0">
                <a:solidFill>
                  <a:srgbClr val="0070C0"/>
                </a:solidFill>
              </a:rPr>
              <a:t>Уточняющие вопросы – «насколько я понял…..», «правильно ли я Вас поняла, что ….»</a:t>
            </a:r>
          </a:p>
          <a:p>
            <a:r>
              <a:rPr lang="ru-RU" sz="1800" b="1" dirty="0" smtClean="0">
                <a:solidFill>
                  <a:srgbClr val="0070C0"/>
                </a:solidFill>
              </a:rPr>
              <a:t>Интерпретирующие вопросы (объясняющие) – побуждая учеников к интерпретации, мы учим их навыкам осознания причин тех или иных поступков или мнений (почему?)</a:t>
            </a:r>
          </a:p>
          <a:p>
            <a:r>
              <a:rPr lang="ru-RU" sz="1800" b="1" dirty="0" smtClean="0">
                <a:solidFill>
                  <a:srgbClr val="0070C0"/>
                </a:solidFill>
              </a:rPr>
              <a:t>Оценочные вопросы (сравнение) – необходимо использовать, когда вы слышите, что кто-либо из учеников выражает соседу по парте свое недовольство или удовольствие от произошедшего на уроке</a:t>
            </a:r>
          </a:p>
          <a:p>
            <a:r>
              <a:rPr lang="ru-RU" sz="1800" b="1" dirty="0" smtClean="0">
                <a:solidFill>
                  <a:srgbClr val="0070C0"/>
                </a:solidFill>
              </a:rPr>
              <a:t>Творческие вопросы (прогноз) – «Как вы думаете, что произойдет дальше….?»</a:t>
            </a:r>
          </a:p>
          <a:p>
            <a:r>
              <a:rPr lang="ru-RU" sz="1800" b="1" dirty="0" smtClean="0">
                <a:solidFill>
                  <a:srgbClr val="0070C0"/>
                </a:solidFill>
              </a:rPr>
              <a:t>Практические вопросы – «Как мы можем…..?» «Как поступили бы вы…..?»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751506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0070C0"/>
                </a:solidFill>
              </a:rPr>
              <a:t>Дерево предсказаний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7239000" cy="5169876"/>
          </a:xfrm>
        </p:spPr>
        <p:txBody>
          <a:bodyPr/>
          <a:lstStyle/>
          <a:p>
            <a:r>
              <a:rPr lang="ru-RU" dirty="0" smtClean="0"/>
              <a:t>Сама ТЕМА – это «ствол дерева»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«Листочки» – это ПРОГНОЗ</a:t>
            </a:r>
          </a:p>
          <a:p>
            <a:endParaRPr lang="ru-RU" dirty="0" smtClean="0"/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«Веточки» – это Аргументы, обоснования прогнозов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357554" y="1857364"/>
            <a:ext cx="2214578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6072198" y="3071810"/>
            <a:ext cx="1714512" cy="10001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714348" y="3286124"/>
            <a:ext cx="1785950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92D05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571868" y="4929198"/>
            <a:ext cx="1785950" cy="13573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9" name="Прямая соединительная линия 8"/>
          <p:cNvCxnSpPr>
            <a:stCxn id="4" idx="2"/>
          </p:cNvCxnSpPr>
          <p:nvPr/>
        </p:nvCxnSpPr>
        <p:spPr>
          <a:xfrm rot="5400000">
            <a:off x="3268259" y="3732614"/>
            <a:ext cx="2214579" cy="1785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rot="5400000" flipH="1" flipV="1">
            <a:off x="5322099" y="4179099"/>
            <a:ext cx="785818" cy="7143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2500298" y="4143380"/>
            <a:ext cx="1000132" cy="78581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680068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0070C0"/>
                </a:solidFill>
              </a:rPr>
              <a:t>Прием «ФИШБОУН»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4" name="Блок-схема: сохраненные данные 3"/>
          <p:cNvSpPr/>
          <p:nvPr/>
        </p:nvSpPr>
        <p:spPr>
          <a:xfrm>
            <a:off x="500034" y="2571744"/>
            <a:ext cx="2500330" cy="2000264"/>
          </a:xfrm>
          <a:prstGeom prst="flowChartOnlineStorag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Проблема</a:t>
            </a:r>
            <a:endParaRPr lang="ru-RU" sz="2000" b="1" dirty="0"/>
          </a:p>
        </p:txBody>
      </p:sp>
      <p:sp>
        <p:nvSpPr>
          <p:cNvPr id="5" name="Минус 4"/>
          <p:cNvSpPr/>
          <p:nvPr/>
        </p:nvSpPr>
        <p:spPr>
          <a:xfrm>
            <a:off x="2214546" y="3071810"/>
            <a:ext cx="4786346" cy="857256"/>
          </a:xfrm>
          <a:prstGeom prst="mathMinu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Блок-схема: знак завершения 5"/>
          <p:cNvSpPr/>
          <p:nvPr/>
        </p:nvSpPr>
        <p:spPr>
          <a:xfrm>
            <a:off x="3714744" y="1643050"/>
            <a:ext cx="357190" cy="3714776"/>
          </a:xfrm>
          <a:prstGeom prst="flowChartTerminato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vert270" rtlCol="0" anchor="ctr"/>
          <a:lstStyle/>
          <a:p>
            <a:r>
              <a:rPr lang="ru-RU" dirty="0" smtClean="0"/>
              <a:t>Факты             Причины</a:t>
            </a:r>
            <a:endParaRPr lang="ru-RU" dirty="0"/>
          </a:p>
        </p:txBody>
      </p:sp>
      <p:sp>
        <p:nvSpPr>
          <p:cNvPr id="7" name="Блок-схема: знак завершения 6"/>
          <p:cNvSpPr/>
          <p:nvPr/>
        </p:nvSpPr>
        <p:spPr>
          <a:xfrm>
            <a:off x="5000628" y="1714488"/>
            <a:ext cx="357190" cy="3714776"/>
          </a:xfrm>
          <a:prstGeom prst="flowChartTerminato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vert270" rtlCol="0" anchor="ctr"/>
          <a:lstStyle/>
          <a:p>
            <a:r>
              <a:rPr lang="ru-RU" dirty="0" smtClean="0"/>
              <a:t>Факты             Причины</a:t>
            </a:r>
            <a:endParaRPr lang="ru-RU" dirty="0"/>
          </a:p>
        </p:txBody>
      </p:sp>
      <p:sp>
        <p:nvSpPr>
          <p:cNvPr id="9" name="Нашивка 8"/>
          <p:cNvSpPr/>
          <p:nvPr/>
        </p:nvSpPr>
        <p:spPr>
          <a:xfrm rot="10800000">
            <a:off x="6357950" y="2714620"/>
            <a:ext cx="1571636" cy="1357322"/>
          </a:xfrm>
          <a:prstGeom prst="chevron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vert"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Вывод</a:t>
            </a:r>
            <a:endParaRPr lang="ru-RU" sz="2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53719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0070C0"/>
                </a:solidFill>
              </a:rPr>
              <a:t>«Оценочное окно»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25" name="Содержимое 24"/>
          <p:cNvSpPr>
            <a:spLocks noGrp="1"/>
          </p:cNvSpPr>
          <p:nvPr>
            <p:ph idx="1"/>
          </p:nvPr>
        </p:nvSpPr>
        <p:spPr>
          <a:xfrm>
            <a:off x="457200" y="928670"/>
            <a:ext cx="7239000" cy="5527066"/>
          </a:xfrm>
        </p:spPr>
        <p:txBody>
          <a:bodyPr/>
          <a:lstStyle/>
          <a:p>
            <a:pPr algn="ctr">
              <a:buNone/>
            </a:pPr>
            <a:r>
              <a:rPr lang="ru-RU" dirty="0" smtClean="0">
                <a:solidFill>
                  <a:srgbClr val="FF0000"/>
                </a:solidFill>
              </a:rPr>
              <a:t>Сразу могу применить </a:t>
            </a:r>
            <a:endParaRPr lang="ru-RU" dirty="0" smtClean="0">
              <a:solidFill>
                <a:srgbClr val="FF0000"/>
              </a:solidFill>
            </a:endParaRP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Совсем непонятно                 Хорошо понятно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>
                <a:solidFill>
                  <a:srgbClr val="FF0000"/>
                </a:solidFill>
              </a:rPr>
              <a:t>Никогда не смогу применить</a:t>
            </a:r>
          </a:p>
        </p:txBody>
      </p:sp>
      <p:cxnSp>
        <p:nvCxnSpPr>
          <p:cNvPr id="6" name="Прямая со стрелкой 5"/>
          <p:cNvCxnSpPr>
            <a:stCxn id="2" idx="2"/>
          </p:cNvCxnSpPr>
          <p:nvPr/>
        </p:nvCxnSpPr>
        <p:spPr>
          <a:xfrm rot="16200000" flipH="1">
            <a:off x="1395392" y="3538540"/>
            <a:ext cx="5500726" cy="13811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flipV="1">
            <a:off x="1285852" y="3500438"/>
            <a:ext cx="6572296" cy="1428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rot="10800000">
            <a:off x="785786" y="3643314"/>
            <a:ext cx="71438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>
            <a:endCxn id="2" idx="2"/>
          </p:cNvCxnSpPr>
          <p:nvPr/>
        </p:nvCxnSpPr>
        <p:spPr>
          <a:xfrm rot="5400000" flipH="1" flipV="1">
            <a:off x="3894928" y="1033444"/>
            <a:ext cx="357984" cy="55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ПМИ (Плюс – минус – </a:t>
            </a:r>
            <a:r>
              <a:rPr lang="ru-RU" dirty="0" err="1" smtClean="0">
                <a:solidFill>
                  <a:srgbClr val="FF0000"/>
                </a:solidFill>
              </a:rPr>
              <a:t>интерестно</a:t>
            </a:r>
            <a:r>
              <a:rPr lang="ru-RU" dirty="0" smtClean="0">
                <a:solidFill>
                  <a:srgbClr val="FF0000"/>
                </a:solidFill>
              </a:rPr>
              <a:t>)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«</a:t>
            </a:r>
            <a:r>
              <a:rPr lang="ru-RU" sz="2800" b="1" dirty="0" smtClean="0"/>
              <a:t>Плюс» (+) </a:t>
            </a:r>
            <a:r>
              <a:rPr lang="ru-RU" sz="2800" dirty="0" smtClean="0"/>
              <a:t>записываем те факты, которые могут отвечать на вопрос «Что хорошего?»</a:t>
            </a:r>
          </a:p>
          <a:p>
            <a:r>
              <a:rPr lang="ru-RU" sz="2800" b="1" dirty="0" smtClean="0"/>
              <a:t>«Минус» (-) </a:t>
            </a:r>
            <a:r>
              <a:rPr lang="ru-RU" sz="2800" dirty="0" smtClean="0"/>
              <a:t>записываем все те факты и мысли, которые могут отвечать на вопрос «Что в этом плохого?»</a:t>
            </a:r>
          </a:p>
          <a:p>
            <a:r>
              <a:rPr lang="ru-RU" sz="2800" b="1" dirty="0" smtClean="0"/>
              <a:t>«?» - </a:t>
            </a:r>
            <a:r>
              <a:rPr lang="ru-RU" sz="2800" dirty="0" smtClean="0"/>
              <a:t>предназначается для записи различных интересующих ученика фактов и мыслей «Что в этом интересного?»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22944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00B050"/>
                </a:solidFill>
              </a:rPr>
              <a:t>«Бортовые журналы»</a:t>
            </a:r>
            <a:endParaRPr lang="ru-RU" dirty="0">
              <a:solidFill>
                <a:srgbClr val="00B05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9723"/>
          <a:ext cx="7239000" cy="3605226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3619500"/>
                <a:gridCol w="3619500"/>
              </a:tblGrid>
              <a:tr h="1802613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FF0000"/>
                          </a:solidFill>
                        </a:rPr>
                        <a:t>Что мне известно по данной теме?</a:t>
                      </a:r>
                      <a:endParaRPr lang="ru-RU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FF0000"/>
                          </a:solidFill>
                        </a:rPr>
                        <a:t>Что нового я узнал из текста?</a:t>
                      </a:r>
                      <a:endParaRPr lang="ru-RU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1802613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39431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dirty="0" smtClean="0">
                <a:solidFill>
                  <a:srgbClr val="002060"/>
                </a:solidFill>
              </a:rPr>
              <a:t>Стратегия</a:t>
            </a:r>
            <a:br>
              <a:rPr lang="ru-RU" sz="2000" dirty="0" smtClean="0">
                <a:solidFill>
                  <a:srgbClr val="002060"/>
                </a:solidFill>
              </a:rPr>
            </a:br>
            <a:r>
              <a:rPr lang="ru-RU" sz="2000" dirty="0" smtClean="0">
                <a:solidFill>
                  <a:srgbClr val="002060"/>
                </a:solidFill>
              </a:rPr>
              <a:t>«Отсюда – сюда»</a:t>
            </a:r>
            <a:endParaRPr lang="ru-RU" sz="2000" dirty="0">
              <a:solidFill>
                <a:srgbClr val="002060"/>
              </a:solidFill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357158" y="857232"/>
            <a:ext cx="3357586" cy="10001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1 Группа получает общее задание по теме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4572000" y="1071546"/>
            <a:ext cx="2786082" cy="150019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2 Каждый член группы получает «свой» объект исследования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428596" y="2143116"/>
            <a:ext cx="2571768" cy="107157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3 Сбор информации об объекте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4286248" y="2786058"/>
            <a:ext cx="3286148" cy="1143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4 Обмен информацией в группе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214282" y="3286124"/>
            <a:ext cx="2857520" cy="150019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5 Выделение общего для запоминания основной части таблицы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4357686" y="4214818"/>
            <a:ext cx="2714644" cy="10001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6 Заполнение таблицы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500034" y="4857760"/>
            <a:ext cx="2428892" cy="164307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7  Написание совместного исследования по теме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4429124" y="5500702"/>
            <a:ext cx="2571768" cy="1143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8 Презентация исследования</a:t>
            </a:r>
            <a:endParaRPr lang="ru-RU" b="1" dirty="0">
              <a:solidFill>
                <a:schemeClr val="tx1"/>
              </a:solidFill>
            </a:endParaRPr>
          </a:p>
        </p:txBody>
      </p:sp>
      <p:cxnSp>
        <p:nvCxnSpPr>
          <p:cNvPr id="16" name="Прямая со стрелкой 15"/>
          <p:cNvCxnSpPr>
            <a:stCxn id="7" idx="6"/>
          </p:cNvCxnSpPr>
          <p:nvPr/>
        </p:nvCxnSpPr>
        <p:spPr>
          <a:xfrm>
            <a:off x="3714744" y="1357298"/>
            <a:ext cx="928694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rot="10800000" flipV="1">
            <a:off x="3071802" y="2000240"/>
            <a:ext cx="1500198" cy="500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>
            <a:stCxn id="9" idx="6"/>
          </p:cNvCxnSpPr>
          <p:nvPr/>
        </p:nvCxnSpPr>
        <p:spPr>
          <a:xfrm>
            <a:off x="3000364" y="2678901"/>
            <a:ext cx="1428760" cy="46434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>
            <a:stCxn id="10" idx="2"/>
          </p:cNvCxnSpPr>
          <p:nvPr/>
        </p:nvCxnSpPr>
        <p:spPr>
          <a:xfrm rot="10800000" flipV="1">
            <a:off x="3143240" y="3357562"/>
            <a:ext cx="1143008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>
            <a:stCxn id="11" idx="6"/>
          </p:cNvCxnSpPr>
          <p:nvPr/>
        </p:nvCxnSpPr>
        <p:spPr>
          <a:xfrm>
            <a:off x="3071802" y="4036223"/>
            <a:ext cx="1285884" cy="53578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>
            <a:stCxn id="12" idx="2"/>
          </p:cNvCxnSpPr>
          <p:nvPr/>
        </p:nvCxnSpPr>
        <p:spPr>
          <a:xfrm rot="10800000" flipV="1">
            <a:off x="3000364" y="4714884"/>
            <a:ext cx="1357322" cy="6429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>
            <a:stCxn id="13" idx="6"/>
            <a:endCxn id="14" idx="2"/>
          </p:cNvCxnSpPr>
          <p:nvPr/>
        </p:nvCxnSpPr>
        <p:spPr>
          <a:xfrm>
            <a:off x="2928926" y="5679297"/>
            <a:ext cx="1500198" cy="39290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75150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dirty="0" smtClean="0">
                <a:solidFill>
                  <a:srgbClr val="FF0000"/>
                </a:solidFill>
              </a:rPr>
              <a:t>Приемы по развитию навыков ведения дискуссии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7239000" cy="5312752"/>
          </a:xfrm>
        </p:spPr>
        <p:txBody>
          <a:bodyPr>
            <a:normAutofit fontScale="925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Ролевая игра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Перекрестная дискуссия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Спор-диалог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Метод углов </a:t>
            </a:r>
            <a:r>
              <a:rPr lang="ru-RU" dirty="0" smtClean="0">
                <a:solidFill>
                  <a:srgbClr val="00B050"/>
                </a:solidFill>
              </a:rPr>
              <a:t>(учащиеся расходятся по углам в соответствии с определенной позицией. Аргумент одной группы – </a:t>
            </a:r>
            <a:r>
              <a:rPr lang="ru-RU" dirty="0" err="1" smtClean="0">
                <a:solidFill>
                  <a:srgbClr val="00B050"/>
                </a:solidFill>
              </a:rPr>
              <a:t>контраргументировать</a:t>
            </a:r>
            <a:r>
              <a:rPr lang="ru-RU" dirty="0" smtClean="0">
                <a:solidFill>
                  <a:srgbClr val="00B050"/>
                </a:solidFill>
              </a:rPr>
              <a:t> другой. Колеблющиеся сидят в центре класса, в процессе дискуссии могут присоединиться к той или иной группе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: шляп </a:t>
            </a:r>
            <a:r>
              <a:rPr lang="ru-RU" dirty="0" smtClean="0">
                <a:solidFill>
                  <a:srgbClr val="00B050"/>
                </a:solidFill>
              </a:rPr>
              <a:t>(чтобы мыслить – в соответствии с цветом шляпы, ученик доказывает ту или иную точку зрения)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Аквариум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err="1" smtClean="0">
                <a:solidFill>
                  <a:srgbClr val="0070C0"/>
                </a:solidFill>
              </a:rPr>
              <a:t>Критичекое</a:t>
            </a:r>
            <a:r>
              <a:rPr lang="ru-RU" dirty="0" smtClean="0">
                <a:solidFill>
                  <a:srgbClr val="0070C0"/>
                </a:solidFill>
              </a:rPr>
              <a:t> мышление - 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dirty="0" smtClean="0">
                <a:solidFill>
                  <a:srgbClr val="FF0000"/>
                </a:solidFill>
              </a:rPr>
              <a:t>   Это особый вид деятельности позволяющий ученику вынести здравое суждение о предложенной ему точке зрения или модели поведения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7030A0"/>
                </a:solidFill>
              </a:rPr>
              <a:t>Аквариум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Эксперт                                            Эксперт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Эксперт                                            Эксперт</a:t>
            </a:r>
            <a:endParaRPr lang="ru-RU" dirty="0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2500298" y="2857496"/>
            <a:ext cx="3500462" cy="157163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Рыбки</a:t>
            </a:r>
            <a:endParaRPr lang="ru-RU" dirty="0"/>
          </a:p>
        </p:txBody>
      </p:sp>
      <p:sp>
        <p:nvSpPr>
          <p:cNvPr id="5" name="Овал 4"/>
          <p:cNvSpPr/>
          <p:nvPr/>
        </p:nvSpPr>
        <p:spPr>
          <a:xfrm>
            <a:off x="0" y="3286124"/>
            <a:ext cx="2285984" cy="714380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Наблюдатель</a:t>
            </a:r>
            <a:endParaRPr lang="ru-RU" dirty="0"/>
          </a:p>
        </p:txBody>
      </p:sp>
      <p:sp>
        <p:nvSpPr>
          <p:cNvPr id="6" name="Овал 5"/>
          <p:cNvSpPr/>
          <p:nvPr/>
        </p:nvSpPr>
        <p:spPr>
          <a:xfrm>
            <a:off x="6072198" y="3214686"/>
            <a:ext cx="2286016" cy="642942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Наблюдатель</a:t>
            </a:r>
            <a:endParaRPr lang="ru-RU" dirty="0"/>
          </a:p>
        </p:txBody>
      </p:sp>
      <p:sp>
        <p:nvSpPr>
          <p:cNvPr id="9" name="Овал 8"/>
          <p:cNvSpPr/>
          <p:nvPr/>
        </p:nvSpPr>
        <p:spPr>
          <a:xfrm>
            <a:off x="3571868" y="5500702"/>
            <a:ext cx="1714512" cy="642942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Ведущий</a:t>
            </a:r>
            <a:endParaRPr lang="ru-RU" dirty="0"/>
          </a:p>
        </p:txBody>
      </p:sp>
      <p:cxnSp>
        <p:nvCxnSpPr>
          <p:cNvPr id="13" name="Прямая со стрелкой 12"/>
          <p:cNvCxnSpPr>
            <a:stCxn id="9" idx="0"/>
          </p:cNvCxnSpPr>
          <p:nvPr/>
        </p:nvCxnSpPr>
        <p:spPr>
          <a:xfrm rot="5400000" flipH="1" flipV="1">
            <a:off x="3929058" y="5000636"/>
            <a:ext cx="100013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>
            <a:endCxn id="4" idx="1"/>
          </p:cNvCxnSpPr>
          <p:nvPr/>
        </p:nvCxnSpPr>
        <p:spPr>
          <a:xfrm>
            <a:off x="2285984" y="3643314"/>
            <a:ext cx="21431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>
            <a:stCxn id="6" idx="2"/>
          </p:cNvCxnSpPr>
          <p:nvPr/>
        </p:nvCxnSpPr>
        <p:spPr>
          <a:xfrm rot="10800000">
            <a:off x="6000760" y="3500439"/>
            <a:ext cx="71438" cy="3571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dirty="0" smtClean="0">
                <a:solidFill>
                  <a:srgbClr val="7030A0"/>
                </a:solidFill>
              </a:rPr>
              <a:t>Приемы по развитию навыков представления своего мнения и учета иного мнения</a:t>
            </a:r>
            <a:endParaRPr lang="ru-RU" sz="2400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b="1" u="sng" dirty="0" smtClean="0">
                <a:solidFill>
                  <a:srgbClr val="7030A0"/>
                </a:solidFill>
              </a:rPr>
              <a:t>Семинары совместного редактирования. </a:t>
            </a:r>
            <a:r>
              <a:rPr lang="ru-RU" i="1" dirty="0" smtClean="0">
                <a:solidFill>
                  <a:srgbClr val="7030A0"/>
                </a:solidFill>
              </a:rPr>
              <a:t>Автор текста (реферата) раздает ксерокопии всем участникам семинара. Каждый указывает три момента (по содержанию, стилю, сюжету), которые понравились и три, которых не понравились. Автор тихо записывает и в конце делает отчет о том, что принимает, а что нет. </a:t>
            </a:r>
            <a:r>
              <a:rPr lang="ru-RU" b="1" i="1" u="sng" dirty="0" smtClean="0">
                <a:solidFill>
                  <a:srgbClr val="7030A0"/>
                </a:solidFill>
              </a:rPr>
              <a:t> </a:t>
            </a:r>
          </a:p>
          <a:p>
            <a:r>
              <a:rPr lang="ru-RU" b="1" u="sng" dirty="0" smtClean="0">
                <a:solidFill>
                  <a:srgbClr val="7030A0"/>
                </a:solidFill>
              </a:rPr>
              <a:t>Создание цепочки </a:t>
            </a:r>
            <a:r>
              <a:rPr lang="ru-RU" i="1" dirty="0" smtClean="0">
                <a:solidFill>
                  <a:srgbClr val="7030A0"/>
                </a:solidFill>
              </a:rPr>
              <a:t>(</a:t>
            </a:r>
            <a:r>
              <a:rPr lang="ru-RU" i="1" dirty="0" err="1" smtClean="0">
                <a:solidFill>
                  <a:srgbClr val="7030A0"/>
                </a:solidFill>
              </a:rPr>
              <a:t>синквейнов</a:t>
            </a:r>
            <a:r>
              <a:rPr lang="ru-RU" i="1" dirty="0" smtClean="0">
                <a:solidFill>
                  <a:srgbClr val="7030A0"/>
                </a:solidFill>
              </a:rPr>
              <a:t> </a:t>
            </a:r>
            <a:r>
              <a:rPr lang="ru-RU" i="1" dirty="0" err="1" smtClean="0">
                <a:solidFill>
                  <a:srgbClr val="7030A0"/>
                </a:solidFill>
              </a:rPr>
              <a:t>хайку</a:t>
            </a:r>
            <a:r>
              <a:rPr lang="ru-RU" i="1" dirty="0" smtClean="0">
                <a:solidFill>
                  <a:srgbClr val="7030A0"/>
                </a:solidFill>
              </a:rPr>
              <a:t>, рисунков) передавая друг друга их по кругу. Каждый пишет свой </a:t>
            </a:r>
            <a:r>
              <a:rPr lang="ru-RU" i="1" dirty="0" err="1" smtClean="0">
                <a:solidFill>
                  <a:srgbClr val="7030A0"/>
                </a:solidFill>
              </a:rPr>
              <a:t>синквейн</a:t>
            </a:r>
            <a:r>
              <a:rPr lang="ru-RU" i="1" dirty="0" smtClean="0">
                <a:solidFill>
                  <a:srgbClr val="7030A0"/>
                </a:solidFill>
              </a:rPr>
              <a:t>, развивая мысли предыдущих авторов. </a:t>
            </a:r>
          </a:p>
          <a:p>
            <a:r>
              <a:rPr lang="ru-RU" b="1" u="sng" dirty="0" smtClean="0">
                <a:solidFill>
                  <a:srgbClr val="7030A0"/>
                </a:solidFill>
              </a:rPr>
              <a:t>Свободное письмо, эссе</a:t>
            </a:r>
          </a:p>
          <a:p>
            <a:r>
              <a:rPr lang="ru-RU" b="1" u="sng" dirty="0" smtClean="0">
                <a:solidFill>
                  <a:srgbClr val="7030A0"/>
                </a:solidFill>
              </a:rPr>
              <a:t>Зигзаг</a:t>
            </a:r>
            <a:r>
              <a:rPr lang="ru-RU" dirty="0" smtClean="0"/>
              <a:t> </a:t>
            </a:r>
            <a:r>
              <a:rPr lang="ru-RU" i="1" dirty="0" smtClean="0">
                <a:solidFill>
                  <a:srgbClr val="7030A0"/>
                </a:solidFill>
              </a:rPr>
              <a:t>(</a:t>
            </a:r>
            <a:r>
              <a:rPr lang="ru-RU" i="1" dirty="0" err="1" smtClean="0">
                <a:solidFill>
                  <a:srgbClr val="7030A0"/>
                </a:solidFill>
              </a:rPr>
              <a:t>взаимообучение</a:t>
            </a:r>
            <a:r>
              <a:rPr lang="ru-RU" i="1" dirty="0" smtClean="0">
                <a:solidFill>
                  <a:srgbClr val="7030A0"/>
                </a:solidFill>
              </a:rPr>
              <a:t>) работа в группах сменного состава</a:t>
            </a:r>
          </a:p>
          <a:p>
            <a:r>
              <a:rPr lang="ru-RU" b="1" u="sng" dirty="0" smtClean="0">
                <a:solidFill>
                  <a:srgbClr val="7030A0"/>
                </a:solidFill>
              </a:rPr>
              <a:t>Методики КСО</a:t>
            </a:r>
            <a:endParaRPr lang="ru-RU" b="1" u="sng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7239000" cy="962998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rgbClr val="FF0000"/>
                </a:solidFill>
              </a:rPr>
              <a:t>Критическое мышление имеет 5 характеристик (</a:t>
            </a:r>
            <a:r>
              <a:rPr lang="ru-RU" sz="2800" dirty="0" err="1" smtClean="0">
                <a:solidFill>
                  <a:srgbClr val="FF0000"/>
                </a:solidFill>
              </a:rPr>
              <a:t>Д.Клустер</a:t>
            </a:r>
            <a:r>
              <a:rPr lang="ru-RU" sz="2800" dirty="0" smtClean="0">
                <a:solidFill>
                  <a:srgbClr val="FF0000"/>
                </a:solidFill>
              </a:rPr>
              <a:t>)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u="sng" dirty="0" smtClean="0">
                <a:solidFill>
                  <a:srgbClr val="0070C0"/>
                </a:solidFill>
              </a:rPr>
              <a:t>Во-первых</a:t>
            </a:r>
            <a:r>
              <a:rPr lang="ru-RU" dirty="0" smtClean="0">
                <a:solidFill>
                  <a:srgbClr val="0070C0"/>
                </a:solidFill>
              </a:rPr>
              <a:t> – это мышление самостоятельное</a:t>
            </a:r>
          </a:p>
          <a:p>
            <a:r>
              <a:rPr lang="ru-RU" b="1" u="sng" dirty="0" smtClean="0">
                <a:solidFill>
                  <a:srgbClr val="0070C0"/>
                </a:solidFill>
              </a:rPr>
              <a:t>Во-вторых</a:t>
            </a:r>
            <a:r>
              <a:rPr lang="ru-RU" dirty="0" smtClean="0">
                <a:solidFill>
                  <a:srgbClr val="0070C0"/>
                </a:solidFill>
              </a:rPr>
              <a:t> – это мышление обобщенное </a:t>
            </a:r>
          </a:p>
          <a:p>
            <a:r>
              <a:rPr lang="ru-RU" b="1" u="sng" dirty="0" smtClean="0">
                <a:solidFill>
                  <a:srgbClr val="0070C0"/>
                </a:solidFill>
              </a:rPr>
              <a:t>В-третьих</a:t>
            </a:r>
            <a:r>
              <a:rPr lang="ru-RU" dirty="0" smtClean="0">
                <a:solidFill>
                  <a:srgbClr val="0070C0"/>
                </a:solidFill>
              </a:rPr>
              <a:t> – это мышление проблемное и оценочное</a:t>
            </a:r>
          </a:p>
          <a:p>
            <a:r>
              <a:rPr lang="ru-RU" b="1" u="sng" dirty="0" smtClean="0">
                <a:solidFill>
                  <a:srgbClr val="0070C0"/>
                </a:solidFill>
              </a:rPr>
              <a:t>В четвертых </a:t>
            </a:r>
            <a:r>
              <a:rPr lang="ru-RU" dirty="0" smtClean="0">
                <a:solidFill>
                  <a:srgbClr val="0070C0"/>
                </a:solidFill>
              </a:rPr>
              <a:t>– это мышление аргументированное </a:t>
            </a:r>
          </a:p>
          <a:p>
            <a:r>
              <a:rPr lang="ru-RU" b="1" u="sng" dirty="0" smtClean="0">
                <a:solidFill>
                  <a:srgbClr val="0070C0"/>
                </a:solidFill>
              </a:rPr>
              <a:t>В пятых </a:t>
            </a:r>
            <a:r>
              <a:rPr lang="ru-RU" dirty="0" smtClean="0">
                <a:solidFill>
                  <a:srgbClr val="0070C0"/>
                </a:solidFill>
              </a:rPr>
              <a:t>– критическое мышление есть мышление социальное </a:t>
            </a:r>
            <a:endParaRPr lang="ru-RU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7239000" cy="785818"/>
          </a:xfrm>
        </p:spPr>
        <p:txBody>
          <a:bodyPr>
            <a:normAutofit/>
          </a:bodyPr>
          <a:lstStyle/>
          <a:p>
            <a:pPr algn="ctr"/>
            <a:r>
              <a:rPr lang="ru-RU" sz="2000" dirty="0" smtClean="0">
                <a:solidFill>
                  <a:srgbClr val="0070C0"/>
                </a:solidFill>
              </a:rPr>
              <a:t>В программе РКМЧП определение критического мышления состоит из 6 компонентов</a:t>
            </a:r>
            <a:endParaRPr lang="ru-RU" sz="2000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7239000" cy="5169876"/>
          </a:xfrm>
        </p:spPr>
        <p:txBody>
          <a:bodyPr>
            <a:normAutofit lnSpcReduction="10000"/>
          </a:bodyPr>
          <a:lstStyle/>
          <a:p>
            <a:r>
              <a:rPr lang="ru-RU" b="1" u="sng" dirty="0" smtClean="0">
                <a:solidFill>
                  <a:srgbClr val="C00000"/>
                </a:solidFill>
              </a:rPr>
              <a:t>Критический мыслитель: </a:t>
            </a:r>
          </a:p>
          <a:p>
            <a:pPr>
              <a:buNone/>
            </a:pPr>
            <a:r>
              <a:rPr lang="ru-RU" dirty="0" smtClean="0">
                <a:solidFill>
                  <a:srgbClr val="0070C0"/>
                </a:solidFill>
              </a:rPr>
              <a:t>- формирует собственное мнение</a:t>
            </a:r>
          </a:p>
          <a:p>
            <a:pPr>
              <a:buNone/>
            </a:pPr>
            <a:r>
              <a:rPr lang="ru-RU" dirty="0" smtClean="0">
                <a:solidFill>
                  <a:srgbClr val="0070C0"/>
                </a:solidFill>
              </a:rPr>
              <a:t>- совершает обдуманный выбор между различными мнениями</a:t>
            </a:r>
          </a:p>
          <a:p>
            <a:pPr>
              <a:buNone/>
            </a:pPr>
            <a:r>
              <a:rPr lang="ru-RU" dirty="0" smtClean="0">
                <a:solidFill>
                  <a:srgbClr val="0070C0"/>
                </a:solidFill>
              </a:rPr>
              <a:t>- решает проблемы</a:t>
            </a:r>
          </a:p>
          <a:p>
            <a:pPr>
              <a:buNone/>
            </a:pPr>
            <a:r>
              <a:rPr lang="ru-RU" dirty="0" smtClean="0">
                <a:solidFill>
                  <a:srgbClr val="0070C0"/>
                </a:solidFill>
              </a:rPr>
              <a:t>- аргументировано спорит</a:t>
            </a:r>
          </a:p>
          <a:p>
            <a:pPr>
              <a:buNone/>
            </a:pPr>
            <a:r>
              <a:rPr lang="ru-RU" dirty="0" smtClean="0">
                <a:solidFill>
                  <a:srgbClr val="0070C0"/>
                </a:solidFill>
              </a:rPr>
              <a:t>- ценит совместную работу, в которой возникает общее решение</a:t>
            </a:r>
          </a:p>
          <a:p>
            <a:pPr>
              <a:buNone/>
            </a:pPr>
            <a:r>
              <a:rPr lang="ru-RU" dirty="0" smtClean="0">
                <a:solidFill>
                  <a:srgbClr val="0070C0"/>
                </a:solidFill>
              </a:rPr>
              <a:t>- умеет ценить чужую точку зрения и создает, что восприятие человека и его отношение к любому вопросу формируется под влиянием многих факторов</a:t>
            </a:r>
            <a:endParaRPr lang="ru-RU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Основные контуры ТРКМ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</a:rPr>
              <a:t>   Цель данной технологии </a:t>
            </a:r>
            <a:r>
              <a:rPr lang="ru-RU" dirty="0" smtClean="0">
                <a:solidFill>
                  <a:srgbClr val="FF0000"/>
                </a:solidFill>
              </a:rPr>
              <a:t>–</a:t>
            </a:r>
            <a:r>
              <a:rPr lang="ru-RU" dirty="0" smtClean="0"/>
              <a:t> </a:t>
            </a:r>
            <a:r>
              <a:rPr lang="ru-RU" dirty="0" smtClean="0">
                <a:solidFill>
                  <a:srgbClr val="C00000"/>
                </a:solidFill>
              </a:rPr>
              <a:t>развитие мыслительных навыков учащихся, необходимых не только в учебе, но и в обычной жизни (умение принимать взвешенные решения, работать с информацией, анализировать различные стороны явлений и т.п.).</a:t>
            </a:r>
            <a:endParaRPr lang="ru-RU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Основа ТРКМ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u="sng" dirty="0" smtClean="0">
                <a:solidFill>
                  <a:srgbClr val="00B050"/>
                </a:solidFill>
              </a:rPr>
              <a:t>Трехфазная структура урока:</a:t>
            </a:r>
          </a:p>
          <a:p>
            <a:pPr algn="ctr">
              <a:buNone/>
            </a:pPr>
            <a:endParaRPr lang="ru-RU" dirty="0"/>
          </a:p>
        </p:txBody>
      </p:sp>
      <p:graphicFrame>
        <p:nvGraphicFramePr>
          <p:cNvPr id="4" name="Схема 3"/>
          <p:cNvGraphicFramePr/>
          <p:nvPr/>
        </p:nvGraphicFramePr>
        <p:xfrm>
          <a:off x="428596" y="2357430"/>
          <a:ext cx="7334280" cy="39608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dirty="0" smtClean="0">
                <a:solidFill>
                  <a:srgbClr val="C00000"/>
                </a:solidFill>
              </a:rPr>
              <a:t>Задачи фазы реализации смысла – </a:t>
            </a:r>
            <a:br>
              <a:rPr lang="ru-RU" sz="2400" dirty="0" smtClean="0">
                <a:solidFill>
                  <a:srgbClr val="C00000"/>
                </a:solidFill>
              </a:rPr>
            </a:br>
            <a:r>
              <a:rPr lang="ru-RU" sz="2400" dirty="0" smtClean="0">
                <a:solidFill>
                  <a:srgbClr val="C00000"/>
                </a:solidFill>
              </a:rPr>
              <a:t>(осмысление материала во времени работы над ними)</a:t>
            </a:r>
            <a:endParaRPr lang="ru-RU" sz="2400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7030A0"/>
                </a:solidFill>
              </a:rPr>
              <a:t>Помочь активно воспринимать изучаемый материал</a:t>
            </a:r>
          </a:p>
          <a:p>
            <a:r>
              <a:rPr lang="ru-RU" dirty="0" smtClean="0">
                <a:solidFill>
                  <a:srgbClr val="7030A0"/>
                </a:solidFill>
              </a:rPr>
              <a:t>Помочь соотнести старые знания с новыми </a:t>
            </a:r>
          </a:p>
          <a:p>
            <a:r>
              <a:rPr lang="ru-RU" dirty="0" smtClean="0">
                <a:solidFill>
                  <a:srgbClr val="7030A0"/>
                </a:solidFill>
              </a:rPr>
              <a:t>Помочь учащимся самостоятельно обобщить изучаемый материал</a:t>
            </a:r>
          </a:p>
          <a:p>
            <a:r>
              <a:rPr lang="ru-RU" dirty="0" smtClean="0">
                <a:solidFill>
                  <a:srgbClr val="7030A0"/>
                </a:solidFill>
              </a:rPr>
              <a:t>Помочь самостоятельно определить направления в дальнейшем изучении материала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rgbClr val="7030A0"/>
                </a:solidFill>
              </a:rPr>
              <a:t>Роль учителя в ТРКМ: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Направляет усилия учеников в определенное русло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Сталкивает различные суждения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Создает условия, побуждающие к принятию самостоятельных решений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Дает учащимся возможность самостоятельно делать выводы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Подготавливает новые познавательные ситуации внутри уже существующих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7030A0"/>
                </a:solidFill>
              </a:rPr>
              <a:t>Современный выпускник умеет: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70C0"/>
                </a:solidFill>
              </a:rPr>
              <a:t>Формировать собственное мнение</a:t>
            </a:r>
          </a:p>
          <a:p>
            <a:r>
              <a:rPr lang="ru-RU" dirty="0" smtClean="0">
                <a:solidFill>
                  <a:srgbClr val="0070C0"/>
                </a:solidFill>
              </a:rPr>
              <a:t>Совершать обдуманный выбор между различными мнениями</a:t>
            </a:r>
          </a:p>
          <a:p>
            <a:r>
              <a:rPr lang="ru-RU" dirty="0" smtClean="0">
                <a:solidFill>
                  <a:srgbClr val="0070C0"/>
                </a:solidFill>
              </a:rPr>
              <a:t>Решать проблемы</a:t>
            </a:r>
          </a:p>
          <a:p>
            <a:r>
              <a:rPr lang="ru-RU" dirty="0" smtClean="0">
                <a:solidFill>
                  <a:srgbClr val="0070C0"/>
                </a:solidFill>
              </a:rPr>
              <a:t>Аргументировано спорить</a:t>
            </a:r>
          </a:p>
          <a:p>
            <a:r>
              <a:rPr lang="ru-RU" dirty="0" smtClean="0">
                <a:solidFill>
                  <a:srgbClr val="0070C0"/>
                </a:solidFill>
              </a:rPr>
              <a:t>Ценить совместную работу, в которой возникает общее решение</a:t>
            </a:r>
          </a:p>
          <a:p>
            <a:r>
              <a:rPr lang="ru-RU" dirty="0" smtClean="0">
                <a:solidFill>
                  <a:srgbClr val="0070C0"/>
                </a:solidFill>
              </a:rPr>
              <a:t>Уметь оценить чужую точку зрения и сознавать, что восприятие человека и его отношение к любому вопросу формируется под влиянием многих факторов</a:t>
            </a:r>
            <a:endParaRPr lang="ru-RU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191</TotalTime>
  <Words>865</Words>
  <PresentationFormat>Экран (4:3)</PresentationFormat>
  <Paragraphs>149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Изящная</vt:lpstr>
      <vt:lpstr>Технология критического мышления </vt:lpstr>
      <vt:lpstr>Критичекое мышление - </vt:lpstr>
      <vt:lpstr>Критическое мышление имеет 5 характеристик (Д.Клустер)</vt:lpstr>
      <vt:lpstr>В программе РКМЧП определение критического мышления состоит из 6 компонентов</vt:lpstr>
      <vt:lpstr>Основные контуры ТРКМ</vt:lpstr>
      <vt:lpstr>Основа ТРКМ</vt:lpstr>
      <vt:lpstr>Задачи фазы реализации смысла –  (осмысление материала во времени работы над ними)</vt:lpstr>
      <vt:lpstr>Роль учителя в ТРКМ:</vt:lpstr>
      <vt:lpstr>Современный выпускник умеет:</vt:lpstr>
      <vt:lpstr>Основные приемы ТРКМ приемы по развитию навыков составления вопросов</vt:lpstr>
      <vt:lpstr>Ромашка Блума</vt:lpstr>
      <vt:lpstr>Ромашка Блума</vt:lpstr>
      <vt:lpstr>Дерево предсказаний</vt:lpstr>
      <vt:lpstr>Прием «ФИШБОУН»</vt:lpstr>
      <vt:lpstr>«Оценочное окно»</vt:lpstr>
      <vt:lpstr>ПМИ (Плюс – минус – интерестно)</vt:lpstr>
      <vt:lpstr>«Бортовые журналы»</vt:lpstr>
      <vt:lpstr>Стратегия «Отсюда – сюда»</vt:lpstr>
      <vt:lpstr>Приемы по развитию навыков ведения дискуссии</vt:lpstr>
      <vt:lpstr>Аквариум</vt:lpstr>
      <vt:lpstr>Приемы по развитию навыков представления своего мнения и учета иного мнения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Технология критического мышления </dc:title>
  <dc:creator>Азиана</dc:creator>
  <cp:lastModifiedBy>Азиана</cp:lastModifiedBy>
  <cp:revision>19</cp:revision>
  <dcterms:created xsi:type="dcterms:W3CDTF">2016-02-02T16:27:48Z</dcterms:created>
  <dcterms:modified xsi:type="dcterms:W3CDTF">2016-02-02T19:47:57Z</dcterms:modified>
</cp:coreProperties>
</file>