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7" r:id="rId8"/>
    <p:sldId id="278" r:id="rId9"/>
    <p:sldId id="262" r:id="rId10"/>
    <p:sldId id="263" r:id="rId11"/>
    <p:sldId id="276" r:id="rId12"/>
    <p:sldId id="266" r:id="rId13"/>
    <p:sldId id="279" r:id="rId14"/>
    <p:sldId id="280" r:id="rId15"/>
    <p:sldId id="281" r:id="rId16"/>
    <p:sldId id="28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BC0804"/>
    <a:srgbClr val="8D1E1B"/>
    <a:srgbClr val="F90B05"/>
    <a:srgbClr val="993300"/>
    <a:srgbClr val="B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"А"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"Б"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 formatCode="0.00%">
                  <c:v>0.875</c:v>
                </c:pt>
                <c:pt idx="3">
                  <c:v>0.83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"В"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0.875</c:v>
                </c:pt>
                <c:pt idx="1">
                  <c:v>0.875</c:v>
                </c:pt>
                <c:pt idx="2" formatCode="0%">
                  <c:v>0.75</c:v>
                </c:pt>
                <c:pt idx="3" formatCode="0%">
                  <c:v>0.71</c:v>
                </c:pt>
                <c:pt idx="4" formatCode="0%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26272"/>
        <c:axId val="60421248"/>
      </c:barChart>
      <c:catAx>
        <c:axId val="6032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60421248"/>
        <c:crosses val="autoZero"/>
        <c:auto val="1"/>
        <c:lblAlgn val="ctr"/>
        <c:lblOffset val="100"/>
        <c:noMultiLvlLbl val="0"/>
      </c:catAx>
      <c:valAx>
        <c:axId val="60421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32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05E95-6E5E-4046-BEB8-526831B95B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3C39BA4-37DC-4167-B33F-9E7F94FABC2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Современный работник</a:t>
          </a:r>
          <a:endParaRPr lang="ru-RU" sz="2000" b="1" dirty="0">
            <a:solidFill>
              <a:schemeClr val="tx1"/>
            </a:solidFill>
          </a:endParaRPr>
        </a:p>
      </dgm:t>
    </dgm:pt>
    <dgm:pt modelId="{EA376D36-571F-4C40-870F-530D12D23A77}" type="sibTrans" cxnId="{5DC34DD3-A649-4132-8EC2-16F582E9DB30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D2D0E7-793B-45C0-80D8-B0851ECAD1AE}" type="parTrans" cxnId="{5DC34DD3-A649-4132-8EC2-16F582E9DB30}">
      <dgm:prSet/>
      <dgm:spPr/>
      <dgm:t>
        <a:bodyPr/>
        <a:lstStyle/>
        <a:p>
          <a:endParaRPr lang="ru-RU"/>
        </a:p>
      </dgm:t>
    </dgm:pt>
    <dgm:pt modelId="{D0DA5DB6-02F9-40E9-BFFB-CB69D898BEF0}" type="pres">
      <dgm:prSet presAssocID="{93F05E95-6E5E-4046-BEB8-526831B95B72}" presName="Name0" presStyleCnt="0">
        <dgm:presLayoutVars>
          <dgm:chMax val="7"/>
          <dgm:chPref val="7"/>
          <dgm:dir/>
        </dgm:presLayoutVars>
      </dgm:prSet>
      <dgm:spPr/>
    </dgm:pt>
    <dgm:pt modelId="{0F97C0D1-BD7E-403C-8E28-A71289733C82}" type="pres">
      <dgm:prSet presAssocID="{93F05E95-6E5E-4046-BEB8-526831B95B72}" presName="Name1" presStyleCnt="0"/>
      <dgm:spPr/>
    </dgm:pt>
    <dgm:pt modelId="{28D91266-CE89-4F6A-A34D-FCD0B593B9ED}" type="pres">
      <dgm:prSet presAssocID="{EA376D36-571F-4C40-870F-530D12D23A77}" presName="picture_1" presStyleCnt="0"/>
      <dgm:spPr/>
    </dgm:pt>
    <dgm:pt modelId="{8D744446-3BFB-4E06-8924-33D8D319E04B}" type="pres">
      <dgm:prSet presAssocID="{EA376D36-571F-4C40-870F-530D12D23A77}" presName="pictureRepeatNode" presStyleLbl="alignImgPlace1" presStyleIdx="0" presStyleCnt="1" custLinFactNeighborX="-46667" custLinFactNeighborY="-3333"/>
      <dgm:spPr/>
      <dgm:t>
        <a:bodyPr/>
        <a:lstStyle/>
        <a:p>
          <a:endParaRPr lang="ru-RU"/>
        </a:p>
      </dgm:t>
    </dgm:pt>
    <dgm:pt modelId="{9BEEBA79-0B45-4145-AD9F-FFD0DA8C3DD2}" type="pres">
      <dgm:prSet presAssocID="{93C39BA4-37DC-4167-B33F-9E7F94FABC2C}" presName="text_1" presStyleLbl="node1" presStyleIdx="0" presStyleCnt="0" custLinFactNeighborX="-75000" custLinFactNeighborY="98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34DD3-A649-4132-8EC2-16F582E9DB30}" srcId="{93F05E95-6E5E-4046-BEB8-526831B95B72}" destId="{93C39BA4-37DC-4167-B33F-9E7F94FABC2C}" srcOrd="0" destOrd="0" parTransId="{89D2D0E7-793B-45C0-80D8-B0851ECAD1AE}" sibTransId="{EA376D36-571F-4C40-870F-530D12D23A77}"/>
    <dgm:cxn modelId="{026A25D0-F229-4EA3-98D1-821A884B4946}" type="presOf" srcId="{93F05E95-6E5E-4046-BEB8-526831B95B72}" destId="{D0DA5DB6-02F9-40E9-BFFB-CB69D898BEF0}" srcOrd="0" destOrd="0" presId="urn:microsoft.com/office/officeart/2008/layout/CircularPictureCallout"/>
    <dgm:cxn modelId="{6E9AA4B7-6E94-4548-A078-4CB29D6696B8}" type="presOf" srcId="{93C39BA4-37DC-4167-B33F-9E7F94FABC2C}" destId="{9BEEBA79-0B45-4145-AD9F-FFD0DA8C3DD2}" srcOrd="0" destOrd="0" presId="urn:microsoft.com/office/officeart/2008/layout/CircularPictureCallout"/>
    <dgm:cxn modelId="{D1E6A3A8-0252-461F-A050-E4ABD739EABC}" type="presOf" srcId="{EA376D36-571F-4C40-870F-530D12D23A77}" destId="{8D744446-3BFB-4E06-8924-33D8D319E04B}" srcOrd="0" destOrd="0" presId="urn:microsoft.com/office/officeart/2008/layout/CircularPictureCallout"/>
    <dgm:cxn modelId="{02B628A1-3B17-4D41-AEEE-E217B62C631F}" type="presParOf" srcId="{D0DA5DB6-02F9-40E9-BFFB-CB69D898BEF0}" destId="{0F97C0D1-BD7E-403C-8E28-A71289733C82}" srcOrd="0" destOrd="0" presId="urn:microsoft.com/office/officeart/2008/layout/CircularPictureCallout"/>
    <dgm:cxn modelId="{C043494A-C0BF-42D1-B5CE-56247F400F5B}" type="presParOf" srcId="{0F97C0D1-BD7E-403C-8E28-A71289733C82}" destId="{28D91266-CE89-4F6A-A34D-FCD0B593B9ED}" srcOrd="0" destOrd="0" presId="urn:microsoft.com/office/officeart/2008/layout/CircularPictureCallout"/>
    <dgm:cxn modelId="{FBC19D2C-AF9B-4B32-9BD8-8A3DDC9B4AD2}" type="presParOf" srcId="{28D91266-CE89-4F6A-A34D-FCD0B593B9ED}" destId="{8D744446-3BFB-4E06-8924-33D8D319E04B}" srcOrd="0" destOrd="0" presId="urn:microsoft.com/office/officeart/2008/layout/CircularPictureCallout"/>
    <dgm:cxn modelId="{0960EC5D-8838-479A-B560-9C36AC19D005}" type="presParOf" srcId="{0F97C0D1-BD7E-403C-8E28-A71289733C82}" destId="{9BEEBA79-0B45-4145-AD9F-FFD0DA8C3DD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4446-3BFB-4E06-8924-33D8D319E04B}">
      <dsp:nvSpPr>
        <dsp:cNvPr id="0" name=""/>
        <dsp:cNvSpPr/>
      </dsp:nvSpPr>
      <dsp:spPr>
        <a:xfrm>
          <a:off x="72000" y="504063"/>
          <a:ext cx="2160240" cy="216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BA79-0B45-4145-AD9F-FFD0DA8C3DD2}">
      <dsp:nvSpPr>
        <dsp:cNvPr id="0" name=""/>
        <dsp:cNvSpPr/>
      </dsp:nvSpPr>
      <dsp:spPr>
        <a:xfrm>
          <a:off x="432048" y="2428089"/>
          <a:ext cx="1382553" cy="7128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Современный работник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2048" y="2428089"/>
        <a:ext cx="1382553" cy="712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CIM\101MSDCF\MOV09838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0" y="2967335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725144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Учитель истории и обществознания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МАОУ СШ №8 г. о  Бор</a:t>
            </a:r>
          </a:p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Игаева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Ксения Владимировна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137" y="2060848"/>
            <a:ext cx="7776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Использование проектных технологий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как фактор формирования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конкурентоспособного выпускника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24056"/>
              </p:ext>
            </p:extLst>
          </p:nvPr>
        </p:nvGraphicFramePr>
        <p:xfrm>
          <a:off x="0" y="-171399"/>
          <a:ext cx="9144001" cy="7029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4526"/>
                <a:gridCol w="1684255"/>
                <a:gridCol w="2123626"/>
                <a:gridCol w="2729256"/>
                <a:gridCol w="1472338"/>
              </a:tblGrid>
              <a:tr h="1480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Проектный продукт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деятельности учащегося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Формируемая </a:t>
                      </a:r>
                    </a:p>
                    <a:p>
                      <a:r>
                        <a:rPr lang="ru-RU" dirty="0" smtClean="0"/>
                        <a:t>компетентность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235819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Информационный проект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информации о каком-либо объекте или явлении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Статистические данные, результаты опросов общественного мнения, обобщение высказываний различных авторов по какому-либо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Деятельность, связанная со сбором, проверкой, ранжированием информации из различных источников; общение с людьми как источниками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Информационная</a:t>
                      </a:r>
                      <a:endParaRPr lang="ru-RU" dirty="0"/>
                    </a:p>
                  </a:txBody>
                  <a:tcPr/>
                </a:tc>
              </a:tr>
              <a:tr h="2313159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Творческий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интереса публики к проблеме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Литературные произведения, произведения изобразительного или декоративно-прикладного искусства, видеофильмы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деятельность, связанная с получением обратной связи от публики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8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45179"/>
              </p:ext>
            </p:extLst>
          </p:nvPr>
        </p:nvGraphicFramePr>
        <p:xfrm>
          <a:off x="-20236" y="0"/>
          <a:ext cx="9164235" cy="414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2847"/>
                <a:gridCol w="1832847"/>
                <a:gridCol w="1832847"/>
                <a:gridCol w="1832847"/>
                <a:gridCol w="1832847"/>
              </a:tblGrid>
              <a:tr h="1185451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Проектный</a:t>
                      </a:r>
                      <a:r>
                        <a:rPr lang="ru-RU" baseline="0" dirty="0" smtClean="0"/>
                        <a:t>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деятельности учащегося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Формируемая компетентность</a:t>
                      </a:r>
                      <a:endParaRPr lang="ru-RU" dirty="0"/>
                    </a:p>
                  </a:txBody>
                  <a:tcPr/>
                </a:tc>
              </a:tr>
              <a:tr h="2963629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Игровой или ролевой проект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 публике опыта участия в решении проблемы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 (игра, состязание, викторина, экскурсия и тому подобное 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Деятельность, связанная с групповой коммуникацией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40000"/>
                </a:solidFill>
              </a:rPr>
              <a:t> </a:t>
            </a:r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Структура проектной деятельности  состоит из  следующих этапов: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dirty="0"/>
              <a:t>1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.	 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Целеполагание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 поставить цель, проблему учащимся);</a:t>
            </a:r>
          </a:p>
          <a:p>
            <a:r>
              <a:rPr lang="ru-RU" sz="4500" b="1" dirty="0">
                <a:latin typeface="Arial" pitchFamily="34" charset="0"/>
                <a:cs typeface="Arial" pitchFamily="34" charset="0"/>
              </a:rPr>
              <a:t>2.	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Планирование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(наметить этапы выполнения проекта);</a:t>
            </a:r>
          </a:p>
          <a:p>
            <a:r>
              <a:rPr lang="ru-RU" sz="4500" b="1" dirty="0">
                <a:latin typeface="Arial" pitchFamily="34" charset="0"/>
                <a:cs typeface="Arial" pitchFamily="34" charset="0"/>
              </a:rPr>
              <a:t>3.	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Создание проекта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(разграничить роли ребёнка и родителя в создании проекта);</a:t>
            </a:r>
          </a:p>
          <a:p>
            <a:r>
              <a:rPr lang="ru-RU" sz="4500" b="1" dirty="0">
                <a:latin typeface="Arial" pitchFamily="34" charset="0"/>
                <a:cs typeface="Arial" pitchFamily="34" charset="0"/>
              </a:rPr>
              <a:t>4.	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Контроль и коррекция результата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(ученик должен уметь определить, что получилось у него, что не получилось и исправить недочёты)</a:t>
            </a:r>
          </a:p>
          <a:p>
            <a:r>
              <a:rPr lang="ru-RU" sz="4500" b="1" dirty="0">
                <a:latin typeface="Arial" pitchFamily="34" charset="0"/>
                <a:cs typeface="Arial" pitchFamily="34" charset="0"/>
              </a:rPr>
              <a:t>5.	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Презентация проекта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 выступление с готовым продуктом);</a:t>
            </a:r>
          </a:p>
          <a:p>
            <a:r>
              <a:rPr lang="ru-RU" sz="4500" b="1" dirty="0">
                <a:latin typeface="Arial" pitchFamily="34" charset="0"/>
                <a:cs typeface="Arial" pitchFamily="34" charset="0"/>
              </a:rPr>
              <a:t>6.	</a:t>
            </a:r>
            <a:r>
              <a:rPr lang="ru-RU" sz="45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(хорошо, когда ученики проговаривают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, что </a:t>
            </a:r>
            <a:r>
              <a:rPr lang="ru-RU" sz="4500" b="1" dirty="0">
                <a:latin typeface="Arial" pitchFamily="34" charset="0"/>
                <a:cs typeface="Arial" pitchFamily="34" charset="0"/>
              </a:rPr>
              <a:t>они увидели, узнали, запомнили. Можно провести чаепитие в конце конференции проектов)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7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оценивания проектов</a:t>
            </a:r>
            <a:endParaRPr lang="ru-RU" b="1" dirty="0">
              <a:solidFill>
                <a:srgbClr val="8D1E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1.       Постановка цели и обоснование проблемы проекта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2.       Планирование путей ее достижения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3.       Глубина раскрытия темы проекта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4.       Разнообразие источников информации, целесообразность их использования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5.       Соответствие выбранных способов работы цели и содержанию проекта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6.       Анализ хода работы, выводы и перспективы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7.       Личная заинтересованность автора, творческий подход к работе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8.       Соответствие требованиям оформления письменной части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9.       Качество проведения презентации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10.   Качество проектного продукта </a:t>
            </a:r>
          </a:p>
        </p:txBody>
      </p:sp>
    </p:spTree>
    <p:extLst>
      <p:ext uri="{BB962C8B-B14F-4D97-AF65-F5344CB8AC3E}">
        <p14:creationId xmlns:p14="http://schemas.microsoft.com/office/powerpoint/2010/main" val="7236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Проект «Религия Древней Греции»</a:t>
            </a:r>
            <a:endParaRPr lang="ru-RU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45112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73" y="1124744"/>
            <a:ext cx="3411289" cy="3064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2592288" cy="2920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450912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Религия Древней Греции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Дать представление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 религиозных представлениях древних греков.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Методы: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проектный, частично-поисковый,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творческий, опережающее обучение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681" y="11658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Проект «Мой бизнес»</a:t>
            </a:r>
            <a:endParaRPr lang="ru-RU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6" y="1148817"/>
            <a:ext cx="341360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770188"/>
            <a:ext cx="18843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922588"/>
            <a:ext cx="18843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OV09838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7584" y="3958693"/>
            <a:ext cx="3389115" cy="254183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27984" y="1148817"/>
            <a:ext cx="39604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Экономическая деятельность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подростков</a:t>
            </a:r>
          </a:p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Дать представление об экономической деятельности подростков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Методы: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проектный, частично-поисковый, творческий.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Проект «Выборы»</a:t>
            </a:r>
            <a:endParaRPr lang="ru-RU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624" y="1196752"/>
            <a:ext cx="3701200" cy="254888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Учебный проект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- это комплекс поисковых, исследовательских проблемных и других работ, выполняемых учащимися самостоятельно, в парах, в группах – с целью практического 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теоретического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решения значимой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" y="1196752"/>
            <a:ext cx="5192383" cy="3923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11988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 помощью проектной работы закрепить изучение темы «Политические партии».</a:t>
            </a:r>
          </a:p>
          <a:p>
            <a:r>
              <a:rPr lang="ru-RU" sz="22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Методы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проектный, частично-поисковый, творческий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3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Результаты проектной деятельности</a:t>
            </a:r>
            <a:endParaRPr lang="ru-RU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5012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b="1" dirty="0">
                <a:latin typeface="Arial" pitchFamily="34" charset="0"/>
                <a:cs typeface="Arial" pitchFamily="34" charset="0"/>
              </a:rPr>
              <a:t>Дорогие ребята!  В ходе проводимого исследования «Реализация проектной деятельности на уроке» прошу ответить Вас на вопросы? </a:t>
            </a:r>
          </a:p>
          <a:p>
            <a:pPr algn="just"/>
            <a:r>
              <a:rPr lang="ru-RU" sz="4200" dirty="0">
                <a:latin typeface="Arial" pitchFamily="34" charset="0"/>
                <a:cs typeface="Arial" pitchFamily="34" charset="0"/>
              </a:rPr>
              <a:t>1)	Мне нравятся уроки-проекты больше обычные уроки: да нет</a:t>
            </a:r>
          </a:p>
          <a:p>
            <a:pPr algn="just"/>
            <a:r>
              <a:rPr lang="ru-RU" sz="4200" dirty="0">
                <a:latin typeface="Arial" pitchFamily="34" charset="0"/>
                <a:cs typeface="Arial" pitchFamily="34" charset="0"/>
              </a:rPr>
              <a:t>2)	Я считаю, что выполняя проекты, я получаю больше полезных знаний, чем читая учебник: да нет</a:t>
            </a:r>
          </a:p>
          <a:p>
            <a:pPr algn="just"/>
            <a:r>
              <a:rPr lang="ru-RU" sz="4200" dirty="0">
                <a:latin typeface="Arial" pitchFamily="34" charset="0"/>
                <a:cs typeface="Arial" pitchFamily="34" charset="0"/>
              </a:rPr>
              <a:t>3)	Проектная деятельность лучше готовит меня к взрослой жизни, чем традиционные уроки? Да нет</a:t>
            </a:r>
          </a:p>
          <a:p>
            <a:pPr algn="just"/>
            <a:r>
              <a:rPr lang="ru-RU" sz="4200" dirty="0">
                <a:latin typeface="Arial" pitchFamily="34" charset="0"/>
                <a:cs typeface="Arial" pitchFamily="34" charset="0"/>
              </a:rPr>
              <a:t>4)	Мне нравится больше самостоятельно работать над своими проектами с друзьями, чем делать записи под руководством учителя? Да нет</a:t>
            </a:r>
          </a:p>
          <a:p>
            <a:pPr algn="just"/>
            <a:r>
              <a:rPr lang="ru-RU" sz="4200" dirty="0">
                <a:latin typeface="Arial" pitchFamily="34" charset="0"/>
                <a:cs typeface="Arial" pitchFamily="34" charset="0"/>
              </a:rPr>
              <a:t>5)	Я думаю, что в проектной деятельности я могу больше проявить себя и продемонстрировать те свои способности, о которых я не могу рассказать на традиционных уроках:</a:t>
            </a:r>
          </a:p>
          <a:p>
            <a:pPr algn="just"/>
            <a:r>
              <a:rPr lang="ru-RU" sz="4200" dirty="0"/>
              <a:t> да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8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Результаты проектной деятельности</a:t>
            </a:r>
            <a:endParaRPr lang="ru-RU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391833"/>
              </p:ext>
            </p:extLst>
          </p:nvPr>
        </p:nvGraphicFramePr>
        <p:xfrm>
          <a:off x="457200" y="1600200"/>
          <a:ext cx="5338936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176" y="1628800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Всего опрошенных: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70 человек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Итого из всех опрошенных: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 вопрос -95%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 вопрос – 94%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 вопрос – 85%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 вопрос – 81%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 вопрос -92%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Источники и литература</a:t>
            </a:r>
            <a:endParaRPr lang="ru-RU" sz="6000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446" y="1988840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Гр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омова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Л.А. «Организация проектной и исследовательской деятельности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младших школьников как условие реализации ООП ОУ в рамка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ПоливановаК.Н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«Проектная деятельность школьников»     Просвещение,2008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Канищева Г.В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«ОРГАНИЗАЦИЯ           ПРОЕКТНОЙ               ДЕЯТЕЛЬНОСТИ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  РАМКАХ   ФГОС   ВТОРОГО            ПОКОЛЕНИЯ»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nsportal.ru/nachalnaya-shkola/obshchepedagogicheskie-tekhnologii/2013/06/14/organizatsiya-proektnoy-deyatelnosti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 проектной деятельности в школе//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http://karpovaludmila.jimdo.com/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проектная-и-исследовательская-деятельность-учащихся/организация-проектной-деятельности-в-школе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Мухаметова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А.М.  Проектная деятельность в школе//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http://festival.1september.ru/articles/580842/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Актуальность применения проектных технологий</a:t>
            </a:r>
            <a:endParaRPr lang="ru-RU" dirty="0">
              <a:solidFill>
                <a:srgbClr val="7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72008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связи со стремительным переходом от индустриального к информационному обществу, в современных условиях существования, государство выставляет новые требования к человеку. Основным показателем его успешности предстает перед нами в виде тех ключевых продуктов, которые и ждет в конечном итоге рынок труда.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90123340"/>
              </p:ext>
            </p:extLst>
          </p:nvPr>
        </p:nvGraphicFramePr>
        <p:xfrm>
          <a:off x="323528" y="3717032"/>
          <a:ext cx="43204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347864" y="3645024"/>
            <a:ext cx="25922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348303" y="4587322"/>
            <a:ext cx="259228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348303" y="5805264"/>
            <a:ext cx="2591849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75286" y="3846239"/>
            <a:ext cx="259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Образованность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75286" y="4860545"/>
            <a:ext cx="259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Компетентность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75286" y="6016642"/>
            <a:ext cx="278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Профессионализ</a:t>
            </a:r>
            <a:r>
              <a:rPr lang="ru-RU" sz="2400" dirty="0" smtClean="0"/>
              <a:t>м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46239"/>
            <a:ext cx="2353906" cy="21704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717432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Требования Федеральных государственных образовательных стандартов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921780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Способность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обучающихся самостоятельно мыслить,  добывать и применять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знания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Самостоятельно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ставить и достигать серьёзных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целей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Осуществлять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исследовательские и творческие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Умело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реагировать на разные жизненные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ситуации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Эффективно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сотрудничать в разнообразных по составу и профилю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группах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Быть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открытыми для новых контактов и культурных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связей.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право 2"/>
          <p:cNvSpPr/>
          <p:nvPr/>
        </p:nvSpPr>
        <p:spPr>
          <a:xfrm>
            <a:off x="539552" y="2348880"/>
            <a:ext cx="4104456" cy="3456384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1778" y="3615407"/>
            <a:ext cx="1810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348880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Создание условий для формирования предметных и метапредметных компетенций, направленных на воспитание всестороннеразвитой личности, умеющей самостоятельно добывать и применять знания, достигать поставленных целей.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73016"/>
            <a:ext cx="8229600" cy="30243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(от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projectus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- брошенный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вперёд,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выступающий, выдающийся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вперёд, торчащий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МЕТОД ПРОЕКТОВ ЗАРОДИЛСЯ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 второй половине 19 века в сельскохозяйственных школах США и основывался на теоретических концепциях «прагматической педагогики». Основоположник- американский философ –идеалист </a:t>
            </a:r>
            <a:r>
              <a:rPr lang="ru-RU" sz="2400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ДЖОН ДЬЮИ(1859-1952гг).</a:t>
            </a:r>
          </a:p>
          <a:p>
            <a:pPr algn="just"/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6" y="548680"/>
            <a:ext cx="2088232" cy="2668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История проектных технологий</a:t>
            </a:r>
            <a:endParaRPr lang="ru-RU" sz="3600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4326"/>
            <a:ext cx="8229600" cy="43718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С.Т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Шацкий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внедрял проектный метод в сотрудничестве с группой педагогов-преподавателей в практику обучения с 1905 года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Этот метод широко использовался в 20-х годах ХХ века  А. С. Макаренко. В 1930 году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Наркомпрос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утвердил программы  для начальной школы и для школ ФЗС , которые были построены на основе комплексов-проектов.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7667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МЕТОД ПРОЕКТОВ В РОССИИ</a:t>
            </a:r>
            <a:endParaRPr lang="ru-RU" sz="4000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В начальной школе (1-4 классы)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проектная деятельность осуществляется на уроках, на свободной самостоятельной работе, во внеурочное время. Практикуются совместные п выполненные совместно с родителями, индивидуальные проекты.</a:t>
            </a:r>
          </a:p>
          <a:p>
            <a:pPr marL="514350" indent="-514350" algn="just">
              <a:buFont typeface="+mj-lt"/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В основной школе (5-9 классы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проекты чаще всего носят творческий характер. Метод проектов на данном этапе дает возможность накапливать опыт самостоятельно, и этот опыт становится для ребенка движущей силой, от которой зависит направление дальнейшего интеллектуального и социального развития личности.</a:t>
            </a:r>
          </a:p>
          <a:p>
            <a:pPr marL="514350" indent="-514350" algn="just">
              <a:buFont typeface="+mj-lt"/>
              <a:buAutoNum type="arabicPeriod"/>
            </a:pPr>
            <a:endParaRPr lang="ru-RU" b="1" dirty="0">
              <a:solidFill>
                <a:srgbClr val="74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Особенностью проектов на старшей ступени образования (10-11 классы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является их исследовательский, прикладной характер. Старшеклассники отдают предпочтение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межпредметным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проектам, проектам с социальной направленностью.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33265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D1E1B"/>
                </a:solidFill>
                <a:latin typeface="Arial" pitchFamily="34" charset="0"/>
                <a:cs typeface="Arial" pitchFamily="34" charset="0"/>
              </a:rPr>
              <a:t>Проектная деятельность в школе охватывает все ступени</a:t>
            </a:r>
            <a:endParaRPr lang="ru-RU" sz="2800" b="1" dirty="0">
              <a:solidFill>
                <a:srgbClr val="8D1E1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ходе проектной деятельности  учащиеся получают возможность развивать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УУД: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ПОИСКОВЫЕ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(умения самостоятельно находить информацию в различных источниках, анализировать и передавать её в соответствии с задачами учебного предмета).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ИССЛЕДОВАТЕЛЬСКИЕ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 выдвигать гипотезы, устанавливать причинно-следственные связи, находить несколько вариантов решения проблемы). 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МЕНЕДЖЕРСКИЕ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(проектировать изделие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планировать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процесс, анализировать собственную деятельность).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РАБОТАТЬ В СОТРУДНИЧЕСТВЕ(умение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оказывать помощь товарищам и принимать их помощь, следить за ходом совместной работы).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(умения вступать в диалог, вести дискуссию, задавать вопросы, отстаивать свою точку зрения).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РЕФЛЕКСИВНЫЕ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(оценивать ход, результат своей деятельности и деятельности других, отвечать на вопросы: «Чему я научился?», «Чему мне необходимо научиться?»)</a:t>
            </a:r>
          </a:p>
          <a:p>
            <a:r>
              <a:rPr lang="ru-RU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ПРЕЗЕНТАЦИОННЫЕ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 выступать перед аудиторией, отвечать на вопросы, использовать различные средства наглядности.)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15059"/>
              </p:ext>
            </p:extLst>
          </p:nvPr>
        </p:nvGraphicFramePr>
        <p:xfrm>
          <a:off x="166089" y="1340768"/>
          <a:ext cx="8795176" cy="5381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2211496"/>
              </a:tblGrid>
              <a:tr h="840349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Проектный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деятельности учащегося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Формируемая </a:t>
                      </a:r>
                    </a:p>
                    <a:p>
                      <a:pPr algn="ctr"/>
                      <a:r>
                        <a:rPr lang="ru-RU" dirty="0" smtClean="0"/>
                        <a:t>компетентность</a:t>
                      </a:r>
                      <a:endParaRPr lang="ru-RU" dirty="0"/>
                    </a:p>
                  </a:txBody>
                  <a:tcPr/>
                </a:tc>
              </a:tr>
              <a:tr h="184876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Практико-ориентированный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практических задач заказчика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Учебные пособия, макеты и модели, инструкции, памятки, 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деятельность в определенной учебно-предметной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Деятельностная</a:t>
                      </a:r>
                      <a:endParaRPr lang="ru-RU" dirty="0"/>
                    </a:p>
                  </a:txBody>
                  <a:tcPr/>
                </a:tc>
              </a:tr>
              <a:tr h="245543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Исследовательский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Доказательство или опровержение какой-либо гипотезы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исследования, оформленный установленным способом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Деятельность, связанная с экспериментированием, логическими мыслительными операциями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Мыслительная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32316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D1E1B"/>
                </a:solidFill>
              </a:rPr>
              <a:t>ТИПОЛОГИЯ УЧЕБНЫХ ПРОЕКТОВ</a:t>
            </a:r>
            <a:endParaRPr lang="ru-RU" sz="3600" b="1" dirty="0">
              <a:solidFill>
                <a:srgbClr val="8D1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1035</Words>
  <Application>Microsoft Office PowerPoint</Application>
  <PresentationFormat>Экран (4:3)</PresentationFormat>
  <Paragraphs>137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Актуальность применения проектных технологий</vt:lpstr>
      <vt:lpstr>Требования Федеральных государственных образовательных стандартов: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проектной деятельности  учащиеся получают возможность развивать УУД:</vt:lpstr>
      <vt:lpstr>Презентация PowerPoint</vt:lpstr>
      <vt:lpstr>Презентация PowerPoint</vt:lpstr>
      <vt:lpstr>Презентация PowerPoint</vt:lpstr>
      <vt:lpstr> Структура проектной деятельности  состоит из  следующих этапов:</vt:lpstr>
      <vt:lpstr>Перечень оценивания проектов</vt:lpstr>
      <vt:lpstr>Проект «Религия Древней Греции»</vt:lpstr>
      <vt:lpstr>Проект «Мой бизнес»</vt:lpstr>
      <vt:lpstr>Проект «Выборы»</vt:lpstr>
      <vt:lpstr>Результаты проектной деятельности</vt:lpstr>
      <vt:lpstr>Результаты проектной деятельности</vt:lpstr>
      <vt:lpstr>Источники и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Ксюша</cp:lastModifiedBy>
  <cp:revision>51</cp:revision>
  <dcterms:created xsi:type="dcterms:W3CDTF">2015-04-19T15:51:03Z</dcterms:created>
  <dcterms:modified xsi:type="dcterms:W3CDTF">2016-02-11T18:57:55Z</dcterms:modified>
</cp:coreProperties>
</file>