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0" r:id="rId5"/>
    <p:sldId id="259" r:id="rId6"/>
    <p:sldId id="260" r:id="rId7"/>
    <p:sldId id="261" r:id="rId8"/>
    <p:sldId id="262" r:id="rId9"/>
    <p:sldId id="275" r:id="rId10"/>
    <p:sldId id="276" r:id="rId11"/>
    <p:sldId id="263" r:id="rId12"/>
    <p:sldId id="264" r:id="rId13"/>
    <p:sldId id="265" r:id="rId14"/>
    <p:sldId id="266" r:id="rId15"/>
    <p:sldId id="268" r:id="rId16"/>
    <p:sldId id="269" r:id="rId17"/>
    <p:sldId id="271" r:id="rId18"/>
    <p:sldId id="272" r:id="rId19"/>
    <p:sldId id="273" r:id="rId20"/>
    <p:sldId id="267" r:id="rId21"/>
    <p:sldId id="274" r:id="rId22"/>
    <p:sldId id="277" r:id="rId2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EAF463A-BC7C-46EE-9F1E-7F377CCA4891}" type="datetimeFigureOut">
              <a:rPr lang="en-US" smtClean="0"/>
              <a:pPr/>
              <a:t>10/11/2015</a:t>
            </a:fld>
            <a:endParaRPr lang="en-US"/>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7EAF463A-BC7C-46EE-9F1E-7F377CCA4891}" type="datetimeFigureOut">
              <a:rPr lang="en-US" smtClean="0"/>
              <a:pPr/>
              <a:t>10/11/2015</a:t>
            </a:fld>
            <a:endParaRPr lang="en-US"/>
          </a:p>
        </p:txBody>
      </p:sp>
      <p:sp>
        <p:nvSpPr>
          <p:cNvPr id="5" name="Нижний колонтитул 4"/>
          <p:cNvSpPr>
            <a:spLocks noGrp="1"/>
          </p:cNvSpPr>
          <p:nvPr>
            <p:ph type="ftr" sz="quarter" idx="11"/>
          </p:nvPr>
        </p:nvSpPr>
        <p:spPr>
          <a:xfrm>
            <a:off x="457201" y="6248207"/>
            <a:ext cx="5573483" cy="365125"/>
          </a:xfrm>
        </p:spPr>
        <p:txBody>
          <a:bodyPr/>
          <a:lstStyle/>
          <a:p>
            <a:endParaRPr lang="en-US"/>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7EAF463A-BC7C-46EE-9F1E-7F377CCA4891}" type="datetimeFigureOut">
              <a:rPr lang="en-US" smtClean="0"/>
              <a:pPr/>
              <a:t>10/11/2015</a:t>
            </a:fld>
            <a:endParaRPr lang="en-US"/>
          </a:p>
        </p:txBody>
      </p:sp>
      <p:sp>
        <p:nvSpPr>
          <p:cNvPr id="10" name="Номер слайда 9"/>
          <p:cNvSpPr>
            <a:spLocks noGrp="1"/>
          </p:cNvSpPr>
          <p:nvPr>
            <p:ph type="sldNum" sz="quarter" idx="16"/>
          </p:nvPr>
        </p:nvSpPr>
        <p:spPr/>
        <p:txBody>
          <a:bodyPr rtlCol="0"/>
          <a:lstStyle/>
          <a:p>
            <a:fld id="{A483448D-3A78-4528-A469-B745A65DA480}" type="slidenum">
              <a:rPr lang="en-US" smtClean="0"/>
              <a:pPr/>
              <a:t>‹#›</a:t>
            </a:fld>
            <a:endParaRPr lang="en-US"/>
          </a:p>
        </p:txBody>
      </p:sp>
      <p:sp>
        <p:nvSpPr>
          <p:cNvPr id="12" name="Нижний колонтитул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7EAF463A-BC7C-46EE-9F1E-7F377CCA4891}" type="datetimeFigureOut">
              <a:rPr lang="en-US" smtClean="0"/>
              <a:pPr/>
              <a:t>10/11/2015</a:t>
            </a:fld>
            <a:endParaRPr lang="en-US"/>
          </a:p>
        </p:txBody>
      </p:sp>
      <p:sp>
        <p:nvSpPr>
          <p:cNvPr id="12" name="Номер слайда 11"/>
          <p:cNvSpPr>
            <a:spLocks noGrp="1"/>
          </p:cNvSpPr>
          <p:nvPr>
            <p:ph type="sldNum" sz="quarter" idx="16"/>
          </p:nvPr>
        </p:nvSpPr>
        <p:spPr/>
        <p:txBody>
          <a:bodyPr rtlCol="0"/>
          <a:lstStyle/>
          <a:p>
            <a:fld id="{A483448D-3A78-4528-A469-B745A65DA480}" type="slidenum">
              <a:rPr lang="en-US" smtClean="0"/>
              <a:pPr/>
              <a:t>‹#›</a:t>
            </a:fld>
            <a:endParaRPr lang="en-US"/>
          </a:p>
        </p:txBody>
      </p:sp>
      <p:sp>
        <p:nvSpPr>
          <p:cNvPr id="14" name="Нижний колонтитул 13"/>
          <p:cNvSpPr>
            <a:spLocks noGrp="1"/>
          </p:cNvSpPr>
          <p:nvPr>
            <p:ph type="ftr" sz="quarter" idx="17"/>
          </p:nvPr>
        </p:nvSpPr>
        <p:spPr/>
        <p:txBody>
          <a:bodyPr rtlCol="0"/>
          <a:lstStyle/>
          <a:p>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10/11/2015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7EAF463A-BC7C-46EE-9F1E-7F377CCA4891}" type="datetimeFigureOut">
              <a:rPr lang="en-US" smtClean="0"/>
              <a:pPr/>
              <a:t>10/11/2015</a:t>
            </a:fld>
            <a:endParaRPr lang="en-US"/>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EAF463A-BC7C-46EE-9F1E-7F377CCA4891}" type="datetimeFigureOut">
              <a:rPr lang="en-US" smtClean="0"/>
              <a:pPr/>
              <a:t>10/11/2015</a:t>
            </a:fld>
            <a:endParaRPr lang="en-US"/>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0" y="1066800"/>
            <a:ext cx="8534400" cy="1371600"/>
          </a:xfrm>
        </p:spPr>
        <p:txBody>
          <a:bodyPr/>
          <a:lstStyle/>
          <a:p>
            <a:r>
              <a:rPr lang="ru-RU" dirty="0" smtClean="0"/>
              <a:t>Формирующее оценивание</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66800"/>
          </a:xfrm>
        </p:spPr>
        <p:txBody>
          <a:bodyPr>
            <a:normAutofit fontScale="90000"/>
          </a:bodyPr>
          <a:lstStyle/>
          <a:p>
            <a:r>
              <a:rPr lang="ru-RU" sz="3100" dirty="0" smtClean="0"/>
              <a:t>Алгоритм организация работы с изучаемым материалом: </a:t>
            </a:r>
            <a:r>
              <a:rPr lang="ru-RU" dirty="0" smtClean="0"/>
              <a:t/>
            </a:r>
            <a:br>
              <a:rPr lang="ru-RU" dirty="0" smtClean="0"/>
            </a:br>
            <a:endParaRPr lang="ru-RU" dirty="0"/>
          </a:p>
        </p:txBody>
      </p:sp>
      <p:sp>
        <p:nvSpPr>
          <p:cNvPr id="3" name="Содержимое 2"/>
          <p:cNvSpPr>
            <a:spLocks noGrp="1"/>
          </p:cNvSpPr>
          <p:nvPr>
            <p:ph sz="quarter" idx="1"/>
          </p:nvPr>
        </p:nvSpPr>
        <p:spPr>
          <a:xfrm>
            <a:off x="0" y="685800"/>
            <a:ext cx="9144000" cy="6172200"/>
          </a:xfrm>
        </p:spPr>
        <p:txBody>
          <a:bodyPr>
            <a:normAutofit fontScale="77500" lnSpcReduction="20000"/>
          </a:bodyPr>
          <a:lstStyle/>
          <a:p>
            <a:pPr>
              <a:buNone/>
            </a:pPr>
            <a:r>
              <a:rPr lang="ru-RU" dirty="0" smtClean="0"/>
              <a:t>учащимся предлагают изучить новый материал без предварительного объяснения учителя; </a:t>
            </a:r>
          </a:p>
          <a:p>
            <a:pPr>
              <a:buNone/>
            </a:pPr>
            <a:r>
              <a:rPr lang="ru-RU" dirty="0" smtClean="0"/>
              <a:t>учащиеся дополняют информацию, полученную из учебника или представленную учителем, информацией, самостоятельно полученной из других источников (как рекомендованных, так и не рекомендованных учителем); </a:t>
            </a:r>
          </a:p>
          <a:p>
            <a:pPr>
              <a:buNone/>
            </a:pPr>
            <a:r>
              <a:rPr lang="ru-RU" dirty="0" smtClean="0">
                <a:solidFill>
                  <a:srgbClr val="C00000"/>
                </a:solidFill>
              </a:rPr>
              <a:t>Ресурсы:</a:t>
            </a:r>
          </a:p>
          <a:p>
            <a:pPr>
              <a:buNone/>
            </a:pPr>
            <a:r>
              <a:rPr lang="ru-RU" dirty="0" smtClean="0"/>
              <a:t>-материал, работа с которым допускает выход за пределы школы </a:t>
            </a:r>
          </a:p>
          <a:p>
            <a:pPr>
              <a:buNone/>
            </a:pPr>
            <a:r>
              <a:rPr lang="ru-RU" dirty="0" smtClean="0"/>
              <a:t>-материал, изучение которого можно дополнить мониторингом СМИ, проведением различных опросов;</a:t>
            </a:r>
          </a:p>
          <a:p>
            <a:pPr>
              <a:buNone/>
            </a:pPr>
            <a:r>
              <a:rPr lang="ru-RU" dirty="0" smtClean="0"/>
              <a:t>-материал, изучение которого базируется на части программы, имеющей прикладной характер</a:t>
            </a:r>
          </a:p>
          <a:p>
            <a:pPr>
              <a:buNone/>
            </a:pPr>
            <a:r>
              <a:rPr lang="ru-RU" dirty="0" smtClean="0"/>
              <a:t> -материал, изучение которого имеет существенное значение для местного сообщества, например, проблемы экологии или вопросы межэтнических отношений; </a:t>
            </a:r>
          </a:p>
          <a:p>
            <a:pPr>
              <a:buNone/>
            </a:pPr>
            <a:r>
              <a:rPr lang="ru-RU" dirty="0" smtClean="0"/>
              <a:t>-материал, содержащий противоречивые сведения, противоположные позиции и потому допускающий различное толкование.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7. Ресурсы для реализации алгоритма:</a:t>
            </a:r>
            <a:endParaRPr lang="ru-RU" dirty="0"/>
          </a:p>
        </p:txBody>
      </p:sp>
      <p:sp>
        <p:nvSpPr>
          <p:cNvPr id="3" name="Содержимое 2"/>
          <p:cNvSpPr>
            <a:spLocks noGrp="1"/>
          </p:cNvSpPr>
          <p:nvPr>
            <p:ph sz="quarter" idx="1"/>
          </p:nvPr>
        </p:nvSpPr>
        <p:spPr>
          <a:xfrm>
            <a:off x="0" y="1600200"/>
            <a:ext cx="9144000" cy="5257800"/>
          </a:xfrm>
        </p:spPr>
        <p:txBody>
          <a:bodyPr>
            <a:normAutofit fontScale="92500" lnSpcReduction="20000"/>
          </a:bodyPr>
          <a:lstStyle/>
          <a:p>
            <a:pPr>
              <a:buNone/>
            </a:pPr>
            <a:r>
              <a:rPr lang="ru-RU" dirty="0" smtClean="0"/>
              <a:t>-требования к уровням достижения образовательных </a:t>
            </a:r>
            <a:r>
              <a:rPr lang="ru-RU" dirty="0" err="1" smtClean="0"/>
              <a:t>результа</a:t>
            </a:r>
            <a:r>
              <a:rPr lang="ru-RU" dirty="0" smtClean="0"/>
              <a:t> </a:t>
            </a:r>
            <a:br>
              <a:rPr lang="ru-RU" dirty="0" smtClean="0"/>
            </a:br>
            <a:r>
              <a:rPr lang="ru-RU" dirty="0" err="1" smtClean="0"/>
              <a:t>тов</a:t>
            </a:r>
            <a:r>
              <a:rPr lang="ru-RU" dirty="0" smtClean="0"/>
              <a:t>, позволяющие ранжировать </a:t>
            </a:r>
            <a:r>
              <a:rPr lang="ru-RU" dirty="0" err="1" smtClean="0"/>
              <a:t>знаниевые</a:t>
            </a:r>
            <a:r>
              <a:rPr lang="ru-RU" dirty="0" smtClean="0"/>
              <a:t> образовательные </a:t>
            </a:r>
            <a:r>
              <a:rPr lang="ru-RU" dirty="0" err="1" smtClean="0"/>
              <a:t>резуль</a:t>
            </a:r>
            <a:r>
              <a:rPr lang="ru-RU" dirty="0" smtClean="0"/>
              <a:t> таты учащегося в зависимости от объективной сложности умствен </a:t>
            </a:r>
            <a:r>
              <a:rPr lang="ru-RU" dirty="0" err="1" smtClean="0"/>
              <a:t>ных</a:t>
            </a:r>
            <a:r>
              <a:rPr lang="ru-RU" dirty="0" smtClean="0"/>
              <a:t> операций, которые он совершает с присвоенным содержанием темы (раздела); </a:t>
            </a:r>
          </a:p>
          <a:p>
            <a:pPr>
              <a:buNone/>
            </a:pPr>
            <a:r>
              <a:rPr lang="ru-RU" dirty="0" smtClean="0"/>
              <a:t>-требования к деятельности учащегося, реализуемой на произвольном содержании, задающая уровни </a:t>
            </a:r>
            <a:r>
              <a:rPr lang="ru-RU" dirty="0" err="1" smtClean="0"/>
              <a:t>сформированности</a:t>
            </a:r>
            <a:r>
              <a:rPr lang="ru-RU" dirty="0" smtClean="0"/>
              <a:t> того или иного аспекта той или иной ключевой компетентности. </a:t>
            </a:r>
            <a:br>
              <a:rPr lang="ru-RU" dirty="0" smtClean="0"/>
            </a:br>
            <a:endParaRPr lang="ru-RU" dirty="0" smtClean="0"/>
          </a:p>
          <a:p>
            <a:pPr>
              <a:buNone/>
            </a:pPr>
            <a:r>
              <a:rPr lang="ru-RU" dirty="0" err="1" smtClean="0"/>
              <a:t>Портфолио</a:t>
            </a:r>
            <a:r>
              <a:rPr lang="ru-RU" dirty="0" smtClean="0"/>
              <a:t>, дневники планирования, характеристики, рекомендации по улучшению, ментальные карты, </a:t>
            </a:r>
            <a:r>
              <a:rPr lang="ru-RU" dirty="0" err="1" smtClean="0"/>
              <a:t>критериальные</a:t>
            </a:r>
            <a:r>
              <a:rPr lang="ru-RU" dirty="0" smtClean="0"/>
              <a:t> рубрики, листы </a:t>
            </a:r>
            <a:r>
              <a:rPr lang="ru-RU" dirty="0" err="1" smtClean="0"/>
              <a:t>самооценивания</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Autofit/>
          </a:bodyPr>
          <a:lstStyle/>
          <a:p>
            <a:r>
              <a:rPr lang="ru-RU" sz="3200" dirty="0" smtClean="0"/>
              <a:t>8. Подходы к определению уровней усвоения учебного материала, т.е. предметные УУД</a:t>
            </a:r>
            <a:endParaRPr lang="ru-RU" sz="3200" dirty="0"/>
          </a:p>
        </p:txBody>
      </p:sp>
      <p:sp>
        <p:nvSpPr>
          <p:cNvPr id="3" name="Содержимое 2"/>
          <p:cNvSpPr>
            <a:spLocks noGrp="1"/>
          </p:cNvSpPr>
          <p:nvPr>
            <p:ph sz="quarter" idx="1"/>
          </p:nvPr>
        </p:nvSpPr>
        <p:spPr>
          <a:xfrm>
            <a:off x="0" y="1600200"/>
            <a:ext cx="9144000" cy="5257800"/>
          </a:xfrm>
        </p:spPr>
        <p:txBody>
          <a:bodyPr>
            <a:normAutofit fontScale="92500" lnSpcReduction="20000"/>
          </a:bodyPr>
          <a:lstStyle/>
          <a:p>
            <a:pPr>
              <a:buNone/>
            </a:pPr>
            <a:r>
              <a:rPr lang="ru-RU" dirty="0" smtClean="0"/>
              <a:t>-иерархичная (чтобы она позволяла напрямую связать образовательный результат с оценкой); </a:t>
            </a:r>
          </a:p>
          <a:p>
            <a:pPr>
              <a:buNone/>
            </a:pPr>
            <a:r>
              <a:rPr lang="ru-RU" dirty="0" smtClean="0"/>
              <a:t>-разделяемой и используемой всем педагогическим </a:t>
            </a:r>
            <a:r>
              <a:rPr lang="ru-RU" dirty="0" err="1" smtClean="0"/>
              <a:t>коллекти</a:t>
            </a:r>
            <a:r>
              <a:rPr lang="ru-RU" dirty="0" smtClean="0"/>
              <a:t> </a:t>
            </a:r>
            <a:br>
              <a:rPr lang="ru-RU" dirty="0" smtClean="0"/>
            </a:br>
            <a:r>
              <a:rPr lang="ru-RU" dirty="0" err="1" smtClean="0"/>
              <a:t>вом</a:t>
            </a:r>
            <a:r>
              <a:rPr lang="ru-RU" dirty="0" smtClean="0"/>
              <a:t> (чтобы учащийся находился в едином образовательном пространстве при изучении различных дисциплин); </a:t>
            </a:r>
          </a:p>
          <a:p>
            <a:pPr>
              <a:buNone/>
            </a:pPr>
            <a:r>
              <a:rPr lang="ru-RU" dirty="0" smtClean="0"/>
              <a:t>-</a:t>
            </a:r>
            <a:r>
              <a:rPr lang="ru-RU" dirty="0" err="1" smtClean="0"/>
              <a:t>операционализированной</a:t>
            </a:r>
            <a:r>
              <a:rPr lang="ru-RU" dirty="0" smtClean="0"/>
              <a:t> (т.е. описанной в виде конкретных операций строк матрицы, которые станут своеобразными клише при формулировании образовательных результатов по конкретной </a:t>
            </a:r>
            <a:br>
              <a:rPr lang="ru-RU" dirty="0" smtClean="0"/>
            </a:br>
            <a:r>
              <a:rPr lang="ru-RU" dirty="0" smtClean="0"/>
              <a:t>теме).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09600"/>
          </a:xfrm>
        </p:spPr>
        <p:txBody>
          <a:bodyPr>
            <a:noAutofit/>
          </a:bodyPr>
          <a:lstStyle/>
          <a:p>
            <a:r>
              <a:rPr lang="ru-RU" sz="2800" dirty="0" smtClean="0"/>
              <a:t>9. Таксономия </a:t>
            </a:r>
            <a:r>
              <a:rPr lang="ru-RU" sz="2800" dirty="0" err="1" smtClean="0"/>
              <a:t>Б.Блума</a:t>
            </a:r>
            <a:r>
              <a:rPr lang="ru-RU" sz="2800" dirty="0" smtClean="0"/>
              <a:t>. Оценка уровня достижений</a:t>
            </a:r>
            <a:endParaRPr lang="ru-RU" sz="2800" dirty="0"/>
          </a:p>
        </p:txBody>
      </p:sp>
      <p:graphicFrame>
        <p:nvGraphicFramePr>
          <p:cNvPr id="4" name="Содержимое 3"/>
          <p:cNvGraphicFramePr>
            <a:graphicFrameLocks noGrp="1"/>
          </p:cNvGraphicFramePr>
          <p:nvPr>
            <p:ph sz="quarter" idx="1"/>
          </p:nvPr>
        </p:nvGraphicFramePr>
        <p:xfrm>
          <a:off x="0" y="533401"/>
          <a:ext cx="9143999" cy="9067799"/>
        </p:xfrm>
        <a:graphic>
          <a:graphicData uri="http://schemas.openxmlformats.org/drawingml/2006/table">
            <a:tbl>
              <a:tblPr firstRow="1" bandRow="1">
                <a:tableStyleId>{5C22544A-7EE6-4342-B048-85BDC9FD1C3A}</a:tableStyleId>
              </a:tblPr>
              <a:tblGrid>
                <a:gridCol w="1905000"/>
                <a:gridCol w="3581400"/>
                <a:gridCol w="3657599"/>
              </a:tblGrid>
              <a:tr h="838199">
                <a:tc>
                  <a:txBody>
                    <a:bodyPr/>
                    <a:lstStyle/>
                    <a:p>
                      <a:r>
                        <a:rPr lang="ru-RU" sz="2400" dirty="0" smtClean="0">
                          <a:solidFill>
                            <a:schemeClr val="tx1"/>
                          </a:solidFill>
                        </a:rPr>
                        <a:t>Уровень</a:t>
                      </a:r>
                      <a:r>
                        <a:rPr lang="ru-RU" sz="2400" baseline="0" dirty="0" smtClean="0">
                          <a:solidFill>
                            <a:schemeClr val="tx1"/>
                          </a:solidFill>
                        </a:rPr>
                        <a:t> </a:t>
                      </a:r>
                      <a:r>
                        <a:rPr lang="ru-RU" sz="2400" baseline="0" dirty="0" err="1" smtClean="0">
                          <a:solidFill>
                            <a:schemeClr val="tx1"/>
                          </a:solidFill>
                        </a:rPr>
                        <a:t>компет</a:t>
                      </a:r>
                      <a:r>
                        <a:rPr lang="ru-RU" sz="2400" baseline="0" dirty="0" smtClean="0">
                          <a:solidFill>
                            <a:schemeClr val="tx1"/>
                          </a:solidFill>
                        </a:rPr>
                        <a:t>.</a:t>
                      </a:r>
                      <a:endParaRPr lang="ru-RU" sz="2400" dirty="0">
                        <a:solidFill>
                          <a:schemeClr val="tx1"/>
                        </a:solidFill>
                      </a:endParaRPr>
                    </a:p>
                  </a:txBody>
                  <a:tcPr/>
                </a:tc>
                <a:tc>
                  <a:txBody>
                    <a:bodyPr/>
                    <a:lstStyle/>
                    <a:p>
                      <a:r>
                        <a:rPr lang="ru-RU" sz="2400" dirty="0" smtClean="0">
                          <a:solidFill>
                            <a:schemeClr val="tx1"/>
                          </a:solidFill>
                        </a:rPr>
                        <a:t>описание</a:t>
                      </a:r>
                      <a:endParaRPr lang="ru-RU" sz="2400" dirty="0">
                        <a:solidFill>
                          <a:schemeClr val="tx1"/>
                        </a:solidFill>
                      </a:endParaRPr>
                    </a:p>
                  </a:txBody>
                  <a:tcPr/>
                </a:tc>
                <a:tc>
                  <a:txBody>
                    <a:bodyPr/>
                    <a:lstStyle/>
                    <a:p>
                      <a:r>
                        <a:rPr lang="ru-RU" sz="2400" dirty="0" smtClean="0">
                          <a:solidFill>
                            <a:schemeClr val="tx1"/>
                          </a:solidFill>
                        </a:rPr>
                        <a:t>Примеры </a:t>
                      </a:r>
                      <a:r>
                        <a:rPr lang="ru-RU" sz="2400" dirty="0" err="1" smtClean="0">
                          <a:solidFill>
                            <a:schemeClr val="tx1"/>
                          </a:solidFill>
                        </a:rPr>
                        <a:t>ууд</a:t>
                      </a:r>
                      <a:endParaRPr lang="ru-RU" sz="2400" dirty="0">
                        <a:solidFill>
                          <a:schemeClr val="tx1"/>
                        </a:solidFill>
                      </a:endParaRPr>
                    </a:p>
                  </a:txBody>
                  <a:tcPr/>
                </a:tc>
              </a:tr>
              <a:tr h="417565">
                <a:tc>
                  <a:txBody>
                    <a:bodyPr/>
                    <a:lstStyle/>
                    <a:p>
                      <a:pPr marL="342900" indent="-342900">
                        <a:buAutoNum type="arabicPeriod"/>
                      </a:pPr>
                      <a:r>
                        <a:rPr lang="ru-RU" dirty="0" smtClean="0"/>
                        <a:t>Знание</a:t>
                      </a:r>
                      <a:endParaRPr lang="ru-RU" dirty="0"/>
                    </a:p>
                  </a:txBody>
                  <a:tcPr/>
                </a:tc>
                <a:tc>
                  <a:txBody>
                    <a:bodyPr/>
                    <a:lstStyle/>
                    <a:p>
                      <a:r>
                        <a:rPr lang="ru-RU" dirty="0" smtClean="0"/>
                        <a:t>Воспроизводит термины, идеи, процедуры, теоремы. </a:t>
                      </a:r>
                      <a:endParaRPr lang="ru-RU" dirty="0"/>
                    </a:p>
                  </a:txBody>
                  <a:tcPr/>
                </a:tc>
                <a:tc>
                  <a:txBody>
                    <a:bodyPr/>
                    <a:lstStyle/>
                    <a:p>
                      <a:r>
                        <a:rPr lang="ru-RU" dirty="0" smtClean="0"/>
                        <a:t>Когда наступает первый день весны? </a:t>
                      </a:r>
                      <a:br>
                        <a:rPr lang="ru-RU" dirty="0" smtClean="0"/>
                      </a:br>
                      <a:endParaRPr lang="ru-RU" dirty="0"/>
                    </a:p>
                  </a:txBody>
                  <a:tcPr/>
                </a:tc>
              </a:tr>
              <a:tr h="417565">
                <a:tc>
                  <a:txBody>
                    <a:bodyPr/>
                    <a:lstStyle/>
                    <a:p>
                      <a:r>
                        <a:rPr lang="ru-RU" dirty="0" smtClean="0"/>
                        <a:t>2. Понимание</a:t>
                      </a:r>
                    </a:p>
                  </a:txBody>
                  <a:tcPr/>
                </a:tc>
                <a:tc>
                  <a:txBody>
                    <a:bodyPr/>
                    <a:lstStyle/>
                    <a:p>
                      <a:r>
                        <a:rPr lang="ru-RU" dirty="0" smtClean="0"/>
                        <a:t>Интерпретирует знания, </a:t>
                      </a:r>
                      <a:br>
                        <a:rPr lang="ru-RU" dirty="0" smtClean="0"/>
                      </a:br>
                      <a:endParaRPr lang="ru-RU" dirty="0"/>
                    </a:p>
                  </a:txBody>
                  <a:tcPr/>
                </a:tc>
                <a:tc>
                  <a:txBody>
                    <a:bodyPr/>
                    <a:lstStyle/>
                    <a:p>
                      <a:r>
                        <a:rPr lang="ru-RU" dirty="0" smtClean="0"/>
                        <a:t>Что представляет собой летнее солнцестояние? </a:t>
                      </a:r>
                      <a:br>
                        <a:rPr lang="ru-RU" dirty="0" smtClean="0"/>
                      </a:br>
                      <a:endParaRPr lang="ru-RU" dirty="0"/>
                    </a:p>
                  </a:txBody>
                  <a:tcPr/>
                </a:tc>
              </a:tr>
              <a:tr h="840020">
                <a:tc>
                  <a:txBody>
                    <a:bodyPr/>
                    <a:lstStyle/>
                    <a:p>
                      <a:r>
                        <a:rPr lang="ru-RU" dirty="0" smtClean="0"/>
                        <a:t>3. Применение</a:t>
                      </a:r>
                      <a:endParaRPr lang="ru-RU" dirty="0"/>
                    </a:p>
                  </a:txBody>
                  <a:tcPr/>
                </a:tc>
                <a:tc>
                  <a:txBody>
                    <a:bodyPr/>
                    <a:lstStyle/>
                    <a:p>
                      <a:r>
                        <a:rPr lang="ru-RU" dirty="0" smtClean="0"/>
                        <a:t>Применяет абстрактные общие принципы к специфическим конкретным ситуациям. </a:t>
                      </a:r>
                      <a:br>
                        <a:rPr lang="ru-RU" dirty="0" smtClean="0"/>
                      </a:br>
                      <a:endParaRPr lang="ru-RU" dirty="0"/>
                    </a:p>
                  </a:txBody>
                  <a:tcPr/>
                </a:tc>
                <a:tc>
                  <a:txBody>
                    <a:bodyPr/>
                    <a:lstStyle/>
                    <a:p>
                      <a:r>
                        <a:rPr lang="ru-RU" dirty="0" smtClean="0"/>
                        <a:t>Какими бы стали времена года, если бы орбита Земли приняла форму </a:t>
                      </a:r>
                      <a:br>
                        <a:rPr lang="ru-RU" dirty="0" smtClean="0"/>
                      </a:br>
                      <a:r>
                        <a:rPr lang="ru-RU" dirty="0" smtClean="0"/>
                        <a:t>правильной окружности? </a:t>
                      </a:r>
                      <a:br>
                        <a:rPr lang="ru-RU" dirty="0" smtClean="0"/>
                      </a:br>
                      <a:endParaRPr lang="ru-RU" dirty="0"/>
                    </a:p>
                  </a:txBody>
                  <a:tcPr/>
                </a:tc>
              </a:tr>
              <a:tr h="783325">
                <a:tc>
                  <a:txBody>
                    <a:bodyPr/>
                    <a:lstStyle/>
                    <a:p>
                      <a:r>
                        <a:rPr lang="ru-RU" dirty="0" smtClean="0"/>
                        <a:t>4. Анализ</a:t>
                      </a:r>
                      <a:endParaRPr lang="ru-RU" dirty="0"/>
                    </a:p>
                  </a:txBody>
                  <a:tcPr/>
                </a:tc>
                <a:tc>
                  <a:txBody>
                    <a:bodyPr/>
                    <a:lstStyle/>
                    <a:p>
                      <a:r>
                        <a:rPr lang="ru-RU" dirty="0" smtClean="0"/>
                        <a:t>Выделяет в комплексной идее отдельные </a:t>
                      </a:r>
                      <a:br>
                        <a:rPr lang="ru-RU" dirty="0" smtClean="0"/>
                      </a:br>
                      <a:r>
                        <a:rPr lang="ru-RU" dirty="0" smtClean="0"/>
                        <a:t>составляющие </a:t>
                      </a:r>
                      <a:endParaRPr lang="ru-RU" dirty="0"/>
                    </a:p>
                  </a:txBody>
                  <a:tcPr/>
                </a:tc>
                <a:tc>
                  <a:txBody>
                    <a:bodyPr/>
                    <a:lstStyle/>
                    <a:p>
                      <a:r>
                        <a:rPr lang="ru-RU" dirty="0" smtClean="0"/>
                        <a:t>Почему в южном</a:t>
                      </a:r>
                      <a:r>
                        <a:rPr lang="ru-RU" baseline="0" dirty="0" smtClean="0"/>
                        <a:t> </a:t>
                      </a:r>
                      <a:r>
                        <a:rPr lang="ru-RU" dirty="0" smtClean="0"/>
                        <a:t>полушарии сезоны противоположны нашим? </a:t>
                      </a:r>
                      <a:br>
                        <a:rPr lang="ru-RU" dirty="0" smtClean="0"/>
                      </a:br>
                      <a:endParaRPr lang="ru-RU" dirty="0"/>
                    </a:p>
                  </a:txBody>
                  <a:tcPr/>
                </a:tc>
              </a:tr>
              <a:tr h="840020">
                <a:tc>
                  <a:txBody>
                    <a:bodyPr/>
                    <a:lstStyle/>
                    <a:p>
                      <a:r>
                        <a:rPr lang="ru-RU" dirty="0" smtClean="0"/>
                        <a:t>5. Синтез</a:t>
                      </a:r>
                      <a:endParaRPr lang="ru-RU" dirty="0"/>
                    </a:p>
                  </a:txBody>
                  <a:tcPr/>
                </a:tc>
                <a:tc>
                  <a:txBody>
                    <a:bodyPr/>
                    <a:lstStyle/>
                    <a:p>
                      <a:r>
                        <a:rPr lang="ru-RU" dirty="0" smtClean="0"/>
                        <a:t>Конструирует идеи, взятые из </a:t>
                      </a:r>
                      <a:br>
                        <a:rPr lang="ru-RU" dirty="0" smtClean="0"/>
                      </a:br>
                      <a:r>
                        <a:rPr lang="ru-RU" dirty="0" smtClean="0"/>
                        <a:t>разнообразных источников, </a:t>
                      </a:r>
                      <a:br>
                        <a:rPr lang="ru-RU" dirty="0" smtClean="0"/>
                      </a:br>
                      <a:endParaRPr lang="ru-RU" dirty="0"/>
                    </a:p>
                  </a:txBody>
                  <a:tcPr/>
                </a:tc>
                <a:tc>
                  <a:txBody>
                    <a:bodyPr/>
                    <a:lstStyle/>
                    <a:p>
                      <a:r>
                        <a:rPr lang="ru-RU" dirty="0" smtClean="0"/>
                        <a:t>Если самый длинный день года в июне, почему самое жаркое время в северном полушарии август? </a:t>
                      </a:r>
                      <a:br>
                        <a:rPr lang="ru-RU" dirty="0" smtClean="0"/>
                      </a:br>
                      <a:endParaRPr lang="ru-RU" dirty="0"/>
                    </a:p>
                  </a:txBody>
                  <a:tcPr/>
                </a:tc>
              </a:tr>
              <a:tr h="840020">
                <a:tc>
                  <a:txBody>
                    <a:bodyPr/>
                    <a:lstStyle/>
                    <a:p>
                      <a:r>
                        <a:rPr lang="ru-RU" dirty="0" smtClean="0"/>
                        <a:t>6.</a:t>
                      </a:r>
                      <a:r>
                        <a:rPr lang="ru-RU" baseline="0" dirty="0" smtClean="0"/>
                        <a:t> Суждение</a:t>
                      </a:r>
                      <a:endParaRPr lang="ru-RU" dirty="0"/>
                    </a:p>
                  </a:txBody>
                  <a:tcPr/>
                </a:tc>
                <a:tc>
                  <a:txBody>
                    <a:bodyPr/>
                    <a:lstStyle/>
                    <a:p>
                      <a:r>
                        <a:rPr lang="ru-RU" dirty="0" smtClean="0"/>
                        <a:t>Способен выносить суждение на основе </a:t>
                      </a:r>
                      <a:br>
                        <a:rPr lang="ru-RU" dirty="0" smtClean="0"/>
                      </a:br>
                      <a:r>
                        <a:rPr lang="ru-RU" dirty="0" smtClean="0"/>
                        <a:t>заданных или самостоятельно </a:t>
                      </a:r>
                      <a:br>
                        <a:rPr lang="ru-RU" dirty="0" smtClean="0"/>
                      </a:br>
                      <a:r>
                        <a:rPr lang="ru-RU" dirty="0" smtClean="0"/>
                        <a:t>установленных критериев, которые </a:t>
                      </a:r>
                      <a:br>
                        <a:rPr lang="ru-RU" dirty="0" smtClean="0"/>
                      </a:br>
                      <a:r>
                        <a:rPr lang="ru-RU" dirty="0" smtClean="0"/>
                        <a:t>подтверждаются наблюдениями или </a:t>
                      </a:r>
                      <a:br>
                        <a:rPr lang="ru-RU" dirty="0" smtClean="0"/>
                      </a:br>
                      <a:r>
                        <a:rPr lang="ru-RU" dirty="0" smtClean="0"/>
                        <a:t>осмыслением полученной информации. </a:t>
                      </a:r>
                      <a:br>
                        <a:rPr lang="ru-RU" dirty="0" smtClean="0"/>
                      </a:br>
                      <a:endParaRPr lang="ru-RU" dirty="0"/>
                    </a:p>
                  </a:txBody>
                  <a:tcPr/>
                </a:tc>
                <a:tc>
                  <a:txBody>
                    <a:bodyPr/>
                    <a:lstStyle/>
                    <a:p>
                      <a:r>
                        <a:rPr lang="ru-RU" dirty="0" smtClean="0"/>
                        <a:t>Какими будут наиболее </a:t>
                      </a:r>
                      <a:br>
                        <a:rPr lang="ru-RU" dirty="0" smtClean="0"/>
                      </a:br>
                      <a:r>
                        <a:rPr lang="ru-RU" dirty="0" smtClean="0"/>
                        <a:t>существенные переменные, на </a:t>
                      </a:r>
                      <a:br>
                        <a:rPr lang="ru-RU" dirty="0" smtClean="0"/>
                      </a:br>
                      <a:r>
                        <a:rPr lang="ru-RU" dirty="0" smtClean="0"/>
                        <a:t>основании которых можно </a:t>
                      </a:r>
                      <a:br>
                        <a:rPr lang="ru-RU" dirty="0" smtClean="0"/>
                      </a:br>
                      <a:r>
                        <a:rPr lang="ru-RU" dirty="0" smtClean="0"/>
                        <a:t>спрогнозировать сезонность на </a:t>
                      </a:r>
                      <a:br>
                        <a:rPr lang="ru-RU" dirty="0" smtClean="0"/>
                      </a:br>
                      <a:r>
                        <a:rPr lang="ru-RU" dirty="0" smtClean="0"/>
                        <a:t>вновь открытой планете? </a:t>
                      </a:r>
                      <a:br>
                        <a:rPr lang="ru-RU" dirty="0" smtClean="0"/>
                      </a:br>
                      <a:endParaRPr lang="ru-RU"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10. Подходы к определению предметных способов действий</a:t>
            </a:r>
            <a:endParaRPr lang="ru-RU" dirty="0"/>
          </a:p>
        </p:txBody>
      </p:sp>
      <p:sp>
        <p:nvSpPr>
          <p:cNvPr id="3" name="Содержимое 2"/>
          <p:cNvSpPr>
            <a:spLocks noGrp="1"/>
          </p:cNvSpPr>
          <p:nvPr>
            <p:ph sz="quarter" idx="1"/>
          </p:nvPr>
        </p:nvSpPr>
        <p:spPr>
          <a:xfrm>
            <a:off x="0" y="1600200"/>
            <a:ext cx="9144000" cy="5257800"/>
          </a:xfrm>
        </p:spPr>
        <p:txBody>
          <a:bodyPr>
            <a:normAutofit fontScale="77500" lnSpcReduction="20000"/>
          </a:bodyPr>
          <a:lstStyle/>
          <a:p>
            <a:pPr>
              <a:buFontTx/>
              <a:buChar char="-"/>
            </a:pPr>
            <a:r>
              <a:rPr lang="ru-RU" dirty="0" smtClean="0"/>
              <a:t>является интегрированным результатом; </a:t>
            </a:r>
          </a:p>
          <a:p>
            <a:pPr>
              <a:buFontTx/>
              <a:buChar char="-"/>
            </a:pPr>
            <a:r>
              <a:rPr lang="ru-RU" dirty="0" smtClean="0"/>
              <a:t>позволяет решать целый класс задач (в отличие от элемента </a:t>
            </a:r>
            <a:br>
              <a:rPr lang="ru-RU" dirty="0" smtClean="0"/>
            </a:br>
            <a:r>
              <a:rPr lang="ru-RU" dirty="0" smtClean="0"/>
              <a:t>функциональной грамотности); </a:t>
            </a:r>
          </a:p>
          <a:p>
            <a:pPr>
              <a:buFontTx/>
              <a:buChar char="-"/>
            </a:pPr>
            <a:r>
              <a:rPr lang="ru-RU" dirty="0" smtClean="0"/>
              <a:t>существует в форме деятельности, а не информации о ней </a:t>
            </a:r>
            <a:br>
              <a:rPr lang="ru-RU" dirty="0" smtClean="0"/>
            </a:br>
            <a:r>
              <a:rPr lang="ru-RU" dirty="0" smtClean="0"/>
              <a:t>(в отличие от знания); </a:t>
            </a:r>
          </a:p>
          <a:p>
            <a:pPr>
              <a:buFontTx/>
              <a:buChar char="-"/>
            </a:pPr>
            <a:r>
              <a:rPr lang="ru-RU" dirty="0" smtClean="0"/>
              <a:t>переносима (связана с целым классом предметов </a:t>
            </a:r>
            <a:r>
              <a:rPr lang="ru-RU" dirty="0" err="1" smtClean="0"/>
              <a:t>воздей</a:t>
            </a:r>
            <a:r>
              <a:rPr lang="ru-RU" dirty="0" smtClean="0"/>
              <a:t> </a:t>
            </a:r>
            <a:br>
              <a:rPr lang="ru-RU" dirty="0" smtClean="0"/>
            </a:br>
            <a:r>
              <a:rPr lang="ru-RU" dirty="0" err="1" smtClean="0"/>
              <a:t>ствия</a:t>
            </a:r>
            <a:r>
              <a:rPr lang="ru-RU" dirty="0" smtClean="0"/>
              <a:t>), совершенствуется не по пути автоматизации и превращения </a:t>
            </a:r>
            <a:br>
              <a:rPr lang="ru-RU" dirty="0" smtClean="0"/>
            </a:br>
            <a:r>
              <a:rPr lang="ru-RU" dirty="0" smtClean="0"/>
              <a:t>в навык, а по пути интеграции с другими компетентностями: через </a:t>
            </a:r>
            <a:br>
              <a:rPr lang="ru-RU" dirty="0" smtClean="0"/>
            </a:br>
            <a:r>
              <a:rPr lang="ru-RU" dirty="0" smtClean="0"/>
              <a:t>осознание общей основы деятельности наращивается компетенция, </a:t>
            </a:r>
            <a:br>
              <a:rPr lang="ru-RU" dirty="0" smtClean="0"/>
            </a:br>
            <a:r>
              <a:rPr lang="ru-RU" dirty="0" smtClean="0"/>
              <a:t>а сам способ действия включается в базу внутренних ресурсов </a:t>
            </a:r>
            <a:br>
              <a:rPr lang="ru-RU" dirty="0" smtClean="0"/>
            </a:br>
            <a:r>
              <a:rPr lang="ru-RU" dirty="0" smtClean="0"/>
              <a:t>(в отличие от умения); </a:t>
            </a:r>
          </a:p>
          <a:p>
            <a:pPr>
              <a:buFontTx/>
              <a:buChar char="-"/>
            </a:pPr>
            <a:r>
              <a:rPr lang="ru-RU" dirty="0" smtClean="0"/>
              <a:t>проявляется осознанно (в отличие от навыка).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11. Организация формирующего оценивания</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dirty="0" smtClean="0"/>
              <a:t>Критерии оценивания </a:t>
            </a:r>
            <a:br>
              <a:rPr lang="ru-RU" dirty="0" smtClean="0"/>
            </a:br>
            <a:r>
              <a:rPr lang="ru-RU" dirty="0" smtClean="0"/>
              <a:t>1. Использованы все термины и понятия входящие в данный </a:t>
            </a:r>
            <a:br>
              <a:rPr lang="ru-RU" dirty="0" smtClean="0"/>
            </a:br>
            <a:r>
              <a:rPr lang="ru-RU" dirty="0" smtClean="0"/>
              <a:t>раздел (Один термин – 1балл) </a:t>
            </a:r>
            <a:br>
              <a:rPr lang="ru-RU" dirty="0" smtClean="0"/>
            </a:br>
            <a:r>
              <a:rPr lang="ru-RU" dirty="0" smtClean="0"/>
              <a:t>2. Установлены взаимосвязи (Одна взаимосвязь - 1балл) </a:t>
            </a:r>
            <a:br>
              <a:rPr lang="ru-RU" dirty="0" smtClean="0"/>
            </a:br>
            <a:r>
              <a:rPr lang="ru-RU" dirty="0" smtClean="0"/>
              <a:t>3. Точно указана взаимосвязь, то есть стрелка подписана </a:t>
            </a:r>
            <a:br>
              <a:rPr lang="ru-RU" dirty="0" smtClean="0"/>
            </a:br>
            <a:r>
              <a:rPr lang="ru-RU" dirty="0" smtClean="0"/>
              <a:t>(Одно указание - 1 балл) </a:t>
            </a:r>
            <a:br>
              <a:rPr lang="ru-RU" dirty="0" smtClean="0"/>
            </a:br>
            <a:r>
              <a:rPr lang="ru-RU" dirty="0" smtClean="0"/>
              <a:t>4. Иерархия (1 балл) </a:t>
            </a:r>
            <a:br>
              <a:rPr lang="ru-RU" dirty="0" smtClean="0"/>
            </a:br>
            <a:r>
              <a:rPr lang="ru-RU" dirty="0" smtClean="0"/>
              <a:t>5. Указаны конкретные примеры (Один пример-1 балл) </a:t>
            </a:r>
            <a:br>
              <a:rPr lang="ru-RU" dirty="0" smtClean="0"/>
            </a:br>
            <a:r>
              <a:rPr lang="ru-RU" dirty="0" smtClean="0"/>
              <a:t>6. Указаны эксперименты (Один эксперимент -1 балл) </a:t>
            </a:r>
            <a:br>
              <a:rPr lang="ru-RU" dirty="0" smtClean="0"/>
            </a:br>
            <a:r>
              <a:rPr lang="ru-RU" dirty="0" smtClean="0"/>
              <a:t>7. Горизонтальные взаимосвязи между терминами и </a:t>
            </a:r>
            <a:br>
              <a:rPr lang="ru-RU" dirty="0" smtClean="0"/>
            </a:br>
            <a:r>
              <a:rPr lang="ru-RU" dirty="0" smtClean="0"/>
              <a:t>понятиями (Одна взаимосвязь – 2 балла)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txBody>
          <a:bodyPr>
            <a:normAutofit fontScale="90000"/>
          </a:bodyPr>
          <a:lstStyle/>
          <a:p>
            <a:r>
              <a:rPr lang="ru-RU" dirty="0" smtClean="0"/>
              <a:t>12. Особенности поурочного планирования при организации ф. </a:t>
            </a:r>
            <a:r>
              <a:rPr lang="ru-RU" dirty="0" err="1" smtClean="0"/>
              <a:t>оцен</a:t>
            </a:r>
            <a:endParaRPr lang="ru-RU" dirty="0"/>
          </a:p>
        </p:txBody>
      </p:sp>
      <p:sp>
        <p:nvSpPr>
          <p:cNvPr id="3" name="Содержимое 2"/>
          <p:cNvSpPr>
            <a:spLocks noGrp="1"/>
          </p:cNvSpPr>
          <p:nvPr>
            <p:ph sz="quarter" idx="1"/>
          </p:nvPr>
        </p:nvSpPr>
        <p:spPr>
          <a:xfrm>
            <a:off x="0" y="1371600"/>
            <a:ext cx="9144000" cy="5486400"/>
          </a:xfrm>
        </p:spPr>
        <p:txBody>
          <a:bodyPr>
            <a:normAutofit fontScale="62500" lnSpcReduction="20000"/>
          </a:bodyPr>
          <a:lstStyle/>
          <a:p>
            <a:pPr>
              <a:buNone/>
            </a:pPr>
            <a:r>
              <a:rPr lang="ru-RU" sz="3200" dirty="0" smtClean="0"/>
              <a:t>Компетентность в планировании </a:t>
            </a:r>
            <a:br>
              <a:rPr lang="ru-RU" sz="3200" dirty="0" smtClean="0"/>
            </a:br>
            <a:r>
              <a:rPr lang="ru-RU" sz="3200" dirty="0" smtClean="0"/>
              <a:t>Обеспечение активности учеников </a:t>
            </a:r>
            <a:br>
              <a:rPr lang="ru-RU" sz="3200" dirty="0" smtClean="0"/>
            </a:br>
            <a:r>
              <a:rPr lang="ru-RU" sz="3200" dirty="0" smtClean="0"/>
              <a:t>– высокий темп работы </a:t>
            </a:r>
            <a:br>
              <a:rPr lang="ru-RU" sz="3200" dirty="0" smtClean="0"/>
            </a:br>
            <a:r>
              <a:rPr lang="ru-RU" sz="3200" dirty="0" smtClean="0"/>
              <a:t>– концентрация и переключение самостоятельная работа в группах  внимания учеников и парах </a:t>
            </a:r>
            <a:br>
              <a:rPr lang="ru-RU" sz="3200" dirty="0" smtClean="0"/>
            </a:br>
            <a:r>
              <a:rPr lang="ru-RU" sz="3200" dirty="0" smtClean="0"/>
              <a:t>– многообразие форм презентации </a:t>
            </a:r>
            <a:br>
              <a:rPr lang="ru-RU" sz="3200" dirty="0" smtClean="0"/>
            </a:br>
            <a:r>
              <a:rPr lang="ru-RU" sz="3200" dirty="0" smtClean="0"/>
              <a:t>– эмоциональная вовлечённость учеников </a:t>
            </a:r>
            <a:br>
              <a:rPr lang="ru-RU" sz="3200" dirty="0" smtClean="0"/>
            </a:br>
            <a:r>
              <a:rPr lang="ru-RU" sz="3200" dirty="0" smtClean="0"/>
              <a:t>Компетентность в управлении </a:t>
            </a:r>
            <a:br>
              <a:rPr lang="ru-RU" sz="3200" dirty="0" smtClean="0"/>
            </a:br>
            <a:r>
              <a:rPr lang="ru-RU" sz="3200" dirty="0" smtClean="0"/>
              <a:t>– построение коммуникации между </a:t>
            </a:r>
            <a:br>
              <a:rPr lang="ru-RU" sz="3200" dirty="0" smtClean="0"/>
            </a:br>
            <a:r>
              <a:rPr lang="ru-RU" sz="3200" dirty="0" smtClean="0"/>
              <a:t>– максимальная включённость всех учениками </a:t>
            </a:r>
            <a:br>
              <a:rPr lang="ru-RU" sz="3200" dirty="0" smtClean="0"/>
            </a:br>
            <a:r>
              <a:rPr lang="ru-RU" sz="3200" dirty="0" smtClean="0"/>
              <a:t>– индивидуальная работа </a:t>
            </a:r>
            <a:br>
              <a:rPr lang="ru-RU" sz="3200" dirty="0" smtClean="0"/>
            </a:br>
            <a:r>
              <a:rPr lang="ru-RU" sz="3200" dirty="0" smtClean="0"/>
              <a:t>– разнообразие форм работы и заданий, обратная связь </a:t>
            </a:r>
            <a:br>
              <a:rPr lang="ru-RU" sz="3200" dirty="0" smtClean="0"/>
            </a:br>
            <a:r>
              <a:rPr lang="ru-RU" sz="3200" dirty="0" smtClean="0"/>
              <a:t>– сотрудничество между учителем и </a:t>
            </a:r>
            <a:br>
              <a:rPr lang="ru-RU" sz="3200" dirty="0" smtClean="0"/>
            </a:br>
            <a:r>
              <a:rPr lang="ru-RU" sz="3200" dirty="0" smtClean="0"/>
              <a:t>Использование разнообразных методов оценивания </a:t>
            </a:r>
            <a:br>
              <a:rPr lang="ru-RU" sz="3200" dirty="0" smtClean="0"/>
            </a:br>
            <a:r>
              <a:rPr lang="ru-RU" sz="3200" dirty="0" smtClean="0"/>
              <a:t>- Соответствие потребностям учеников </a:t>
            </a:r>
            <a:br>
              <a:rPr lang="ru-RU" sz="3200" dirty="0" smtClean="0"/>
            </a:br>
            <a:r>
              <a:rPr lang="ru-RU" sz="3200" dirty="0" smtClean="0"/>
              <a:t>– учет индивидуальных потребностей </a:t>
            </a:r>
            <a:br>
              <a:rPr lang="ru-RU" sz="3200" dirty="0" smtClean="0"/>
            </a:br>
            <a:r>
              <a:rPr lang="ru-RU" sz="3200" dirty="0" smtClean="0"/>
              <a:t>– оценивание для управления учебным процессом </a:t>
            </a:r>
            <a:br>
              <a:rPr lang="ru-RU" sz="3200" dirty="0" smtClean="0"/>
            </a:br>
            <a:r>
              <a:rPr lang="ru-RU" sz="3200" dirty="0" smtClean="0"/>
              <a:t>– дифференциация заданий по </a:t>
            </a:r>
            <a:br>
              <a:rPr lang="ru-RU" sz="3200" dirty="0" smtClean="0"/>
            </a:br>
            <a:r>
              <a:rPr lang="ru-RU" sz="3200" dirty="0" smtClean="0"/>
              <a:t>– разнообразие инструментов сложности и объёму </a:t>
            </a:r>
            <a:br>
              <a:rPr lang="ru-RU" sz="3200" dirty="0" smtClean="0"/>
            </a:br>
            <a:r>
              <a:rPr lang="ru-RU" sz="3200" dirty="0" smtClean="0"/>
              <a:t>– использование творческих заданий оценивания </a:t>
            </a:r>
            <a:br>
              <a:rPr lang="ru-RU" sz="3200" dirty="0" smtClean="0"/>
            </a:br>
            <a:r>
              <a:rPr lang="ru-RU" sz="3200" dirty="0" smtClean="0"/>
              <a:t>– групповое, индивидуальное </a:t>
            </a:r>
            <a:r>
              <a:rPr lang="ru-RU" sz="3200" dirty="0" err="1" smtClean="0"/>
              <a:t>самооценивание</a:t>
            </a:r>
            <a:r>
              <a:rPr lang="ru-RU" sz="3200" dirty="0" smtClean="0"/>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8766048" cy="990600"/>
          </a:xfrm>
        </p:spPr>
        <p:txBody>
          <a:bodyPr>
            <a:normAutofit fontScale="90000"/>
          </a:bodyPr>
          <a:lstStyle/>
          <a:p>
            <a:r>
              <a:rPr lang="ru-RU" dirty="0" err="1" smtClean="0"/>
              <a:t>Критериальное</a:t>
            </a:r>
            <a:r>
              <a:rPr lang="ru-RU" dirty="0" smtClean="0"/>
              <a:t> оценивание </a:t>
            </a:r>
            <a:br>
              <a:rPr lang="ru-RU" dirty="0" smtClean="0"/>
            </a:br>
            <a:r>
              <a:rPr lang="ru-RU" dirty="0" smtClean="0"/>
              <a:t>на уроках истории </a:t>
            </a:r>
            <a:r>
              <a:rPr lang="ru-RU" dirty="0" smtClean="0">
                <a:solidFill>
                  <a:srgbClr val="C00000"/>
                </a:solidFill>
              </a:rPr>
              <a:t>для 8-11 классов?</a:t>
            </a:r>
            <a:endParaRPr lang="ru-RU" dirty="0">
              <a:solidFill>
                <a:srgbClr val="C00000"/>
              </a:solidFill>
            </a:endParaRPr>
          </a:p>
        </p:txBody>
      </p:sp>
      <p:graphicFrame>
        <p:nvGraphicFramePr>
          <p:cNvPr id="4" name="Содержимое 3"/>
          <p:cNvGraphicFramePr>
            <a:graphicFrameLocks noGrp="1"/>
          </p:cNvGraphicFramePr>
          <p:nvPr>
            <p:ph sz="quarter" idx="1"/>
          </p:nvPr>
        </p:nvGraphicFramePr>
        <p:xfrm>
          <a:off x="-3" y="1524000"/>
          <a:ext cx="9144002" cy="5436119"/>
        </p:xfrm>
        <a:graphic>
          <a:graphicData uri="http://schemas.openxmlformats.org/drawingml/2006/table">
            <a:tbl>
              <a:tblPr firstRow="1" bandRow="1">
                <a:tableStyleId>{5C22544A-7EE6-4342-B048-85BDC9FD1C3A}</a:tableStyleId>
              </a:tblPr>
              <a:tblGrid>
                <a:gridCol w="4572001"/>
                <a:gridCol w="4572001"/>
              </a:tblGrid>
              <a:tr h="568441">
                <a:tc>
                  <a:txBody>
                    <a:bodyPr/>
                    <a:lstStyle/>
                    <a:p>
                      <a:r>
                        <a:rPr lang="ru-RU" sz="3200" dirty="0" smtClean="0">
                          <a:solidFill>
                            <a:schemeClr val="tx1"/>
                          </a:solidFill>
                        </a:rPr>
                        <a:t>Что оценивается </a:t>
                      </a:r>
                      <a:endParaRPr lang="ru-RU" sz="3200" dirty="0">
                        <a:solidFill>
                          <a:schemeClr val="tx1"/>
                        </a:solidFill>
                      </a:endParaRPr>
                    </a:p>
                  </a:txBody>
                  <a:tcPr/>
                </a:tc>
                <a:tc>
                  <a:txBody>
                    <a:bodyPr/>
                    <a:lstStyle/>
                    <a:p>
                      <a:r>
                        <a:rPr lang="ru-RU" sz="2000" dirty="0" smtClean="0">
                          <a:solidFill>
                            <a:schemeClr val="tx1"/>
                          </a:solidFill>
                        </a:rPr>
                        <a:t>При помощи чего </a:t>
                      </a:r>
                      <a:r>
                        <a:rPr lang="ru-RU" sz="2000" baseline="0" dirty="0" smtClean="0">
                          <a:solidFill>
                            <a:schemeClr val="tx1"/>
                          </a:solidFill>
                        </a:rPr>
                        <a:t> </a:t>
                      </a:r>
                      <a:r>
                        <a:rPr lang="ru-RU" sz="2000" dirty="0" smtClean="0">
                          <a:solidFill>
                            <a:schemeClr val="tx1"/>
                          </a:solidFill>
                        </a:rPr>
                        <a:t>оценивается </a:t>
                      </a:r>
                      <a:r>
                        <a:rPr lang="ru-RU" dirty="0" smtClean="0">
                          <a:solidFill>
                            <a:schemeClr val="tx1"/>
                          </a:solidFill>
                        </a:rPr>
                        <a:t/>
                      </a:r>
                      <a:br>
                        <a:rPr lang="ru-RU" dirty="0" smtClean="0">
                          <a:solidFill>
                            <a:schemeClr val="tx1"/>
                          </a:solidFill>
                        </a:rPr>
                      </a:br>
                      <a:endParaRPr lang="ru-RU" dirty="0">
                        <a:solidFill>
                          <a:schemeClr val="tx1"/>
                        </a:solidFill>
                      </a:endParaRPr>
                    </a:p>
                  </a:txBody>
                  <a:tcPr/>
                </a:tc>
              </a:tr>
              <a:tr h="4765559">
                <a:tc>
                  <a:txBody>
                    <a:bodyPr/>
                    <a:lstStyle/>
                    <a:p>
                      <a:r>
                        <a:rPr lang="ru-RU" sz="2400" dirty="0" smtClean="0"/>
                        <a:t>▪Отбирать нужный материал. </a:t>
                      </a:r>
                      <a:br>
                        <a:rPr lang="ru-RU" sz="2400" dirty="0" smtClean="0"/>
                      </a:br>
                      <a:r>
                        <a:rPr lang="ru-RU" sz="2400" dirty="0" smtClean="0"/>
                        <a:t>▪Организовывать информацию в </a:t>
                      </a:r>
                      <a:br>
                        <a:rPr lang="ru-RU" sz="2400" dirty="0" smtClean="0"/>
                      </a:br>
                      <a:r>
                        <a:rPr lang="ru-RU" sz="2400" dirty="0" smtClean="0"/>
                        <a:t>логической последовательности. </a:t>
                      </a:r>
                      <a:br>
                        <a:rPr lang="ru-RU" sz="2400" dirty="0" smtClean="0"/>
                      </a:br>
                      <a:r>
                        <a:rPr lang="ru-RU" sz="2400" dirty="0" smtClean="0"/>
                        <a:t>▪Выражать идеи четко и ясно. </a:t>
                      </a:r>
                      <a:br>
                        <a:rPr lang="ru-RU" sz="2400" dirty="0" smtClean="0"/>
                      </a:br>
                      <a:r>
                        <a:rPr lang="ru-RU" sz="2400" dirty="0" smtClean="0"/>
                        <a:t>▪Четко документировать источники. </a:t>
                      </a:r>
                      <a:br>
                        <a:rPr lang="ru-RU" sz="2400" dirty="0" smtClean="0"/>
                      </a:br>
                      <a:r>
                        <a:rPr lang="ru-RU" sz="2400" dirty="0" smtClean="0"/>
                        <a:t>▪Правильно оформлять работу. </a:t>
                      </a:r>
                      <a:br>
                        <a:rPr lang="ru-RU" sz="2400" dirty="0" smtClean="0"/>
                      </a:br>
                      <a:r>
                        <a:rPr lang="ru-RU" sz="2400" dirty="0" smtClean="0"/>
                        <a:t>▪Использовать различные материалы и технологии </a:t>
                      </a:r>
                      <a:br>
                        <a:rPr lang="ru-RU" sz="2400" dirty="0" smtClean="0"/>
                      </a:br>
                      <a:r>
                        <a:rPr lang="ru-RU" dirty="0" smtClean="0"/>
                        <a:t/>
                      </a:r>
                      <a:br>
                        <a:rPr lang="ru-RU" dirty="0" smtClean="0"/>
                      </a:br>
                      <a:endParaRPr lang="ru-RU" dirty="0"/>
                    </a:p>
                  </a:txBody>
                  <a:tcPr/>
                </a:tc>
                <a:tc>
                  <a:txBody>
                    <a:bodyPr/>
                    <a:lstStyle/>
                    <a:p>
                      <a:r>
                        <a:rPr lang="ru-RU" sz="2400" dirty="0" smtClean="0"/>
                        <a:t/>
                      </a:r>
                      <a:br>
                        <a:rPr lang="ru-RU" sz="2400" dirty="0" smtClean="0"/>
                      </a:br>
                      <a:r>
                        <a:rPr lang="ru-RU" sz="2400" dirty="0" smtClean="0"/>
                        <a:t>презентации, </a:t>
                      </a:r>
                      <a:br>
                        <a:rPr lang="ru-RU" sz="2400" dirty="0" smtClean="0"/>
                      </a:br>
                      <a:r>
                        <a:rPr lang="ru-RU" sz="2400" dirty="0" smtClean="0"/>
                        <a:t>исследовательские </a:t>
                      </a:r>
                      <a:br>
                        <a:rPr lang="ru-RU" sz="2400" dirty="0" smtClean="0"/>
                      </a:br>
                      <a:r>
                        <a:rPr lang="ru-RU" sz="2400" dirty="0" smtClean="0"/>
                        <a:t>проекты, эссе, </a:t>
                      </a:r>
                      <a:br>
                        <a:rPr lang="ru-RU" sz="2400" dirty="0" smtClean="0"/>
                      </a:br>
                      <a:r>
                        <a:rPr lang="ru-RU" sz="2400" dirty="0" smtClean="0"/>
                        <a:t>расширенные </a:t>
                      </a:r>
                      <a:br>
                        <a:rPr lang="ru-RU" sz="2400" dirty="0" smtClean="0"/>
                      </a:br>
                      <a:r>
                        <a:rPr lang="ru-RU" sz="2400" dirty="0" smtClean="0"/>
                        <a:t>письменные </a:t>
                      </a:r>
                      <a:br>
                        <a:rPr lang="ru-RU" sz="2400" dirty="0" smtClean="0"/>
                      </a:br>
                      <a:r>
                        <a:rPr lang="ru-RU" sz="2400" dirty="0" smtClean="0"/>
                        <a:t>работы </a:t>
                      </a:r>
                      <a:br>
                        <a:rPr lang="ru-RU" sz="2400" dirty="0" smtClean="0"/>
                      </a:br>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rmAutofit fontScale="90000"/>
          </a:bodyPr>
          <a:lstStyle/>
          <a:p>
            <a:r>
              <a:rPr lang="ru-RU" dirty="0" err="1" smtClean="0"/>
              <a:t>Критериальное</a:t>
            </a:r>
            <a:r>
              <a:rPr lang="ru-RU" dirty="0" smtClean="0"/>
              <a:t> оценивание докладов по истории для 5-6 классов:</a:t>
            </a:r>
            <a:endParaRPr lang="ru-RU" dirty="0"/>
          </a:p>
        </p:txBody>
      </p:sp>
      <p:sp>
        <p:nvSpPr>
          <p:cNvPr id="3" name="Содержимое 2"/>
          <p:cNvSpPr>
            <a:spLocks noGrp="1"/>
          </p:cNvSpPr>
          <p:nvPr>
            <p:ph sz="quarter" idx="1"/>
          </p:nvPr>
        </p:nvSpPr>
        <p:spPr>
          <a:xfrm>
            <a:off x="0" y="1589566"/>
            <a:ext cx="4495800" cy="5268433"/>
          </a:xfrm>
        </p:spPr>
        <p:txBody>
          <a:bodyPr>
            <a:normAutofit lnSpcReduction="10000"/>
          </a:bodyPr>
          <a:lstStyle/>
          <a:p>
            <a:pPr>
              <a:buFontTx/>
              <a:buChar char="-"/>
            </a:pPr>
            <a:r>
              <a:rPr lang="ru-RU" dirty="0" smtClean="0"/>
              <a:t>Наличие плана </a:t>
            </a:r>
          </a:p>
          <a:p>
            <a:pPr>
              <a:buFontTx/>
              <a:buChar char="-"/>
            </a:pPr>
            <a:r>
              <a:rPr lang="ru-RU" dirty="0" smtClean="0"/>
              <a:t>Раскрытие сути доклада</a:t>
            </a:r>
          </a:p>
          <a:p>
            <a:pPr>
              <a:buFontTx/>
              <a:buChar char="-"/>
            </a:pPr>
            <a:r>
              <a:rPr lang="ru-RU" dirty="0" smtClean="0"/>
              <a:t>Свободное владение текстом </a:t>
            </a:r>
          </a:p>
          <a:p>
            <a:pPr>
              <a:buFontTx/>
              <a:buChar char="-"/>
            </a:pPr>
            <a:r>
              <a:rPr lang="ru-RU" dirty="0" smtClean="0"/>
              <a:t>Презентация</a:t>
            </a:r>
          </a:p>
          <a:p>
            <a:pPr>
              <a:buFontTx/>
              <a:buChar char="-"/>
            </a:pPr>
            <a:r>
              <a:rPr lang="ru-RU" dirty="0" smtClean="0"/>
              <a:t>Культура речи</a:t>
            </a:r>
          </a:p>
          <a:p>
            <a:pPr>
              <a:buFontTx/>
              <a:buChar char="-"/>
            </a:pPr>
            <a:r>
              <a:rPr lang="ru-RU" dirty="0" smtClean="0"/>
              <a:t>Командная (групповая) работа </a:t>
            </a:r>
          </a:p>
          <a:p>
            <a:pPr>
              <a:buFontTx/>
              <a:buChar char="-"/>
            </a:pPr>
            <a:r>
              <a:rPr lang="ru-RU" dirty="0" smtClean="0"/>
              <a:t>Умение отвечать на вопросы</a:t>
            </a:r>
            <a:endParaRPr lang="ru-RU" dirty="0"/>
          </a:p>
        </p:txBody>
      </p:sp>
      <p:sp>
        <p:nvSpPr>
          <p:cNvPr id="4" name="Содержимое 3"/>
          <p:cNvSpPr>
            <a:spLocks noGrp="1"/>
          </p:cNvSpPr>
          <p:nvPr>
            <p:ph sz="quarter" idx="2"/>
          </p:nvPr>
        </p:nvSpPr>
        <p:spPr>
          <a:xfrm>
            <a:off x="4572000" y="1589566"/>
            <a:ext cx="4572000" cy="5268433"/>
          </a:xfrm>
        </p:spPr>
        <p:txBody>
          <a:bodyPr>
            <a:normAutofit lnSpcReduction="10000"/>
          </a:bodyPr>
          <a:lstStyle/>
          <a:p>
            <a:r>
              <a:rPr lang="ru-RU" dirty="0" smtClean="0"/>
              <a:t>1 балл</a:t>
            </a:r>
          </a:p>
          <a:p>
            <a:r>
              <a:rPr lang="ru-RU" dirty="0" smtClean="0"/>
              <a:t>3 балла</a:t>
            </a:r>
          </a:p>
          <a:p>
            <a:r>
              <a:rPr lang="ru-RU" dirty="0" smtClean="0"/>
              <a:t>3 балла</a:t>
            </a:r>
          </a:p>
          <a:p>
            <a:endParaRPr lang="ru-RU" dirty="0" smtClean="0"/>
          </a:p>
          <a:p>
            <a:r>
              <a:rPr lang="ru-RU" dirty="0" smtClean="0"/>
              <a:t>2 балла</a:t>
            </a:r>
          </a:p>
          <a:p>
            <a:r>
              <a:rPr lang="ru-RU" dirty="0" smtClean="0"/>
              <a:t>2 балла</a:t>
            </a:r>
          </a:p>
          <a:p>
            <a:r>
              <a:rPr lang="ru-RU" dirty="0" smtClean="0"/>
              <a:t>3 балла</a:t>
            </a:r>
          </a:p>
          <a:p>
            <a:endParaRPr lang="ru-RU" dirty="0" smtClean="0"/>
          </a:p>
          <a:p>
            <a:r>
              <a:rPr lang="ru-RU" dirty="0" smtClean="0"/>
              <a:t>2 балла</a:t>
            </a:r>
          </a:p>
          <a:p>
            <a:pPr>
              <a:buNone/>
            </a:pPr>
            <a:r>
              <a:rPr lang="ru-RU" dirty="0" smtClean="0"/>
              <a:t>Итого:16 баллов</a:t>
            </a:r>
          </a:p>
          <a:p>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0" y="228600"/>
            <a:ext cx="8766048" cy="990600"/>
          </a:xfrm>
        </p:spPr>
        <p:txBody>
          <a:bodyPr>
            <a:normAutofit fontScale="90000"/>
          </a:bodyPr>
          <a:lstStyle/>
          <a:p>
            <a:r>
              <a:rPr lang="ru-RU" dirty="0" smtClean="0"/>
              <a:t>Д/З – написать ист.портрет Юстиниана (12 предложений)по плану:</a:t>
            </a:r>
            <a:endParaRPr lang="ru-RU" dirty="0"/>
          </a:p>
        </p:txBody>
      </p:sp>
      <p:sp>
        <p:nvSpPr>
          <p:cNvPr id="6" name="Содержимое 5"/>
          <p:cNvSpPr>
            <a:spLocks noGrp="1"/>
          </p:cNvSpPr>
          <p:nvPr>
            <p:ph sz="quarter" idx="1"/>
          </p:nvPr>
        </p:nvSpPr>
        <p:spPr>
          <a:xfrm>
            <a:off x="0" y="1447800"/>
            <a:ext cx="9144000" cy="5410200"/>
          </a:xfrm>
        </p:spPr>
        <p:txBody>
          <a:bodyPr>
            <a:normAutofit/>
          </a:bodyPr>
          <a:lstStyle/>
          <a:p>
            <a:pPr>
              <a:buNone/>
            </a:pPr>
            <a:r>
              <a:rPr lang="ru-RU" sz="3200" dirty="0" smtClean="0"/>
              <a:t>План:</a:t>
            </a:r>
          </a:p>
          <a:p>
            <a:pPr>
              <a:buNone/>
            </a:pPr>
            <a:r>
              <a:rPr lang="ru-RU" sz="3200" dirty="0" smtClean="0"/>
              <a:t>1. Личные качества</a:t>
            </a:r>
          </a:p>
          <a:p>
            <a:pPr>
              <a:buNone/>
            </a:pPr>
            <a:r>
              <a:rPr lang="ru-RU" sz="3200" dirty="0" smtClean="0"/>
              <a:t>2. Основные направления деятельности</a:t>
            </a:r>
          </a:p>
          <a:p>
            <a:pPr>
              <a:buNone/>
            </a:pPr>
            <a:r>
              <a:rPr lang="ru-RU" sz="3200" dirty="0" smtClean="0"/>
              <a:t>3. Каких результатов он добился</a:t>
            </a:r>
            <a:r>
              <a:rPr lang="ru-RU" sz="3200" dirty="0" smtClean="0"/>
              <a:t>?</a:t>
            </a:r>
            <a:endParaRPr lang="ru-RU" sz="3200" dirty="0" smtClean="0"/>
          </a:p>
          <a:p>
            <a:pPr>
              <a:buNone/>
            </a:pPr>
            <a:r>
              <a:rPr lang="ru-RU" sz="3200" dirty="0" smtClean="0"/>
              <a:t>Критерии оценивания:</a:t>
            </a:r>
          </a:p>
          <a:p>
            <a:pPr marL="514350" indent="-514350">
              <a:buAutoNum type="arabicPeriod"/>
            </a:pPr>
            <a:r>
              <a:rPr lang="ru-RU" sz="3200" dirty="0" err="1" smtClean="0"/>
              <a:t>Придерживание</a:t>
            </a:r>
            <a:r>
              <a:rPr lang="ru-RU" sz="3200" dirty="0" smtClean="0"/>
              <a:t> плана</a:t>
            </a:r>
          </a:p>
          <a:p>
            <a:pPr marL="514350" indent="-514350">
              <a:buAutoNum type="arabicPeriod"/>
            </a:pPr>
            <a:r>
              <a:rPr lang="ru-RU" sz="3200" dirty="0" smtClean="0"/>
              <a:t>Полнота ответа</a:t>
            </a:r>
          </a:p>
          <a:p>
            <a:pPr marL="514350" indent="-514350">
              <a:buAutoNum type="arabicPeriod"/>
            </a:pPr>
            <a:r>
              <a:rPr lang="ru-RU" sz="3200" dirty="0" smtClean="0"/>
              <a:t>Аккуратность</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686800" cy="990600"/>
          </a:xfrm>
        </p:spPr>
        <p:txBody>
          <a:bodyPr>
            <a:normAutofit fontScale="90000"/>
          </a:bodyPr>
          <a:lstStyle/>
          <a:p>
            <a:r>
              <a:rPr lang="ru-RU" dirty="0" smtClean="0"/>
              <a:t>1. Понятие формирующее оценивание</a:t>
            </a:r>
            <a:endParaRPr lang="ru-RU" dirty="0"/>
          </a:p>
        </p:txBody>
      </p:sp>
      <p:sp>
        <p:nvSpPr>
          <p:cNvPr id="3" name="Содержимое 2"/>
          <p:cNvSpPr>
            <a:spLocks noGrp="1"/>
          </p:cNvSpPr>
          <p:nvPr>
            <p:ph sz="quarter" idx="1"/>
          </p:nvPr>
        </p:nvSpPr>
        <p:spPr>
          <a:xfrm>
            <a:off x="0" y="1600200"/>
            <a:ext cx="9144000" cy="5257800"/>
          </a:xfrm>
        </p:spPr>
        <p:txBody>
          <a:bodyPr>
            <a:normAutofit fontScale="85000" lnSpcReduction="20000"/>
          </a:bodyPr>
          <a:lstStyle/>
          <a:p>
            <a:pPr>
              <a:buFontTx/>
              <a:buChar char="-"/>
            </a:pPr>
            <a:r>
              <a:rPr lang="ru-RU" sz="3700" dirty="0" smtClean="0"/>
              <a:t>- Это современная международная образовательная стратегия. </a:t>
            </a:r>
            <a:br>
              <a:rPr lang="ru-RU" sz="3700" dirty="0" smtClean="0"/>
            </a:br>
            <a:r>
              <a:rPr lang="ru-RU" sz="3700" dirty="0" smtClean="0"/>
              <a:t>Внутреннее (формирующее) оценивание противопоставлено внешнему </a:t>
            </a:r>
            <a:br>
              <a:rPr lang="ru-RU" sz="3700" dirty="0" smtClean="0"/>
            </a:br>
            <a:r>
              <a:rPr lang="ru-RU" sz="3700" dirty="0" smtClean="0"/>
              <a:t>(стандартизированному, суммирующему). </a:t>
            </a:r>
          </a:p>
          <a:p>
            <a:pPr>
              <a:buFontTx/>
              <a:buChar char="-"/>
            </a:pPr>
            <a:r>
              <a:rPr lang="ru-RU" sz="3700" dirty="0" smtClean="0"/>
              <a:t> - Процесс поиска и интерпретации данных, </a:t>
            </a:r>
            <a:br>
              <a:rPr lang="ru-RU" sz="3700" dirty="0" smtClean="0"/>
            </a:br>
            <a:r>
              <a:rPr lang="ru-RU" sz="3700" dirty="0" smtClean="0"/>
              <a:t>которые ученики и их учителя используют </a:t>
            </a:r>
            <a:br>
              <a:rPr lang="ru-RU" sz="3700" dirty="0" smtClean="0"/>
            </a:br>
            <a:r>
              <a:rPr lang="ru-RU" sz="3700" dirty="0" smtClean="0"/>
              <a:t>для того, чтобы решить, как далеко </a:t>
            </a:r>
            <a:br>
              <a:rPr lang="ru-RU" sz="3700" dirty="0" smtClean="0"/>
            </a:br>
            <a:r>
              <a:rPr lang="ru-RU" sz="3700" dirty="0" smtClean="0"/>
              <a:t>ученики уже продвинулись в своей учёбе, </a:t>
            </a:r>
            <a:br>
              <a:rPr lang="ru-RU" sz="3700" dirty="0" smtClean="0"/>
            </a:br>
            <a:r>
              <a:rPr lang="ru-RU" sz="3700" dirty="0" smtClean="0"/>
              <a:t>куда им необходимо продвинуться и как </a:t>
            </a:r>
            <a:br>
              <a:rPr lang="ru-RU" sz="3700" dirty="0" smtClean="0"/>
            </a:br>
            <a:r>
              <a:rPr lang="ru-RU" sz="3700" dirty="0" smtClean="0"/>
              <a:t>сделать это наилучшим образом. </a:t>
            </a: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rmAutofit fontScale="90000"/>
          </a:bodyPr>
          <a:lstStyle/>
          <a:p>
            <a:r>
              <a:rPr lang="ru-RU" dirty="0" smtClean="0"/>
              <a:t>13. Лист обратной связи как инструмент формирующего оценивания</a:t>
            </a:r>
            <a:endParaRPr lang="ru-RU" dirty="0"/>
          </a:p>
        </p:txBody>
      </p:sp>
      <p:sp>
        <p:nvSpPr>
          <p:cNvPr id="3" name="Содержимое 2"/>
          <p:cNvSpPr>
            <a:spLocks noGrp="1"/>
          </p:cNvSpPr>
          <p:nvPr>
            <p:ph sz="quarter" idx="1"/>
          </p:nvPr>
        </p:nvSpPr>
        <p:spPr>
          <a:xfrm>
            <a:off x="0" y="1600200"/>
            <a:ext cx="9144000" cy="5257800"/>
          </a:xfrm>
        </p:spPr>
        <p:txBody>
          <a:bodyPr/>
          <a:lstStyle/>
          <a:p>
            <a:pPr>
              <a:buNone/>
            </a:pPr>
            <a:r>
              <a:rPr lang="ru-RU" sz="2400" dirty="0" smtClean="0"/>
              <a:t>Методика «Недельные отчёты» </a:t>
            </a:r>
            <a:br>
              <a:rPr lang="ru-RU" sz="2400" dirty="0" smtClean="0"/>
            </a:br>
            <a:r>
              <a:rPr lang="ru-RU" sz="2400" dirty="0" smtClean="0"/>
              <a:t>• Чему я научился за эту неделю? </a:t>
            </a:r>
            <a:br>
              <a:rPr lang="ru-RU" sz="2400" dirty="0" smtClean="0"/>
            </a:br>
            <a:r>
              <a:rPr lang="ru-RU" sz="2400" dirty="0" smtClean="0"/>
              <a:t>• Какие вопросы остались для меня неясными? </a:t>
            </a:r>
            <a:br>
              <a:rPr lang="ru-RU" sz="2400" dirty="0" smtClean="0"/>
            </a:br>
            <a:r>
              <a:rPr lang="ru-RU" sz="2400" dirty="0" smtClean="0"/>
              <a:t>• Какие вопросы я задал бы ученикам, если бы был учителем, чтобы проверить, поняли ли они материал? </a:t>
            </a:r>
          </a:p>
          <a:p>
            <a:pPr>
              <a:buNone/>
            </a:pPr>
            <a:r>
              <a:rPr lang="ru-RU" sz="2400" dirty="0" smtClean="0"/>
              <a:t>Лист обратной связи с критериями для 8 классов</a:t>
            </a:r>
          </a:p>
          <a:p>
            <a:pPr>
              <a:buNone/>
            </a:pP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0" y="4038600"/>
          <a:ext cx="9144000" cy="3108960"/>
        </p:xfrm>
        <a:graphic>
          <a:graphicData uri="http://schemas.openxmlformats.org/drawingml/2006/table">
            <a:tbl>
              <a:tblPr firstRow="1" bandRow="1">
                <a:tableStyleId>{5C22544A-7EE6-4342-B048-85BDC9FD1C3A}</a:tableStyleId>
              </a:tblPr>
              <a:tblGrid>
                <a:gridCol w="5943600"/>
                <a:gridCol w="3200400"/>
              </a:tblGrid>
              <a:tr h="2819400">
                <a:tc>
                  <a:txBody>
                    <a:bodyPr/>
                    <a:lstStyle/>
                    <a:p>
                      <a:r>
                        <a:rPr lang="ru-RU" sz="2000" b="0" dirty="0" smtClean="0">
                          <a:solidFill>
                            <a:schemeClr val="tx1"/>
                          </a:solidFill>
                        </a:rPr>
                        <a:t>1. Использование требуемых источников: </a:t>
                      </a:r>
                      <a:br>
                        <a:rPr lang="ru-RU" sz="2000" b="0" dirty="0" smtClean="0">
                          <a:solidFill>
                            <a:schemeClr val="tx1"/>
                          </a:solidFill>
                        </a:rPr>
                      </a:br>
                      <a:r>
                        <a:rPr lang="ru-RU" sz="2000" b="0" dirty="0" smtClean="0">
                          <a:solidFill>
                            <a:schemeClr val="tx1"/>
                          </a:solidFill>
                        </a:rPr>
                        <a:t>2. Структура эссе: </a:t>
                      </a:r>
                      <a:br>
                        <a:rPr lang="ru-RU" sz="2000" b="0" dirty="0" smtClean="0">
                          <a:solidFill>
                            <a:schemeClr val="tx1"/>
                          </a:solidFill>
                        </a:rPr>
                      </a:br>
                      <a:r>
                        <a:rPr lang="ru-RU" sz="2000" b="0" dirty="0" smtClean="0">
                          <a:solidFill>
                            <a:schemeClr val="tx1"/>
                          </a:solidFill>
                        </a:rPr>
                        <a:t>3. Интерпретация проблем: </a:t>
                      </a:r>
                      <a:br>
                        <a:rPr lang="ru-RU" sz="2000" b="0" dirty="0" smtClean="0">
                          <a:solidFill>
                            <a:schemeClr val="tx1"/>
                          </a:solidFill>
                        </a:rPr>
                      </a:br>
                      <a:r>
                        <a:rPr lang="ru-RU" sz="2000" b="0" dirty="0" smtClean="0">
                          <a:solidFill>
                            <a:schemeClr val="tx1"/>
                          </a:solidFill>
                        </a:rPr>
                        <a:t>4. Стиль эссе: </a:t>
                      </a:r>
                      <a:br>
                        <a:rPr lang="ru-RU" sz="2000" b="0" dirty="0" smtClean="0">
                          <a:solidFill>
                            <a:schemeClr val="tx1"/>
                          </a:solidFill>
                        </a:rPr>
                      </a:br>
                      <a:r>
                        <a:rPr lang="ru-RU" sz="2000" b="0" dirty="0" smtClean="0">
                          <a:solidFill>
                            <a:schemeClr val="tx1"/>
                          </a:solidFill>
                        </a:rPr>
                        <a:t>5. Адекватность способа представления содержанию: </a:t>
                      </a:r>
                      <a:br>
                        <a:rPr lang="ru-RU" sz="2000" b="0" dirty="0" smtClean="0">
                          <a:solidFill>
                            <a:schemeClr val="tx1"/>
                          </a:solidFill>
                        </a:rPr>
                      </a:br>
                      <a:r>
                        <a:rPr lang="ru-RU" sz="2000" b="0" dirty="0" smtClean="0">
                          <a:solidFill>
                            <a:schemeClr val="tx1"/>
                          </a:solidFill>
                        </a:rPr>
                        <a:t>6.Полнота и завершенность анализа: </a:t>
                      </a:r>
                      <a:br>
                        <a:rPr lang="ru-RU" sz="2000" b="0" dirty="0" smtClean="0">
                          <a:solidFill>
                            <a:schemeClr val="tx1"/>
                          </a:solidFill>
                        </a:rPr>
                      </a:br>
                      <a:r>
                        <a:rPr lang="ru-RU" sz="2000" b="0" dirty="0" smtClean="0">
                          <a:solidFill>
                            <a:schemeClr val="tx1"/>
                          </a:solidFill>
                        </a:rPr>
                        <a:t>7.Общее впечатление от работы (свободный комментарий): </a:t>
                      </a:r>
                      <a:r>
                        <a:rPr lang="ru-RU" dirty="0" smtClean="0"/>
                        <a:t/>
                      </a:r>
                      <a:br>
                        <a:rPr lang="ru-RU" dirty="0" smtClean="0"/>
                      </a:br>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990600"/>
          </a:xfrm>
        </p:spPr>
        <p:txBody>
          <a:bodyPr>
            <a:normAutofit/>
          </a:bodyPr>
          <a:lstStyle/>
          <a:p>
            <a:r>
              <a:rPr lang="ru-RU" sz="3600" dirty="0" smtClean="0"/>
              <a:t>Карта самоотчета. В ходе работы в группах я:</a:t>
            </a:r>
            <a:endParaRPr lang="ru-RU" sz="3600" dirty="0"/>
          </a:p>
        </p:txBody>
      </p:sp>
      <p:graphicFrame>
        <p:nvGraphicFramePr>
          <p:cNvPr id="4" name="Содержимое 3"/>
          <p:cNvGraphicFramePr>
            <a:graphicFrameLocks noGrp="1"/>
          </p:cNvGraphicFramePr>
          <p:nvPr>
            <p:ph sz="quarter" idx="1"/>
          </p:nvPr>
        </p:nvGraphicFramePr>
        <p:xfrm>
          <a:off x="152400" y="1600200"/>
          <a:ext cx="8763000" cy="5029200"/>
        </p:xfrm>
        <a:graphic>
          <a:graphicData uri="http://schemas.openxmlformats.org/drawingml/2006/table">
            <a:tbl>
              <a:tblPr firstRow="1" bandRow="1">
                <a:tableStyleId>{5C22544A-7EE6-4342-B048-85BDC9FD1C3A}</a:tableStyleId>
              </a:tblPr>
              <a:tblGrid>
                <a:gridCol w="2971800"/>
                <a:gridCol w="1905000"/>
                <a:gridCol w="1981200"/>
                <a:gridCol w="1905000"/>
              </a:tblGrid>
              <a:tr h="974891">
                <a:tc>
                  <a:txBody>
                    <a:bodyPr/>
                    <a:lstStyle/>
                    <a:p>
                      <a:r>
                        <a:rPr lang="ru-RU" b="0" dirty="0" smtClean="0">
                          <a:solidFill>
                            <a:schemeClr val="tx1"/>
                          </a:solidFill>
                        </a:rPr>
                        <a:t>Попробовал</a:t>
                      </a:r>
                      <a:r>
                        <a:rPr lang="ru-RU" b="0" baseline="0" dirty="0" smtClean="0">
                          <a:solidFill>
                            <a:schemeClr val="tx1"/>
                          </a:solidFill>
                        </a:rPr>
                        <a:t> новые вещи</a:t>
                      </a:r>
                      <a:endParaRPr lang="ru-RU" b="0" dirty="0">
                        <a:solidFill>
                          <a:schemeClr val="tx1"/>
                        </a:solidFill>
                      </a:endParaRPr>
                    </a:p>
                  </a:txBody>
                  <a:tcPr/>
                </a:tc>
                <a:tc>
                  <a:txBody>
                    <a:bodyPr/>
                    <a:lstStyle/>
                    <a:p>
                      <a:r>
                        <a:rPr lang="ru-RU" b="0" dirty="0" smtClean="0">
                          <a:solidFill>
                            <a:schemeClr val="tx1"/>
                          </a:solidFill>
                        </a:rPr>
                        <a:t>1</a:t>
                      </a:r>
                      <a:endParaRPr lang="ru-RU" b="0" dirty="0">
                        <a:solidFill>
                          <a:schemeClr val="tx1"/>
                        </a:solidFill>
                      </a:endParaRPr>
                    </a:p>
                  </a:txBody>
                  <a:tcPr/>
                </a:tc>
                <a:tc>
                  <a:txBody>
                    <a:bodyPr/>
                    <a:lstStyle/>
                    <a:p>
                      <a:r>
                        <a:rPr lang="ru-RU" b="0" dirty="0" smtClean="0">
                          <a:solidFill>
                            <a:schemeClr val="tx1"/>
                          </a:solidFill>
                        </a:rPr>
                        <a:t>2</a:t>
                      </a:r>
                      <a:endParaRPr lang="ru-RU" b="0" dirty="0">
                        <a:solidFill>
                          <a:schemeClr val="tx1"/>
                        </a:solidFill>
                      </a:endParaRPr>
                    </a:p>
                  </a:txBody>
                  <a:tcPr/>
                </a:tc>
                <a:tc>
                  <a:txBody>
                    <a:bodyPr/>
                    <a:lstStyle/>
                    <a:p>
                      <a:r>
                        <a:rPr lang="ru-RU" b="0" dirty="0" smtClean="0">
                          <a:solidFill>
                            <a:schemeClr val="tx1"/>
                          </a:solidFill>
                        </a:rPr>
                        <a:t>3</a:t>
                      </a:r>
                      <a:endParaRPr lang="ru-RU" b="0" dirty="0">
                        <a:solidFill>
                          <a:schemeClr val="tx1"/>
                        </a:solidFill>
                      </a:endParaRPr>
                    </a:p>
                  </a:txBody>
                  <a:tcPr/>
                </a:tc>
              </a:tr>
              <a:tr h="974891">
                <a:tc>
                  <a:txBody>
                    <a:bodyPr/>
                    <a:lstStyle/>
                    <a:p>
                      <a:r>
                        <a:rPr lang="ru-RU" dirty="0" smtClean="0"/>
                        <a:t>Ждал своей очереди</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r h="564818">
                <a:tc>
                  <a:txBody>
                    <a:bodyPr/>
                    <a:lstStyle/>
                    <a:p>
                      <a:r>
                        <a:rPr lang="ru-RU" dirty="0" smtClean="0"/>
                        <a:t>Работал вместе с </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r h="974891">
                <a:tc>
                  <a:txBody>
                    <a:bodyPr/>
                    <a:lstStyle/>
                    <a:p>
                      <a:r>
                        <a:rPr lang="ru-RU" dirty="0" smtClean="0"/>
                        <a:t>Спрашивал/помогал</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r h="564818">
                <a:tc>
                  <a:txBody>
                    <a:bodyPr/>
                    <a:lstStyle/>
                    <a:p>
                      <a:r>
                        <a:rPr lang="ru-RU" dirty="0" smtClean="0"/>
                        <a:t>Решал проблемы</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r h="974891">
                <a:tc>
                  <a:txBody>
                    <a:bodyPr/>
                    <a:lstStyle/>
                    <a:p>
                      <a:r>
                        <a:rPr lang="ru-RU" dirty="0" smtClean="0"/>
                        <a:t>Проверял</a:t>
                      </a:r>
                      <a:r>
                        <a:rPr lang="ru-RU" baseline="0" dirty="0" smtClean="0"/>
                        <a:t> свою работу</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33400"/>
            <a:ext cx="9144000" cy="685800"/>
          </a:xfrm>
        </p:spPr>
        <p:txBody>
          <a:bodyPr>
            <a:normAutofit fontScale="90000"/>
          </a:bodyPr>
          <a:lstStyle/>
          <a:p>
            <a:r>
              <a:rPr lang="ru-RU" dirty="0" smtClean="0"/>
              <a:t>Лист обратной связи с комментарием </a:t>
            </a:r>
            <a:br>
              <a:rPr lang="ru-RU" dirty="0" smtClean="0"/>
            </a:br>
            <a:r>
              <a:rPr lang="ru-RU" dirty="0" smtClean="0"/>
              <a:t>в свободной форме </a:t>
            </a:r>
            <a:br>
              <a:rPr lang="ru-RU" dirty="0" smtClean="0"/>
            </a:br>
            <a:endParaRPr lang="ru-RU" dirty="0"/>
          </a:p>
        </p:txBody>
      </p:sp>
      <p:sp>
        <p:nvSpPr>
          <p:cNvPr id="3" name="Содержимое 2"/>
          <p:cNvSpPr>
            <a:spLocks noGrp="1"/>
          </p:cNvSpPr>
          <p:nvPr>
            <p:ph sz="quarter" idx="1"/>
          </p:nvPr>
        </p:nvSpPr>
        <p:spPr/>
        <p:txBody>
          <a:bodyPr/>
          <a:lstStyle/>
          <a:p>
            <a:pPr>
              <a:buNone/>
            </a:pP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0" y="1397000"/>
          <a:ext cx="9144000" cy="5232402"/>
        </p:xfrm>
        <a:graphic>
          <a:graphicData uri="http://schemas.openxmlformats.org/drawingml/2006/table">
            <a:tbl>
              <a:tblPr firstRow="1" bandRow="1">
                <a:tableStyleId>{5C22544A-7EE6-4342-B048-85BDC9FD1C3A}</a:tableStyleId>
              </a:tblPr>
              <a:tblGrid>
                <a:gridCol w="4572000"/>
                <a:gridCol w="4572000"/>
              </a:tblGrid>
              <a:tr h="872067">
                <a:tc>
                  <a:txBody>
                    <a:bodyPr/>
                    <a:lstStyle/>
                    <a:p>
                      <a:r>
                        <a:rPr lang="ru-RU" sz="2400" b="0" dirty="0" smtClean="0"/>
                        <a:t>Тема</a:t>
                      </a:r>
                      <a:endParaRPr lang="ru-RU" sz="2400" b="0" dirty="0"/>
                    </a:p>
                  </a:txBody>
                  <a:tcPr/>
                </a:tc>
                <a:tc>
                  <a:txBody>
                    <a:bodyPr/>
                    <a:lstStyle/>
                    <a:p>
                      <a:endParaRPr lang="ru-RU" dirty="0"/>
                    </a:p>
                  </a:txBody>
                  <a:tcPr/>
                </a:tc>
              </a:tr>
              <a:tr h="872067">
                <a:tc>
                  <a:txBody>
                    <a:bodyPr/>
                    <a:lstStyle/>
                    <a:p>
                      <a:r>
                        <a:rPr lang="ru-RU" sz="2400" b="0" dirty="0" smtClean="0"/>
                        <a:t>Задание</a:t>
                      </a:r>
                      <a:endParaRPr lang="ru-RU" sz="2400" b="0" dirty="0"/>
                    </a:p>
                  </a:txBody>
                  <a:tcPr/>
                </a:tc>
                <a:tc>
                  <a:txBody>
                    <a:bodyPr/>
                    <a:lstStyle/>
                    <a:p>
                      <a:endParaRPr lang="ru-RU"/>
                    </a:p>
                  </a:txBody>
                  <a:tcPr/>
                </a:tc>
              </a:tr>
              <a:tr h="872067">
                <a:tc>
                  <a:txBody>
                    <a:bodyPr/>
                    <a:lstStyle/>
                    <a:p>
                      <a:r>
                        <a:rPr lang="ru-RU" sz="2400" b="0" dirty="0" smtClean="0"/>
                        <a:t>Ф.И.О</a:t>
                      </a:r>
                      <a:endParaRPr lang="ru-RU" sz="2400" b="0" dirty="0"/>
                    </a:p>
                  </a:txBody>
                  <a:tcPr/>
                </a:tc>
                <a:tc>
                  <a:txBody>
                    <a:bodyPr/>
                    <a:lstStyle/>
                    <a:p>
                      <a:endParaRPr lang="ru-RU"/>
                    </a:p>
                  </a:txBody>
                  <a:tcPr/>
                </a:tc>
              </a:tr>
              <a:tr h="872067">
                <a:tc>
                  <a:txBody>
                    <a:bodyPr/>
                    <a:lstStyle/>
                    <a:p>
                      <a:r>
                        <a:rPr lang="ru-RU" sz="2400" b="0" dirty="0" smtClean="0"/>
                        <a:t>Оценивание произведено</a:t>
                      </a:r>
                      <a:endParaRPr lang="ru-RU" sz="2400" b="0" dirty="0"/>
                    </a:p>
                  </a:txBody>
                  <a:tcPr/>
                </a:tc>
                <a:tc>
                  <a:txBody>
                    <a:bodyPr/>
                    <a:lstStyle/>
                    <a:p>
                      <a:endParaRPr lang="ru-RU"/>
                    </a:p>
                  </a:txBody>
                  <a:tcPr/>
                </a:tc>
              </a:tr>
              <a:tr h="872067">
                <a:tc>
                  <a:txBody>
                    <a:bodyPr/>
                    <a:lstStyle/>
                    <a:p>
                      <a:r>
                        <a:rPr lang="ru-RU" sz="2400" b="0" dirty="0" smtClean="0"/>
                        <a:t>Отметка (баллы)</a:t>
                      </a:r>
                      <a:endParaRPr lang="ru-RU" sz="2400" b="0" dirty="0"/>
                    </a:p>
                  </a:txBody>
                  <a:tcPr/>
                </a:tc>
                <a:tc>
                  <a:txBody>
                    <a:bodyPr/>
                    <a:lstStyle/>
                    <a:p>
                      <a:endParaRPr lang="ru-RU"/>
                    </a:p>
                  </a:txBody>
                  <a:tcPr/>
                </a:tc>
              </a:tr>
              <a:tr h="872067">
                <a:tc>
                  <a:txBody>
                    <a:bodyPr/>
                    <a:lstStyle/>
                    <a:p>
                      <a:r>
                        <a:rPr lang="ru-RU" sz="2400" b="0" dirty="0" smtClean="0"/>
                        <a:t>Комментарий учителя</a:t>
                      </a:r>
                      <a:endParaRPr lang="ru-RU" sz="2400" b="0"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8915400" cy="990600"/>
          </a:xfrm>
        </p:spPr>
        <p:txBody>
          <a:bodyPr>
            <a:normAutofit fontScale="90000"/>
          </a:bodyPr>
          <a:lstStyle/>
          <a:p>
            <a:r>
              <a:rPr lang="ru-RU" dirty="0" smtClean="0"/>
              <a:t>2. Почему формирующее оценивание – это оценивание для обучения?</a:t>
            </a:r>
            <a:endParaRPr lang="ru-RU" dirty="0"/>
          </a:p>
        </p:txBody>
      </p:sp>
      <p:sp>
        <p:nvSpPr>
          <p:cNvPr id="3" name="Содержимое 2"/>
          <p:cNvSpPr>
            <a:spLocks noGrp="1"/>
          </p:cNvSpPr>
          <p:nvPr>
            <p:ph sz="quarter" idx="1"/>
          </p:nvPr>
        </p:nvSpPr>
        <p:spPr>
          <a:xfrm>
            <a:off x="0" y="1600200"/>
            <a:ext cx="9144000" cy="5257800"/>
          </a:xfrm>
        </p:spPr>
        <p:txBody>
          <a:bodyPr>
            <a:normAutofit fontScale="62500" lnSpcReduction="20000"/>
          </a:bodyPr>
          <a:lstStyle/>
          <a:p>
            <a:pPr>
              <a:buNone/>
            </a:pPr>
            <a:r>
              <a:rPr lang="ru-RU" sz="4100" dirty="0" smtClean="0"/>
              <a:t>Формирующее оценивание предполагает оценку достижений учащихся учителем, который их обучает, то есть человеком, находящимся внутри процесса обучения тестируемых учащихся. Оно ориентировано на конкретного ученика, призвано выявить пробелы в освоении учащимся того или иного элемента содержания образования, с тем чтобы восполнить их с максимальной эффективностью, и не предполагает сравнения результатов разных учащихся. </a:t>
            </a:r>
          </a:p>
          <a:p>
            <a:pPr>
              <a:buNone/>
            </a:pPr>
            <a:r>
              <a:rPr lang="ru-RU" sz="4100" dirty="0" smtClean="0"/>
              <a:t>Оценивание – это механизм, обеспечивающий преподавателя </a:t>
            </a:r>
            <a:br>
              <a:rPr lang="ru-RU" sz="4100" dirty="0" smtClean="0"/>
            </a:br>
            <a:r>
              <a:rPr lang="ru-RU" sz="4100" dirty="0" smtClean="0"/>
              <a:t>информацией, которая нужна ему, чтобы совершенствовать </a:t>
            </a:r>
            <a:br>
              <a:rPr lang="ru-RU" sz="4100" dirty="0" smtClean="0"/>
            </a:br>
            <a:r>
              <a:rPr lang="ru-RU" sz="4100" dirty="0" smtClean="0"/>
              <a:t>преподавание, находить наиболее эффективные методы </a:t>
            </a:r>
            <a:br>
              <a:rPr lang="ru-RU" sz="4100" dirty="0" smtClean="0"/>
            </a:br>
            <a:r>
              <a:rPr lang="ru-RU" sz="4100" dirty="0" smtClean="0"/>
              <a:t>обучения, а также мотивировать учеников более активно </a:t>
            </a:r>
            <a:br>
              <a:rPr lang="ru-RU" sz="4100" dirty="0" smtClean="0"/>
            </a:br>
            <a:r>
              <a:rPr lang="ru-RU" sz="4100" dirty="0" smtClean="0"/>
              <a:t>включиться в свое учение. </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19200"/>
          </a:xfrm>
        </p:spPr>
        <p:txBody>
          <a:bodyPr>
            <a:noAutofit/>
          </a:bodyPr>
          <a:lstStyle/>
          <a:p>
            <a:r>
              <a:rPr lang="ru-RU" sz="2800" dirty="0" smtClean="0"/>
              <a:t>Ключевой вопрос к методической сессии: почему технология </a:t>
            </a:r>
            <a:r>
              <a:rPr lang="ru-RU" sz="2800" dirty="0" err="1" smtClean="0"/>
              <a:t>ф.о.-это</a:t>
            </a:r>
            <a:r>
              <a:rPr lang="ru-RU" sz="2800" dirty="0" smtClean="0"/>
              <a:t> средство управления качеством обр.результата учащегося?</a:t>
            </a:r>
            <a:endParaRPr lang="ru-RU" sz="2800" dirty="0"/>
          </a:p>
        </p:txBody>
      </p:sp>
      <p:sp>
        <p:nvSpPr>
          <p:cNvPr id="3" name="Содержимое 2"/>
          <p:cNvSpPr>
            <a:spLocks noGrp="1"/>
          </p:cNvSpPr>
          <p:nvPr>
            <p:ph sz="quarter" idx="1"/>
          </p:nvPr>
        </p:nvSpPr>
        <p:spPr>
          <a:xfrm>
            <a:off x="0" y="1600200"/>
            <a:ext cx="9144000" cy="5029200"/>
          </a:xfrm>
        </p:spPr>
        <p:txBody>
          <a:bodyPr>
            <a:noAutofit/>
          </a:bodyPr>
          <a:lstStyle/>
          <a:p>
            <a:pPr>
              <a:buNone/>
            </a:pPr>
            <a:r>
              <a:rPr lang="ru-RU" sz="2800" dirty="0" smtClean="0"/>
              <a:t>Оценивание – это обратная связь. Оно дает информацию о том, чему ученики обучились и как учатся в данный момент, а также о том, в какой степени преподаватель реализовал поставленные учебные цели. Но в полную силу возможности оценивания реализуются только, если оно используется для того, чтобы дать обратную связь ученикам. </a:t>
            </a:r>
            <a:br>
              <a:rPr lang="ru-RU" sz="2800" dirty="0" smtClean="0"/>
            </a:br>
            <a:r>
              <a:rPr lang="ru-RU" sz="2800" dirty="0" smtClean="0"/>
              <a:t>Оценивание направляет учение: выполнив задания, ученики узнают о том, какого уровня они достигли, пройдя тот или иной курс, и в каком направлении им нужно двигаться дальше.</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57200"/>
          </a:xfrm>
        </p:spPr>
        <p:txBody>
          <a:bodyPr>
            <a:noAutofit/>
          </a:bodyPr>
          <a:lstStyle/>
          <a:p>
            <a:r>
              <a:rPr lang="ru-RU" sz="2400" dirty="0" smtClean="0"/>
              <a:t>3. Чем формирующее оценивание отличается от традиционного?</a:t>
            </a:r>
            <a:endParaRPr lang="ru-RU" sz="2400" dirty="0"/>
          </a:p>
        </p:txBody>
      </p:sp>
      <p:sp>
        <p:nvSpPr>
          <p:cNvPr id="3" name="Содержимое 2"/>
          <p:cNvSpPr>
            <a:spLocks noGrp="1"/>
          </p:cNvSpPr>
          <p:nvPr>
            <p:ph sz="quarter" idx="1"/>
          </p:nvPr>
        </p:nvSpPr>
        <p:spPr>
          <a:xfrm>
            <a:off x="0" y="457200"/>
            <a:ext cx="9144000" cy="6400800"/>
          </a:xfrm>
        </p:spPr>
        <p:txBody>
          <a:bodyPr>
            <a:normAutofit fontScale="25000" lnSpcReduction="20000"/>
          </a:bodyPr>
          <a:lstStyle/>
          <a:p>
            <a:pPr>
              <a:buNone/>
            </a:pPr>
            <a:r>
              <a:rPr lang="ru-RU" sz="9200" dirty="0" smtClean="0"/>
              <a:t>Ученик получает доступ к оцениванию: он понимает, как его оценивают, и становится сознательным участником процесса обучения. Цель оценивания – улучшать результаты, а не только измерять их, как это было в традиционном оценивании. Хотя качество формирующего оценивания заметно повысилось, оно остаётся слабым местом во многих школах. Учитель выступает прежде всего как организатор </a:t>
            </a:r>
            <a:r>
              <a:rPr lang="ru-RU" sz="9200" dirty="0" err="1" smtClean="0"/>
              <a:t>учебно</a:t>
            </a:r>
            <a:r>
              <a:rPr lang="ru-RU" sz="9200" dirty="0" smtClean="0"/>
              <a:t>- познавательной и исследовательской деятельности, а не как человек преподносящий новый материал.  Ученики внимательно изучают все свои отметки по теме, анализируют, какой тип работы им удается лучше, какой хуже, размышляют, что делать для повышения результатов. Полностью исключается ситуация, когда школьник не понимает, почему у него выходит та или иная отметка, слишком поздно узнает о том, что нужно начать больше уделять внимания предмету. Учитель гораздо лучше узнает учеников, их отношения становятся более доверительными. Дети понимают важность умения адекватно оценивать себя, что является первым шагом к решению проблемы.  Появляется письменный план действий на ближайший период с целью повышения качества знаний. </a:t>
            </a:r>
            <a:br>
              <a:rPr lang="ru-RU" sz="9200" dirty="0" smtClean="0"/>
            </a:br>
            <a:r>
              <a:rPr lang="ru-RU" sz="9200" dirty="0" smtClean="0"/>
              <a:t> </a:t>
            </a:r>
            <a:r>
              <a:rPr lang="ru-RU" sz="3900" dirty="0" smtClean="0"/>
              <a:t/>
            </a:r>
            <a:br>
              <a:rPr lang="ru-RU" sz="3900" dirty="0" smtClean="0"/>
            </a:br>
            <a:r>
              <a:rPr lang="ru-RU" sz="3900" dirty="0" smtClean="0"/>
              <a:t/>
            </a:r>
            <a:br>
              <a:rPr lang="ru-RU" sz="39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8766048" cy="990600"/>
          </a:xfrm>
        </p:spPr>
        <p:txBody>
          <a:bodyPr>
            <a:normAutofit fontScale="90000"/>
          </a:bodyPr>
          <a:lstStyle/>
          <a:p>
            <a:r>
              <a:rPr lang="ru-RU" dirty="0" smtClean="0"/>
              <a:t>4. Принципы формирующего оценивания:</a:t>
            </a:r>
            <a:endParaRPr lang="ru-RU" dirty="0"/>
          </a:p>
        </p:txBody>
      </p:sp>
      <p:sp>
        <p:nvSpPr>
          <p:cNvPr id="3" name="Содержимое 2"/>
          <p:cNvSpPr>
            <a:spLocks noGrp="1"/>
          </p:cNvSpPr>
          <p:nvPr>
            <p:ph sz="quarter" idx="1"/>
          </p:nvPr>
        </p:nvSpPr>
        <p:spPr>
          <a:xfrm>
            <a:off x="0" y="1600200"/>
            <a:ext cx="9144000" cy="5257800"/>
          </a:xfrm>
        </p:spPr>
        <p:txBody>
          <a:bodyPr>
            <a:normAutofit fontScale="85000" lnSpcReduction="20000"/>
          </a:bodyPr>
          <a:lstStyle/>
          <a:p>
            <a:pPr>
              <a:buNone/>
            </a:pPr>
            <a:r>
              <a:rPr lang="ru-RU" dirty="0" err="1" smtClean="0"/>
              <a:t>Критериальность</a:t>
            </a:r>
            <a:r>
              <a:rPr lang="ru-RU" dirty="0" smtClean="0"/>
              <a:t>, то есть ожидаемые результаты, соответствующие учебным целям</a:t>
            </a:r>
          </a:p>
          <a:p>
            <a:pPr>
              <a:buNone/>
            </a:pPr>
            <a:r>
              <a:rPr lang="ru-RU" dirty="0" smtClean="0"/>
              <a:t>Критерии заранее известны учителю и …ученикам. Они могут выработать из совместно!</a:t>
            </a:r>
          </a:p>
          <a:p>
            <a:pPr>
              <a:buNone/>
            </a:pPr>
            <a:r>
              <a:rPr lang="ru-RU" dirty="0" smtClean="0"/>
              <a:t>Оценивание является постоянным процессом, естественным образом интегрированным в образовательную практику. </a:t>
            </a:r>
            <a:br>
              <a:rPr lang="ru-RU" dirty="0" smtClean="0"/>
            </a:br>
            <a:r>
              <a:rPr lang="ru-RU" dirty="0" smtClean="0"/>
              <a:t>Критерии оценивания и алгоритм выставления отметки </a:t>
            </a:r>
            <a:br>
              <a:rPr lang="ru-RU" dirty="0" smtClean="0"/>
            </a:br>
            <a:r>
              <a:rPr lang="ru-RU" dirty="0" smtClean="0"/>
              <a:t>заранее известны и педагогам, и учащимся. Они могут </a:t>
            </a:r>
            <a:br>
              <a:rPr lang="ru-RU" dirty="0" smtClean="0"/>
            </a:br>
            <a:r>
              <a:rPr lang="ru-RU" dirty="0" smtClean="0"/>
              <a:t>вырабатываться ими совместно в процессе  урочной деятельности . </a:t>
            </a:r>
          </a:p>
          <a:p>
            <a:pPr>
              <a:buNone/>
            </a:pPr>
            <a:r>
              <a:rPr lang="ru-RU" dirty="0" smtClean="0"/>
              <a:t>Система оценивания выстраивается таким образом, чтобы </a:t>
            </a:r>
            <a:br>
              <a:rPr lang="ru-RU" dirty="0" smtClean="0"/>
            </a:br>
            <a:r>
              <a:rPr lang="ru-RU" dirty="0" smtClean="0"/>
              <a:t>учащиеся включались в контрольно-оценочную </a:t>
            </a:r>
            <a:br>
              <a:rPr lang="ru-RU" dirty="0" smtClean="0"/>
            </a:br>
            <a:r>
              <a:rPr lang="ru-RU" dirty="0" smtClean="0"/>
              <a:t>деятельность, приобретая навыки и привычку к </a:t>
            </a:r>
            <a:br>
              <a:rPr lang="ru-RU" dirty="0" smtClean="0"/>
            </a:br>
            <a:r>
              <a:rPr lang="ru-RU" dirty="0" smtClean="0"/>
              <a:t>самооценке. </a:t>
            </a:r>
            <a:br>
              <a:rPr lang="ru-RU" dirty="0" smtClean="0"/>
            </a:b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33400"/>
          </a:xfrm>
        </p:spPr>
        <p:txBody>
          <a:bodyPr>
            <a:normAutofit fontScale="90000"/>
          </a:bodyPr>
          <a:lstStyle/>
          <a:p>
            <a:r>
              <a:rPr lang="ru-RU" dirty="0" smtClean="0"/>
              <a:t>5. Оценочные техники и инструменты </a:t>
            </a:r>
            <a:endParaRPr lang="ru-RU" dirty="0"/>
          </a:p>
        </p:txBody>
      </p:sp>
      <p:sp>
        <p:nvSpPr>
          <p:cNvPr id="3" name="Содержимое 2"/>
          <p:cNvSpPr>
            <a:spLocks noGrp="1"/>
          </p:cNvSpPr>
          <p:nvPr>
            <p:ph sz="quarter" idx="1"/>
          </p:nvPr>
        </p:nvSpPr>
        <p:spPr>
          <a:xfrm>
            <a:off x="0" y="533400"/>
            <a:ext cx="9144000" cy="6324600"/>
          </a:xfrm>
        </p:spPr>
        <p:txBody>
          <a:bodyPr>
            <a:noAutofit/>
          </a:bodyPr>
          <a:lstStyle/>
          <a:p>
            <a:pPr>
              <a:buNone/>
            </a:pPr>
            <a:r>
              <a:rPr lang="ru-RU" sz="2400" dirty="0" smtClean="0"/>
              <a:t>Техники, обеспечивающие обратную связь для учителей и учеников (составление тестовых вопросов, недельный отчет, </a:t>
            </a:r>
            <a:r>
              <a:rPr lang="ru-RU" sz="2400" dirty="0" err="1" smtClean="0"/>
              <a:t>саммари</a:t>
            </a:r>
            <a:r>
              <a:rPr lang="ru-RU" sz="2400" dirty="0" smtClean="0"/>
              <a:t> в одном предложении, карты понятий, оценка экзамена учениками, мини-обзор, цепочка заметок и др.) Рефлексивные оценочные техники (</a:t>
            </a:r>
            <a:r>
              <a:rPr lang="ru-RU" sz="2400" dirty="0" err="1" smtClean="0"/>
              <a:t>опросники</a:t>
            </a:r>
            <a:r>
              <a:rPr lang="ru-RU" sz="2400" dirty="0" smtClean="0"/>
              <a:t>, оценочные рубрики, рефлексия, </a:t>
            </a:r>
            <a:r>
              <a:rPr lang="ru-RU" sz="2400" dirty="0" err="1" smtClean="0"/>
              <a:t>саморефлексия</a:t>
            </a:r>
            <a:r>
              <a:rPr lang="ru-RU" sz="2400" dirty="0" smtClean="0"/>
              <a:t> и др.). Работы учащихся (домашние задания, мини-проекты и презентации, разнообразные тексты, отчеты о наблюдениях и экспериментах, дневники, собранные массивы данных, подборки информационных материалов, а также разнообразные инициативные творческие работы); индивидуальная и совместная деятельность учащихся в ходе выполнения работ; статистические данные, основанные на ясно выраженных показателях и или/дескрипторах и получаемые в ходе целенаправленных наблюдений или мини- исследований; результаты тестирования (результаты устных и письменных проверочных работ). </a:t>
            </a:r>
            <a:br>
              <a:rPr lang="ru-RU" sz="2400" dirty="0" smtClean="0"/>
            </a:br>
            <a:r>
              <a:rPr lang="ru-RU" sz="2400" dirty="0" smtClean="0">
                <a:solidFill>
                  <a:srgbClr val="FF0000"/>
                </a:solidFill>
              </a:rPr>
              <a:t>Вопрос-</a:t>
            </a:r>
            <a:r>
              <a:rPr lang="ru-RU" sz="2400" dirty="0" smtClean="0"/>
              <a:t> Когда опробованы были эти техники?</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
          </a:xfrm>
        </p:spPr>
        <p:txBody>
          <a:bodyPr>
            <a:noAutofit/>
          </a:bodyPr>
          <a:lstStyle/>
          <a:p>
            <a:r>
              <a:rPr lang="ru-RU" sz="2400" dirty="0" smtClean="0"/>
              <a:t>6. Алгоритм деятельности учителя по организации формирующей оценки</a:t>
            </a:r>
            <a:endParaRPr lang="ru-RU" sz="2400" dirty="0"/>
          </a:p>
        </p:txBody>
      </p:sp>
      <p:sp>
        <p:nvSpPr>
          <p:cNvPr id="3" name="Содержимое 2"/>
          <p:cNvSpPr>
            <a:spLocks noGrp="1"/>
          </p:cNvSpPr>
          <p:nvPr>
            <p:ph sz="quarter" idx="1"/>
          </p:nvPr>
        </p:nvSpPr>
        <p:spPr>
          <a:xfrm>
            <a:off x="0" y="762000"/>
            <a:ext cx="9144000" cy="6096000"/>
          </a:xfrm>
        </p:spPr>
        <p:txBody>
          <a:bodyPr>
            <a:normAutofit fontScale="25000" lnSpcReduction="20000"/>
          </a:bodyPr>
          <a:lstStyle/>
          <a:p>
            <a:pPr>
              <a:buNone/>
            </a:pPr>
            <a:r>
              <a:rPr lang="ru-RU" sz="8000" dirty="0" smtClean="0"/>
              <a:t>1. Учебная программа представлена по принципу от общего к частному </a:t>
            </a:r>
            <a:br>
              <a:rPr lang="ru-RU" sz="8000" dirty="0" smtClean="0"/>
            </a:br>
            <a:r>
              <a:rPr lang="ru-RU" sz="8000" dirty="0" smtClean="0"/>
              <a:t>с акцентом на обобщенные понятия и умения </a:t>
            </a:r>
          </a:p>
          <a:p>
            <a:pPr>
              <a:buNone/>
            </a:pPr>
            <a:r>
              <a:rPr lang="ru-RU" sz="8000" dirty="0" smtClean="0"/>
              <a:t>2. Гибкость процесса обучения с возможностью варьирования учебной программы </a:t>
            </a:r>
          </a:p>
          <a:p>
            <a:pPr>
              <a:buNone/>
            </a:pPr>
            <a:r>
              <a:rPr lang="ru-RU" sz="8000" dirty="0" smtClean="0"/>
              <a:t>3. Учебник не является доминирующим источником учебной информации; приоритет переходит к оригинальным источникам, к первичным данным, </a:t>
            </a:r>
            <a:br>
              <a:rPr lang="ru-RU" sz="8000" dirty="0" smtClean="0"/>
            </a:br>
            <a:r>
              <a:rPr lang="ru-RU" sz="8000" dirty="0" smtClean="0"/>
              <a:t>к объектам и явлениям реальной действительности</a:t>
            </a:r>
          </a:p>
          <a:p>
            <a:pPr>
              <a:buNone/>
            </a:pPr>
            <a:r>
              <a:rPr lang="ru-RU" sz="8000" dirty="0" smtClean="0"/>
              <a:t>4. Учащийся – полноправный участник процесса обучения со своими собственными взглядами и представлениями об окружающем мире </a:t>
            </a:r>
          </a:p>
          <a:p>
            <a:pPr>
              <a:buNone/>
            </a:pPr>
            <a:r>
              <a:rPr lang="ru-RU" sz="8000" dirty="0" smtClean="0"/>
              <a:t>5. Учитель выступает прежде всего как организатор </a:t>
            </a:r>
            <a:r>
              <a:rPr lang="ru-RU" sz="8000" dirty="0" smtClean="0"/>
              <a:t>учебно-познавательной </a:t>
            </a:r>
            <a:r>
              <a:rPr lang="ru-RU" sz="8000" dirty="0" smtClean="0"/>
              <a:t/>
            </a:r>
            <a:br>
              <a:rPr lang="ru-RU" sz="8000" dirty="0" smtClean="0"/>
            </a:br>
            <a:r>
              <a:rPr lang="ru-RU" sz="8000" dirty="0" smtClean="0"/>
              <a:t>и исследовательской деятельности учащихся, не навязывая им свои знания и убеждения </a:t>
            </a:r>
          </a:p>
          <a:p>
            <a:pPr>
              <a:buNone/>
            </a:pPr>
            <a:r>
              <a:rPr lang="ru-RU" sz="8000" dirty="0" smtClean="0"/>
              <a:t>6. Учитель ценит самостоятельные, пусть  не всегда правильные, рассуждения учащихся, «умные» вопросы, </a:t>
            </a:r>
            <a:r>
              <a:rPr lang="ru-RU" sz="8000" dirty="0" smtClean="0"/>
              <a:t>сознательно </a:t>
            </a:r>
            <a:r>
              <a:rPr lang="ru-RU" sz="8000" dirty="0" smtClean="0"/>
              <a:t>исправленные ими ошибки </a:t>
            </a:r>
          </a:p>
          <a:p>
            <a:pPr>
              <a:buNone/>
            </a:pPr>
            <a:r>
              <a:rPr lang="ru-RU" sz="8000" dirty="0" smtClean="0"/>
              <a:t>7. Оцениваются все продукты учебно-познавательной деятельности </a:t>
            </a:r>
            <a:r>
              <a:rPr lang="ru-RU" sz="8000" dirty="0" smtClean="0"/>
              <a:t>учащихся</a:t>
            </a:r>
            <a:r>
              <a:rPr lang="ru-RU" sz="8000" dirty="0" smtClean="0"/>
              <a:t>, показывающие не только </a:t>
            </a:r>
            <a:r>
              <a:rPr lang="ru-RU" sz="8000" dirty="0" smtClean="0"/>
              <a:t>результаты </a:t>
            </a:r>
            <a:r>
              <a:rPr lang="ru-RU" sz="8000" dirty="0" smtClean="0"/>
              <a:t>обучения, но и усилия, приложенные учащимся к конструированию нового знания, и его прогресс в обучении </a:t>
            </a:r>
          </a:p>
          <a:p>
            <a:pPr>
              <a:buNone/>
            </a:pPr>
            <a:r>
              <a:rPr lang="ru-RU" sz="8000" dirty="0" smtClean="0"/>
              <a:t>8. Контроль и оценка осуществляются  в тесной связи с тем, как реально </a:t>
            </a:r>
            <a:r>
              <a:rPr lang="ru-RU" sz="8000" dirty="0" smtClean="0"/>
              <a:t>протекал </a:t>
            </a:r>
            <a:r>
              <a:rPr lang="ru-RU" sz="8000" dirty="0" smtClean="0"/>
              <a:t>процесс обучения </a:t>
            </a:r>
          </a:p>
          <a:p>
            <a:pPr>
              <a:buNone/>
            </a:pPr>
            <a:r>
              <a:rPr lang="ru-RU" sz="8000" dirty="0" smtClean="0"/>
              <a:t>9.Учащиеся большую часть времени как на уроке, так и при выполнении домашних заданий работают в малых </a:t>
            </a:r>
            <a:r>
              <a:rPr lang="ru-RU" sz="8000" dirty="0" smtClean="0"/>
              <a:t>группах</a:t>
            </a:r>
            <a:r>
              <a:rPr lang="ru-RU" sz="8000" dirty="0" smtClean="0"/>
              <a:t>, командах или парах </a:t>
            </a:r>
            <a:br>
              <a:rPr lang="ru-RU" sz="8000" dirty="0" smtClean="0"/>
            </a:br>
            <a:r>
              <a:rPr lang="ru-RU" sz="5000" dirty="0" smtClean="0"/>
              <a:t/>
            </a:r>
            <a:br>
              <a:rPr lang="ru-RU" sz="5000" dirty="0" smtClean="0"/>
            </a:br>
            <a:r>
              <a:rPr lang="ru-RU" sz="4800" dirty="0" smtClean="0"/>
              <a:t/>
            </a:r>
            <a:br>
              <a:rPr lang="ru-RU" sz="4800" dirty="0" smtClean="0"/>
            </a:br>
            <a:r>
              <a:rPr lang="ru-RU" sz="5400" dirty="0" smtClean="0"/>
              <a:t/>
            </a:r>
            <a:br>
              <a:rPr lang="ru-RU" sz="5400" dirty="0" smtClean="0"/>
            </a:br>
            <a:r>
              <a:rPr lang="ru-RU" sz="5400" dirty="0" smtClean="0"/>
              <a:t/>
            </a:r>
            <a:br>
              <a:rPr lang="ru-RU" sz="5400" dirty="0" smtClean="0"/>
            </a:br>
            <a:r>
              <a:rPr lang="ru-RU" sz="5000" dirty="0" smtClean="0"/>
              <a:t/>
            </a:r>
            <a:br>
              <a:rPr lang="ru-RU" sz="5000"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a:t>
            </a:r>
            <a:endParaRPr lang="ru-RU" dirty="0"/>
          </a:p>
        </p:txBody>
      </p:sp>
      <p:sp>
        <p:nvSpPr>
          <p:cNvPr id="3" name="Содержимое 2"/>
          <p:cNvSpPr>
            <a:spLocks noGrp="1"/>
          </p:cNvSpPr>
          <p:nvPr>
            <p:ph sz="quarter" idx="1"/>
          </p:nvPr>
        </p:nvSpPr>
        <p:spPr>
          <a:xfrm>
            <a:off x="0" y="1600200"/>
            <a:ext cx="9144000" cy="5257800"/>
          </a:xfrm>
        </p:spPr>
        <p:txBody>
          <a:bodyPr>
            <a:normAutofit fontScale="77500" lnSpcReduction="20000"/>
          </a:bodyPr>
          <a:lstStyle/>
          <a:p>
            <a:pPr marL="514350" indent="-514350">
              <a:buNone/>
            </a:pPr>
            <a:r>
              <a:rPr lang="ru-RU" dirty="0" smtClean="0"/>
              <a:t>1) определение планируемых результатов обучения;</a:t>
            </a:r>
          </a:p>
          <a:p>
            <a:pPr marL="514350" indent="-514350">
              <a:buNone/>
            </a:pPr>
            <a:r>
              <a:rPr lang="ru-RU" dirty="0" smtClean="0"/>
              <a:t>2) организация деятельности учащегося по планированию и достижению субъективно значимых образовательных результатов; </a:t>
            </a:r>
          </a:p>
          <a:p>
            <a:pPr marL="514350" indent="-514350">
              <a:buNone/>
            </a:pPr>
            <a:r>
              <a:rPr lang="ru-RU" dirty="0" smtClean="0"/>
              <a:t>3) сопровождение достижения учащимся запланированных результатов обучения с помощью механизмов обратной связи. (листы обратной связи)</a:t>
            </a:r>
          </a:p>
          <a:p>
            <a:pPr marL="514350" indent="-514350">
              <a:buNone/>
            </a:pPr>
            <a:r>
              <a:rPr lang="ru-RU" dirty="0" smtClean="0"/>
              <a:t>4) использование листов обратной связи для оценки </a:t>
            </a:r>
            <a:r>
              <a:rPr lang="ru-RU" dirty="0" err="1" smtClean="0"/>
              <a:t>образова</a:t>
            </a:r>
            <a:r>
              <a:rPr lang="ru-RU" dirty="0" smtClean="0"/>
              <a:t> </a:t>
            </a:r>
            <a:br>
              <a:rPr lang="ru-RU" dirty="0" smtClean="0"/>
            </a:br>
            <a:r>
              <a:rPr lang="ru-RU" dirty="0" smtClean="0"/>
              <a:t>тельных результатов и организации самооценки учащихся: </a:t>
            </a:r>
            <a:br>
              <a:rPr lang="ru-RU" dirty="0" smtClean="0"/>
            </a:br>
            <a:r>
              <a:rPr lang="ru-RU" dirty="0" smtClean="0"/>
              <a:t>промежуточное комментирование результатов выполнения </a:t>
            </a:r>
            <a:br>
              <a:rPr lang="ru-RU" dirty="0" smtClean="0"/>
            </a:br>
            <a:r>
              <a:rPr lang="ru-RU" dirty="0" smtClean="0"/>
              <a:t>учащимся задания (одно два); работа учащегося над заданием с учетом комментариев; собеседование с учащимися по поводу образовательных результатов, выбранных ими для освоения; </a:t>
            </a:r>
          </a:p>
          <a:p>
            <a:pPr marL="514350" indent="-514350">
              <a:buNone/>
            </a:pPr>
            <a:r>
              <a:rPr lang="ru-RU" dirty="0" smtClean="0"/>
              <a:t>5) итоговое оценивание образовательных результатов в рамках </a:t>
            </a:r>
            <a:br>
              <a:rPr lang="ru-RU" dirty="0" smtClean="0"/>
            </a:br>
            <a:r>
              <a:rPr lang="ru-RU" dirty="0" smtClean="0"/>
              <a:t>темы, выставление отметки.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233</TotalTime>
  <Words>1099</Words>
  <Application>Microsoft Office PowerPoint</Application>
  <PresentationFormat>Экран (4:3)</PresentationFormat>
  <Paragraphs>153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Обычная</vt:lpstr>
      <vt:lpstr>Формирующее оценивание</vt:lpstr>
      <vt:lpstr>1. Понятие формирующее оценивание</vt:lpstr>
      <vt:lpstr>2. Почему формирующее оценивание – это оценивание для обучения?</vt:lpstr>
      <vt:lpstr>Ключевой вопрос к методической сессии: почему технология ф.о.-это средство управления качеством обр.результата учащегося?</vt:lpstr>
      <vt:lpstr>3. Чем формирующее оценивание отличается от традиционного?</vt:lpstr>
      <vt:lpstr>4. Принципы формирующего оценивания:</vt:lpstr>
      <vt:lpstr>5. Оценочные техники и инструменты </vt:lpstr>
      <vt:lpstr>6. Алгоритм деятельности учителя по организации формирующей оценки</vt:lpstr>
      <vt:lpstr>Алгоритм:</vt:lpstr>
      <vt:lpstr>Алгоритм организация работы с изучаемым материалом:  </vt:lpstr>
      <vt:lpstr>7. Ресурсы для реализации алгоритма:</vt:lpstr>
      <vt:lpstr>8. Подходы к определению уровней усвоения учебного материала, т.е. предметные УУД</vt:lpstr>
      <vt:lpstr>9. Таксономия Б.Блума. Оценка уровня достижений</vt:lpstr>
      <vt:lpstr>10. Подходы к определению предметных способов действий</vt:lpstr>
      <vt:lpstr>11. Организация формирующего оценивания</vt:lpstr>
      <vt:lpstr>12. Особенности поурочного планирования при организации ф. оцен</vt:lpstr>
      <vt:lpstr>Критериальное оценивание  на уроках истории для 8-11 классов?</vt:lpstr>
      <vt:lpstr>Критериальное оценивание докладов по истории для 5-6 классов:</vt:lpstr>
      <vt:lpstr>Д/З – написать ист.портрет Юстиниана (12 предложений)по плану:</vt:lpstr>
      <vt:lpstr>13. Лист обратной связи как инструмент формирующего оценивания</vt:lpstr>
      <vt:lpstr>Карта самоотчета. В ходе работы в группах я:</vt:lpstr>
      <vt:lpstr>Лист обратной связи с комментарием  в свободной форме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Формирующее оценивание</dc:title>
  <dc:creator>Администратор</dc:creator>
  <cp:lastModifiedBy>User</cp:lastModifiedBy>
  <cp:revision>34</cp:revision>
  <dcterms:created xsi:type="dcterms:W3CDTF">2015-10-08T01:41:52Z</dcterms:created>
  <dcterms:modified xsi:type="dcterms:W3CDTF">2015-10-11T13:05:52Z</dcterms:modified>
</cp:coreProperties>
</file>