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329" r:id="rId3"/>
    <p:sldId id="290" r:id="rId4"/>
    <p:sldId id="274" r:id="rId5"/>
    <p:sldId id="292" r:id="rId6"/>
    <p:sldId id="294" r:id="rId7"/>
    <p:sldId id="295" r:id="rId8"/>
    <p:sldId id="296" r:id="rId9"/>
    <p:sldId id="297" r:id="rId10"/>
    <p:sldId id="332" r:id="rId11"/>
    <p:sldId id="330" r:id="rId12"/>
    <p:sldId id="331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299" r:id="rId22"/>
    <p:sldId id="301" r:id="rId23"/>
    <p:sldId id="302" r:id="rId24"/>
    <p:sldId id="303" r:id="rId25"/>
    <p:sldId id="308" r:id="rId26"/>
    <p:sldId id="309" r:id="rId27"/>
    <p:sldId id="277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335" r:id="rId38"/>
    <p:sldId id="327" r:id="rId39"/>
    <p:sldId id="289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467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7467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8AE1-03C9-4E1C-9F4F-0E22F44649CA}" type="datetimeFigureOut">
              <a:rPr lang="ru-RU"/>
              <a:pPr>
                <a:defRPr/>
              </a:pPr>
              <a:t>13.12.2015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15BB1-42E3-45DC-B721-4EB40D51C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g0.liveinternet.ru/images/attach/c/1/63/919/63919804_1284287151_0647370349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http://img0.liveinternet.ru/images/attach/c/1/63/919/63919804_1284287151_0647370349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20825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Требования к современному уроку </a:t>
            </a:r>
            <a:br>
              <a:rPr lang="ru-RU" b="1" dirty="0" smtClean="0"/>
            </a:br>
            <a:r>
              <a:rPr lang="ru-RU" b="1" dirty="0" smtClean="0"/>
              <a:t>в условиях введения ФГОС ООО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5" name="i-main-pic" descr="Картинка 9 из 14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9" y="2564904"/>
            <a:ext cx="4608511" cy="3561259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6012160" y="5157192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/>
              <a:t> МБОУ </a:t>
            </a:r>
            <a:r>
              <a:rPr lang="ru-RU" b="1" dirty="0" err="1" smtClean="0"/>
              <a:t>Шатовская</a:t>
            </a:r>
            <a:r>
              <a:rPr lang="ru-RU" b="1" dirty="0" smtClean="0"/>
              <a:t> СШ                                                                            учитель математики и изо</a:t>
            </a:r>
          </a:p>
          <a:p>
            <a:pPr algn="r"/>
            <a:r>
              <a:rPr lang="ru-RU" b="1" dirty="0" smtClean="0"/>
              <a:t>Кузнецова Н.П.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35292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</a:rPr>
              <a:t>Моделируя урок, необходимо придерживаться следующих правил: </a:t>
            </a:r>
          </a:p>
          <a:p>
            <a:pPr lvl="0"/>
            <a:r>
              <a:rPr lang="ru-RU" sz="2000" b="1" dirty="0" smtClean="0"/>
              <a:t>1</a:t>
            </a:r>
            <a:r>
              <a:rPr lang="ru-RU" sz="2000" b="1" dirty="0" smtClean="0"/>
              <a:t>. Конкретно определить тему, цели, тип урока и его место в развороте учебной программы.</a:t>
            </a:r>
          </a:p>
          <a:p>
            <a:pPr lvl="0"/>
            <a:r>
              <a:rPr lang="ru-RU" sz="2000" b="1" dirty="0" smtClean="0"/>
              <a:t>2. Отобрать учебный материал (определить его содержание, объем, установить связь с ранее изученным, систему управлений, дополнительный материал для дифференцированной работы и домашнее задание).</a:t>
            </a:r>
          </a:p>
          <a:p>
            <a:pPr lvl="0"/>
            <a:r>
              <a:rPr lang="ru-RU" sz="2000" b="1" dirty="0" smtClean="0"/>
              <a:t>3. Выбрать наиболее эффективные методы и приемы обучения в данном классе, разнообразные виды деятельности учащихся и учителя на всех этапах урока.</a:t>
            </a:r>
          </a:p>
          <a:p>
            <a:pPr lvl="0"/>
            <a:r>
              <a:rPr lang="ru-RU" sz="2000" b="1" dirty="0" smtClean="0"/>
              <a:t>4. Определить формы контроля за учебной деятельностью школьников.</a:t>
            </a:r>
          </a:p>
          <a:p>
            <a:pPr lvl="0"/>
            <a:r>
              <a:rPr lang="ru-RU" sz="2000" b="1" dirty="0" smtClean="0"/>
              <a:t>5. Продумать оптимальный темп урока, то есть рассчитать время на каждый его этап.</a:t>
            </a:r>
          </a:p>
          <a:p>
            <a:pPr lvl="0"/>
            <a:r>
              <a:rPr lang="ru-RU" sz="2000" b="1" dirty="0" smtClean="0"/>
              <a:t>6. Продумать форму подведения итогов урока.</a:t>
            </a:r>
          </a:p>
          <a:p>
            <a:pPr lvl="0"/>
            <a:r>
              <a:rPr lang="ru-RU" sz="2000" b="1" dirty="0" smtClean="0"/>
              <a:t>7. Продумать содержание, объем и форму домашнего задания.</a:t>
            </a:r>
          </a:p>
          <a:p>
            <a:pPr lvl="0"/>
            <a:endParaRPr lang="ru-RU" sz="2000" b="1" dirty="0" smtClean="0"/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Современный урок строится на основе использования технических средств с применением как традиционных, так и инновационных педагогических технологий.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915816" y="338328"/>
            <a:ext cx="5770984" cy="642400"/>
          </a:xfrm>
        </p:spPr>
        <p:txBody>
          <a:bodyPr anchor="b"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w Cen MT" pitchFamily="34" charset="0"/>
              </a:rPr>
              <a:t>ОТ ТЕОРИИ – К ПРАКТИКЕ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560" y="1268760"/>
            <a:ext cx="6624736" cy="5255865"/>
          </a:xfrm>
        </p:spPr>
        <p:txBody>
          <a:bodyPr>
            <a:normAutofit/>
          </a:bodyPr>
          <a:lstStyle/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использование знаково-символической записи математического понятия;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владение монологической и диалогической формами речи;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формирование ценностных ориентаций;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умение выделять свойства в изучаемых объектах и дифференцировать их;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работа по алгоритму, с памятками, правилами;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совершенствование навыков работы в группе;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моделирование;</a:t>
            </a:r>
          </a:p>
          <a:p>
            <a:pPr marL="273050" indent="-273050">
              <a:lnSpc>
                <a:spcPct val="90000"/>
              </a:lnSpc>
            </a:pPr>
            <a:r>
              <a:rPr lang="ru-RU" sz="2400" dirty="0" smtClean="0">
                <a:latin typeface="Tw Cen MT" pitchFamily="34" charset="0"/>
              </a:rPr>
              <a:t>умение выражать свои мысли</a:t>
            </a:r>
            <a:endParaRPr lang="ru-RU" dirty="0" smtClean="0">
              <a:latin typeface="Tw Cen MT" pitchFamily="34" charset="0"/>
            </a:endParaRPr>
          </a:p>
        </p:txBody>
      </p:sp>
      <p:pic>
        <p:nvPicPr>
          <p:cNvPr id="103428" name="Picture 3" descr="MCj008860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657600"/>
            <a:ext cx="1944688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17" name="Group 25"/>
          <p:cNvGraphicFramePr>
            <a:graphicFrameLocks noGrp="1"/>
          </p:cNvGraphicFramePr>
          <p:nvPr/>
        </p:nvGraphicFramePr>
        <p:xfrm>
          <a:off x="357188" y="1357313"/>
          <a:ext cx="8535987" cy="5151057"/>
        </p:xfrm>
        <a:graphic>
          <a:graphicData uri="http://schemas.openxmlformats.org/drawingml/2006/table">
            <a:tbl>
              <a:tblPr/>
              <a:tblGrid>
                <a:gridCol w="3192462"/>
                <a:gridCol w="5343525"/>
              </a:tblGrid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Традиционные задания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Обновленные задания  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Назови прогрессивные силы, участвовавшие в Гражданской войне.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Представь, что ты оказался на месте своего предка – участника Гражданской войны на стороне белых или красных. За какие действия своих соратников ты бы испытывал угрызения совести? Свое мнение объясни.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Перечислите отличия растений от животных.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Лягушонок прыгал и кричал: «Я зеленый – значит, я растение!» Что ему ответил умный утенок Кряк?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Перечислите имена существительные, которые относятся к 1-му, 2-му и 3-му склонению.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нужно сделать, чтобы определить, к какому склонению относится имя существительное?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Определите площадь прямоугольника.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 план комнаты и размеры ковров. Определите, какой из предложенных ковров полностью закроет пол.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122" marR="621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4" name="Rectangle 1"/>
          <p:cNvSpPr>
            <a:spLocks noChangeArrowheads="1"/>
          </p:cNvSpPr>
          <p:nvPr/>
        </p:nvSpPr>
        <p:spPr bwMode="auto">
          <a:xfrm>
            <a:off x="928688" y="389365"/>
            <a:ext cx="7072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Продуктивные задания – главное средство </a:t>
            </a:r>
            <a:r>
              <a:rPr lang="ru-RU" sz="2400" b="1" i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достижения </a:t>
            </a:r>
            <a:r>
              <a:rPr lang="ru-RU" sz="2400" b="1" i="1" dirty="0" smtClean="0">
                <a:solidFill>
                  <a:srgbClr val="C00000"/>
                </a:solidFill>
                <a:cs typeface="Times New Roman" pitchFamily="18" charset="0"/>
              </a:rPr>
              <a:t>результата </a:t>
            </a:r>
            <a:r>
              <a:rPr lang="ru-RU" sz="2400" b="1" i="1" dirty="0">
                <a:solidFill>
                  <a:srgbClr val="C00000"/>
                </a:solidFill>
                <a:cs typeface="Times New Roman" pitchFamily="18" charset="0"/>
              </a:rPr>
              <a:t>образования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8695" name="Прямоугольник 3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2869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611560" y="807654"/>
            <a:ext cx="784887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cs typeface="Times New Roman" pitchFamily="18" charset="0"/>
              </a:rPr>
              <a:t>1.Организационный момент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  <a:p>
            <a:pPr algn="ctr"/>
            <a:endParaRPr lang="ru-RU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включение учащихся в деятельность на личностно- значимом уровне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algn="ctr" eaLnBrk="0" hangingPunct="0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«Хочу, потому что могу</a:t>
            </a:r>
            <a:r>
              <a:rPr lang="ru-RU" sz="2000" b="1" i="1" dirty="0" smtClean="0">
                <a:solidFill>
                  <a:srgbClr val="000000"/>
                </a:solidFill>
                <a:cs typeface="Times New Roman" pitchFamily="18" charset="0"/>
              </a:rPr>
              <a:t>».</a:t>
            </a:r>
          </a:p>
          <a:p>
            <a:pPr eaLnBrk="0" hangingPunct="0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• </a:t>
            </a:r>
            <a:r>
              <a:rPr lang="ru-RU" sz="2000" dirty="0">
                <a:solidFill>
                  <a:srgbClr val="2A6D7D"/>
                </a:solidFill>
                <a:cs typeface="Times New Roman" pitchFamily="18" charset="0"/>
              </a:rPr>
              <a:t>1-2 минуты;</a:t>
            </a: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У учащихся должна возникнуть положительная эмоциональная направленность.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включение детей в деятельность;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выделение содержательной области.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• «С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малой удачи начинается большой успех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»</a:t>
            </a:r>
          </a:p>
          <a:p>
            <a:pPr eaLnBrk="0" hangingPunct="0"/>
            <a:endParaRPr lang="ru-RU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endParaRPr lang="ru-RU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endParaRPr lang="ru-RU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endParaRPr lang="ru-RU" sz="2000" dirty="0">
              <a:cs typeface="Times New Roman" pitchFamily="18" charset="0"/>
            </a:endParaRPr>
          </a:p>
        </p:txBody>
      </p:sp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07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Татьяна\Рабочий стол\Мама.Картинки\картинки ФГОС\эмоции дете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21088"/>
            <a:ext cx="2268760" cy="226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467544" y="374293"/>
            <a:ext cx="698477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II. Актуализация знаний.</a:t>
            </a:r>
          </a:p>
          <a:p>
            <a:pPr algn="ctr">
              <a:lnSpc>
                <a:spcPct val="150000"/>
              </a:lnSpc>
            </a:pPr>
            <a:endParaRPr lang="ru-RU" sz="1400" dirty="0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повторение изученного материала, необходимого для «открытия нового знания», и выявление затруднений в индивидуальной деятельности каждого учащегося.</a:t>
            </a:r>
            <a:endParaRPr lang="ru-RU" sz="2000" dirty="0"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1. 4-5 минут;</a:t>
            </a:r>
            <a:endParaRPr lang="ru-RU" sz="2000" dirty="0"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2. Возникновение проблемной ситуации.</a:t>
            </a:r>
            <a:endParaRPr lang="ru-RU" sz="2000" dirty="0"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актуализация ЗУН и мыслительных операций (внимания, памяти, речи);</a:t>
            </a:r>
            <a:endParaRPr lang="ru-RU" sz="2000" dirty="0"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создание проблемной ситуации;</a:t>
            </a:r>
            <a:endParaRPr lang="ru-RU" sz="2000" dirty="0"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выявление и фиксирование в громкой речи: где и почему возникло затруднение; темы и цели урока. </a:t>
            </a:r>
          </a:p>
          <a:p>
            <a:pPr eaLnBrk="0" hangingPunct="0">
              <a:lnSpc>
                <a:spcPct val="150000"/>
              </a:lnSpc>
            </a:pPr>
            <a:endParaRPr lang="ru-RU" dirty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 l="52045" t="49886" r="4552" b="32501"/>
          <a:stretch>
            <a:fillRect/>
          </a:stretch>
        </p:blipFill>
        <p:spPr bwMode="auto">
          <a:xfrm>
            <a:off x="7447334" y="5229200"/>
            <a:ext cx="1696666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Прямоугольник 4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174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1115615" y="753011"/>
            <a:ext cx="7056785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cs typeface="Times New Roman" pitchFamily="18" charset="0"/>
              </a:rPr>
              <a:t>III. Постановка учебной задачи.</a:t>
            </a:r>
            <a:endParaRPr lang="ru-RU" sz="2800" dirty="0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>
              <a:lnSpc>
                <a:spcPct val="200000"/>
              </a:lnSpc>
            </a:pPr>
            <a:endParaRPr lang="ru-RU" sz="20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lnSpc>
                <a:spcPct val="200000"/>
              </a:lnSpc>
            </a:pP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обсуждение затруднений </a:t>
            </a:r>
            <a:endParaRPr lang="ru-RU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lnSpc>
                <a:spcPct val="200000"/>
              </a:lnSpc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(«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Почему возникли затруднения?», «Чего мы ещё не знаем?»); </a:t>
            </a:r>
          </a:p>
          <a:p>
            <a:pPr eaLnBrk="0" hangingPunct="0">
              <a:lnSpc>
                <a:spcPct val="20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проговаривание цели урока 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в виде вопроса, на который предстоит ответить,</a:t>
            </a:r>
          </a:p>
          <a:p>
            <a:pPr eaLnBrk="0" hangingPunct="0">
              <a:lnSpc>
                <a:spcPct val="200000"/>
              </a:lnSpc>
            </a:pP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или в виде темы урока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eaLnBrk="0" hangingPunct="0">
              <a:lnSpc>
                <a:spcPct val="200000"/>
              </a:lnSpc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•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4-5 мин;</a:t>
            </a:r>
          </a:p>
          <a:p>
            <a:pPr eaLnBrk="0" hangingPunct="0"/>
            <a:endParaRPr lang="ru-RU" dirty="0">
              <a:cs typeface="Times New Roman" pitchFamily="18" charset="0"/>
            </a:endParaRP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 cstate="print"/>
          <a:srcRect l="5170" t="84393" r="53165" b="195"/>
          <a:stretch>
            <a:fillRect/>
          </a:stretch>
        </p:blipFill>
        <p:spPr bwMode="auto">
          <a:xfrm>
            <a:off x="7107760" y="5085184"/>
            <a:ext cx="1863204" cy="1629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Прямоугольник 4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277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 l="50346" t="71918" r="-694" b="3864"/>
          <a:stretch>
            <a:fillRect/>
          </a:stretch>
        </p:blipFill>
        <p:spPr bwMode="auto">
          <a:xfrm>
            <a:off x="7236296" y="4886706"/>
            <a:ext cx="1907704" cy="197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1"/>
          <p:cNvSpPr>
            <a:spLocks noChangeArrowheads="1"/>
          </p:cNvSpPr>
          <p:nvPr/>
        </p:nvSpPr>
        <p:spPr bwMode="auto">
          <a:xfrm>
            <a:off x="395536" y="845583"/>
            <a:ext cx="874846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IV. «Открытие нового знания»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(построение проекта выхода из затруднения).</a:t>
            </a:r>
            <a:r>
              <a:rPr lang="ru-RU" sz="2400" dirty="0">
                <a:cs typeface="Times New Roman" pitchFamily="18" charset="0"/>
              </a:rPr>
              <a:t> </a:t>
            </a:r>
          </a:p>
          <a:p>
            <a:endParaRPr lang="ru-RU" sz="2000" dirty="0" smtClean="0">
              <a:cs typeface="Times New Roman" pitchFamily="18" charset="0"/>
            </a:endParaRPr>
          </a:p>
          <a:p>
            <a:r>
              <a:rPr lang="ru-RU" sz="2000" dirty="0" smtClean="0">
                <a:cs typeface="Times New Roman" pitchFamily="18" charset="0"/>
              </a:rPr>
              <a:t>Этап </a:t>
            </a:r>
            <a:r>
              <a:rPr lang="ru-RU" sz="2000" dirty="0">
                <a:cs typeface="Times New Roman" pitchFamily="18" charset="0"/>
              </a:rPr>
              <a:t>изучения новых знаний и способов действий</a:t>
            </a:r>
          </a:p>
          <a:p>
            <a:pPr eaLnBrk="0" hangingPunct="0"/>
            <a:endParaRPr lang="ru-RU" sz="20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решение УЗ (устных задач) и обсуждение проекта её решения.</a:t>
            </a:r>
            <a:r>
              <a:rPr lang="ru-RU" sz="2000" dirty="0">
                <a:cs typeface="Times New Roman" pitchFamily="18" charset="0"/>
              </a:rPr>
              <a:t> </a:t>
            </a: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7-8 мин;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Способы: диалог, групповая или парная работа: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Методы: побуждающий к гипотезам диалог, подводящий к открытию знания диалог, подводящий без проблемы диалог.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организация самостоятельной исследовательской деятельности;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выведение алгоритма.</a:t>
            </a:r>
          </a:p>
          <a:p>
            <a:pPr eaLnBrk="0" hangingPunct="0"/>
            <a:endParaRPr lang="ru-RU" dirty="0">
              <a:cs typeface="Times New Roman" pitchFamily="18" charset="0"/>
            </a:endParaRPr>
          </a:p>
        </p:txBody>
      </p:sp>
      <p:sp>
        <p:nvSpPr>
          <p:cNvPr id="33796" name="Прямоугольник 4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379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1043608" y="1235337"/>
            <a:ext cx="734481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V. Первичное закрепление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ru-RU" sz="2400" dirty="0">
                <a:cs typeface="Times New Roman" pitchFamily="18" charset="0"/>
              </a:rPr>
              <a:t> </a:t>
            </a:r>
            <a:endParaRPr lang="ru-RU" sz="2400" dirty="0" smtClean="0">
              <a:cs typeface="Times New Roman" pitchFamily="18" charset="0"/>
            </a:endParaRPr>
          </a:p>
          <a:p>
            <a:pPr algn="ctr"/>
            <a:endParaRPr lang="ru-RU" sz="2400" dirty="0">
              <a:cs typeface="Times New Roman" pitchFamily="18" charset="0"/>
            </a:endParaRPr>
          </a:p>
          <a:p>
            <a:pPr algn="ctr"/>
            <a:r>
              <a:rPr lang="ru-RU" sz="2400" dirty="0">
                <a:cs typeface="Times New Roman" pitchFamily="18" charset="0"/>
              </a:rPr>
              <a:t>Этап закрепления  знаний и способов действий</a:t>
            </a:r>
          </a:p>
          <a:p>
            <a:pPr eaLnBrk="0" hangingPunct="0"/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проговаривание нового знания, запись в виде опорного сигнала.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4-5 минут;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Способы: фронтальная работа, работа в парах;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Средства: комментирование, обозначение знаковыми символами, выполнение продуктивных заданий.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выполнение заданий с проговариванием в громкой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речи</a:t>
            </a: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/>
          <a:srcRect l="52045" t="49886" r="4552" b="32501"/>
          <a:stretch>
            <a:fillRect/>
          </a:stretch>
        </p:blipFill>
        <p:spPr bwMode="auto">
          <a:xfrm>
            <a:off x="6300192" y="4127943"/>
            <a:ext cx="2843809" cy="273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Прямоугольник 3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395536" y="1088333"/>
            <a:ext cx="820891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VI. Самостоятельная 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работа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с самопроверкой </a:t>
            </a:r>
            <a:r>
              <a:rPr lang="ru-RU" sz="2400" b="1" dirty="0" smtClean="0">
                <a:solidFill>
                  <a:srgbClr val="C00000"/>
                </a:solidFill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эталону.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Самоанализ и самоконтроль</a:t>
            </a:r>
            <a:r>
              <a:rPr lang="ru-RU" sz="240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algn="ctr" eaLnBrk="0" hangingPunct="0"/>
            <a:r>
              <a:rPr lang="ru-RU" sz="2000" dirty="0">
                <a:cs typeface="Times New Roman" pitchFamily="18" charset="0"/>
              </a:rPr>
              <a:t>Этап  применения  знаний и способов действий</a:t>
            </a:r>
          </a:p>
          <a:p>
            <a:pPr algn="ctr" eaLnBrk="0" hangingPunct="0"/>
            <a:endParaRPr lang="ru-RU" dirty="0">
              <a:cs typeface="Times New Roman" pitchFamily="18" charset="0"/>
            </a:endParaRPr>
          </a:p>
          <a:p>
            <a:pPr eaLnBrk="0" hangingPunct="0"/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каждый для себя должен сделать вывод о том, что он уже умеет.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4-5 минут;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Небольшой объем самостоятельной работы (не более 2-3 типовых заданий);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Выполняется письменно;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Методы: самоконтроль, самооценка.</a:t>
            </a:r>
          </a:p>
          <a:p>
            <a:pPr eaLnBrk="0" hangingPunct="0"/>
            <a:endParaRPr lang="ru-RU" dirty="0">
              <a:cs typeface="Times New Roman" pitchFamily="18" charset="0"/>
            </a:endParaRPr>
          </a:p>
        </p:txBody>
      </p:sp>
      <p:sp>
        <p:nvSpPr>
          <p:cNvPr id="35843" name="Прямоугольник 2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584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52045" t="49886" r="4552" b="32501"/>
          <a:stretch>
            <a:fillRect/>
          </a:stretch>
        </p:blipFill>
        <p:spPr bwMode="auto">
          <a:xfrm>
            <a:off x="6588224" y="4404453"/>
            <a:ext cx="2555777" cy="245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1"/>
          <p:cNvSpPr>
            <a:spLocks noChangeArrowheads="1"/>
          </p:cNvSpPr>
          <p:nvPr/>
        </p:nvSpPr>
        <p:spPr bwMode="auto">
          <a:xfrm>
            <a:off x="1043607" y="1283656"/>
            <a:ext cx="712879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VII.  Включение нового знания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cs typeface="Times New Roman" pitchFamily="18" charset="0"/>
              </a:rPr>
              <a:t> в систему знаний и повторение.</a:t>
            </a:r>
          </a:p>
          <a:p>
            <a:pPr algn="ctr"/>
            <a:endParaRPr lang="ru-RU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7-8 минут;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Сначала предложить учащимся из набора заданий выбрать только те, которые содержат новый алгоритм или новое понятие;</a:t>
            </a:r>
            <a:endParaRPr lang="ru-RU" sz="2000" dirty="0">
              <a:cs typeface="Times New Roman" pitchFamily="18" charset="0"/>
            </a:endParaRPr>
          </a:p>
          <a:p>
            <a:pPr eaLnBrk="0" hangingPunct="0"/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• Заем выполняются упражнения, в которых новое знание используется вместе с изученными ранее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6868" name="Прямоугольник 4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686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50346" t="71918" r="-694" b="3864"/>
          <a:stretch>
            <a:fillRect/>
          </a:stretch>
        </p:blipFill>
        <p:spPr bwMode="auto">
          <a:xfrm>
            <a:off x="7010261" y="4653136"/>
            <a:ext cx="2133739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90600" y="404812"/>
            <a:ext cx="8153400" cy="1079971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1520" y="1268761"/>
            <a:ext cx="8892480" cy="511299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Управляемый (целенаправленный, мотивированный, планируемый, организационно обеспеченный, корректируемый),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ресурснообеспеченный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системный процесс совместной деятельности учителя и обучающихся по достижению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запрограм-мированного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диагностируемого образовательного результата,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определённого образовательной программой.</a:t>
            </a:r>
          </a:p>
        </p:txBody>
      </p:sp>
      <p:pic>
        <p:nvPicPr>
          <p:cNvPr id="10244" name="Picture 2" descr="C:\Users\007\Desktop\мама\анимашки\ш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797152"/>
            <a:ext cx="17133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3" descr="C:\Users\007\Desktop\мама\анимашки\ш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581128"/>
            <a:ext cx="159032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88640"/>
            <a:ext cx="2160240" cy="116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611560" y="640576"/>
            <a:ext cx="813690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ea typeface="Times New Roman" pitchFamily="18" charset="0"/>
                <a:cs typeface="Arial" pitchFamily="34" charset="0"/>
              </a:rPr>
              <a:t>VIII.Рефлексия</a:t>
            </a:r>
            <a:r>
              <a:rPr lang="ru-RU" sz="2400" b="1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</a:rPr>
              <a:t> деятельности (итог урока).</a:t>
            </a:r>
          </a:p>
          <a:p>
            <a:pPr algn="ctr">
              <a:lnSpc>
                <a:spcPct val="150000"/>
              </a:lnSpc>
            </a:pPr>
            <a:endParaRPr lang="ru-RU" sz="2400" dirty="0">
              <a:solidFill>
                <a:srgbClr val="C00000"/>
              </a:solidFill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Цель: </a:t>
            </a: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осознание учащимися своей УД (учебной деятельности), самооценка результатов деятельности своей и всего класса.</a:t>
            </a: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2-3 </a:t>
            </a: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минуты;</a:t>
            </a: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Вопросы</a:t>
            </a:r>
            <a:r>
              <a:rPr lang="ru-RU" sz="2000" b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:</a:t>
            </a:r>
            <a:endParaRPr lang="ru-RU" sz="2000" b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Какую задачу ставили?</a:t>
            </a: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Удалось решить поставленную задачу?</a:t>
            </a:r>
            <a:r>
              <a:rPr lang="ru-RU" sz="2000" dirty="0">
                <a:ea typeface="Times New Roman" pitchFamily="18" charset="0"/>
                <a:cs typeface="Arial" pitchFamily="34" charset="0"/>
              </a:rPr>
              <a:t> </a:t>
            </a: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Каким способом?</a:t>
            </a: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Какие получили результаты?</a:t>
            </a: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Что нужно сделать ещё?</a:t>
            </a:r>
            <a:endParaRPr lang="ru-RU" sz="20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• Где можно применить новые знания? </a:t>
            </a:r>
          </a:p>
          <a:p>
            <a:pPr eaLnBrk="0" hangingPunct="0"/>
            <a:endParaRPr lang="ru-RU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7891" name="Прямоугольник 2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3789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t="49168" r="51389" b="15607"/>
          <a:stretch>
            <a:fillRect/>
          </a:stretch>
        </p:blipFill>
        <p:spPr bwMode="auto">
          <a:xfrm>
            <a:off x="6732240" y="3573016"/>
            <a:ext cx="2268885" cy="328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76672"/>
            <a:ext cx="856895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bg1"/>
                </a:solidFill>
              </a:rPr>
              <a:t>ТРЕБОВАНИЕ 1. Урок должен комплексно решать задачи развития, образования и воспитания.</a:t>
            </a:r>
          </a:p>
          <a:p>
            <a:pPr lvl="0"/>
            <a:endParaRPr lang="ru-RU" sz="2000" dirty="0" smtClean="0"/>
          </a:p>
          <a:p>
            <a:endParaRPr lang="ru-RU" dirty="0" smtClean="0"/>
          </a:p>
          <a:p>
            <a:r>
              <a:rPr lang="ru-RU" dirty="0" smtClean="0"/>
              <a:t>Сегодня: </a:t>
            </a:r>
            <a:r>
              <a:rPr lang="ru-RU" sz="2400" b="1" i="1" u="sng" dirty="0" smtClean="0">
                <a:solidFill>
                  <a:srgbClr val="C00000"/>
                </a:solidFill>
              </a:rPr>
              <a:t>развивающие задачи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ru-RU" sz="2400" b="1" i="1" u="sng" dirty="0" smtClean="0">
                <a:solidFill>
                  <a:srgbClr val="C00000"/>
                </a:solidFill>
              </a:rPr>
              <a:t>в первую очередь!</a:t>
            </a:r>
            <a:endParaRPr lang="ru-RU" sz="2000" b="1" i="1" u="sng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r>
              <a:rPr lang="ru-RU" sz="2400" dirty="0" err="1" smtClean="0"/>
              <a:t>Разивающие</a:t>
            </a:r>
            <a:r>
              <a:rPr lang="ru-RU" sz="2400" dirty="0" smtClean="0"/>
              <a:t> цели урока направлены на МЕТАПРЕДМЕТНЫЕ УУД, воспитательные – на ЛИЧНОСТНЫЕ УУД, образовательные – на  ПРЕДМЕТНЫЕ образовательные результаты.</a:t>
            </a:r>
          </a:p>
          <a:p>
            <a:endParaRPr lang="ru-RU" sz="2400" dirty="0" smtClean="0"/>
          </a:p>
          <a:p>
            <a:r>
              <a:rPr lang="ru-RU" sz="2400" dirty="0" smtClean="0"/>
              <a:t>Вся проблема у учителей -  в формулировке развивающих и воспитательных целей урока.</a:t>
            </a:r>
          </a:p>
          <a:p>
            <a:r>
              <a:rPr lang="ru-RU" sz="2400" dirty="0" smtClean="0"/>
              <a:t>Терминология целей должна определяться через деятельность обучающихся (</a:t>
            </a:r>
            <a:r>
              <a:rPr lang="ru-RU" sz="2400" b="1" i="1" dirty="0" smtClean="0">
                <a:solidFill>
                  <a:srgbClr val="C00000"/>
                </a:solidFill>
              </a:rPr>
              <a:t>развивающие и воспитательные цели урока ставятся только для обучающихся</a:t>
            </a:r>
            <a:r>
              <a:rPr lang="ru-RU" sz="2400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13690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u="sng" dirty="0" smtClean="0">
                <a:solidFill>
                  <a:schemeClr val="bg1"/>
                </a:solidFill>
              </a:rPr>
              <a:t>ТРЕБОВАНИЕ 2.</a:t>
            </a:r>
            <a:r>
              <a:rPr lang="ru-RU" sz="2400" u="sng" dirty="0" smtClean="0">
                <a:solidFill>
                  <a:schemeClr val="bg1"/>
                </a:solidFill>
              </a:rPr>
              <a:t>  </a:t>
            </a:r>
            <a:r>
              <a:rPr lang="ru-RU" sz="2400" u="sng" dirty="0" smtClean="0"/>
              <a:t>  </a:t>
            </a:r>
          </a:p>
          <a:p>
            <a:pPr lvl="0"/>
            <a:endParaRPr lang="ru-RU" sz="2400" dirty="0" smtClean="0"/>
          </a:p>
          <a:p>
            <a:pPr lvl="0">
              <a:lnSpc>
                <a:spcPct val="150000"/>
              </a:lnSpc>
            </a:pPr>
            <a:r>
              <a:rPr lang="ru-RU" sz="2400" dirty="0" smtClean="0"/>
              <a:t>Хорошо организованный урок  в хорошо оборудованном кабинете должен иметь хорошее начало и хорошее окончание.  </a:t>
            </a:r>
            <a:r>
              <a:rPr lang="ru-RU" sz="2400" b="1" dirty="0" smtClean="0"/>
              <a:t> Учитель должен спланировать свою деятельность и деятельность учащихся, четко сформулировать тему, цель, задачи урока.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На уроке учитель должен выделять главное, существенное в учебном материале, </a:t>
            </a:r>
            <a:r>
              <a:rPr lang="ru-RU" sz="2800" b="1" i="1" dirty="0" smtClean="0">
                <a:solidFill>
                  <a:srgbClr val="C00000"/>
                </a:solidFill>
              </a:rPr>
              <a:t>в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уроке должен быть стержень!!!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>Если он есть, урок выстроен грамотно!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Bookman Old Style" pitchFamily="18" charset="0"/>
              </a:rPr>
              <a:t>Классификация типов уроков.</a:t>
            </a:r>
            <a:endParaRPr lang="ru-RU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r>
              <a:rPr lang="ru-RU" dirty="0" smtClean="0"/>
              <a:t>Их сегодня более 50!!!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Классификация уроков по признаку</a:t>
            </a:r>
            <a:r>
              <a:rPr lang="ru-RU" b="1" dirty="0" smtClean="0"/>
              <a:t>:      «Место урока в данной теме»</a:t>
            </a:r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Урок изучения нового материала </a:t>
            </a:r>
            <a:r>
              <a:rPr lang="ru-RU" dirty="0" smtClean="0"/>
              <a:t>(Это: традиционный, лекция, экскурсия, исследовательская работа, учебный и трудовой практикум. Имеет целью изучение и первичное закрепление новых знаний);</a:t>
            </a:r>
          </a:p>
          <a:p>
            <a:r>
              <a:rPr lang="ru-RU" dirty="0" smtClean="0"/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Урок совершенствования и углубления знаний, умений </a:t>
            </a:r>
            <a:r>
              <a:rPr lang="ru-RU" dirty="0" smtClean="0"/>
              <a:t>(Это: практикум, лабораторная работа, семинар и т.д. Имеет целью выработку умений самостоятельно применять знания в комплексе, в новых условиях);</a:t>
            </a:r>
          </a:p>
          <a:p>
            <a:r>
              <a:rPr lang="ru-RU" dirty="0" smtClean="0"/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Урок обобщения и систематизации знаний, умений </a:t>
            </a:r>
            <a:r>
              <a:rPr lang="ru-RU" dirty="0" smtClean="0"/>
              <a:t>(Это: семинар, конференция, круглый стол и т.д. Имеет целью обобщение единичных знаний в систему);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C00000"/>
                </a:solidFill>
              </a:rPr>
              <a:t>Урок контроля и коррекции </a:t>
            </a:r>
            <a:r>
              <a:rPr lang="ru-RU" dirty="0" smtClean="0"/>
              <a:t>(Это: контрольная работа, зачет, коллоквиум, смотр знаний и т.д. Имеет целью определить уровень овладения знаниями, умениями и навыками).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Здесь нет </a:t>
            </a:r>
            <a:r>
              <a:rPr lang="ru-RU" sz="2000" b="1" dirty="0" smtClean="0">
                <a:solidFill>
                  <a:srgbClr val="C00000"/>
                </a:solidFill>
              </a:rPr>
              <a:t>комбинированного</a:t>
            </a:r>
            <a:r>
              <a:rPr lang="ru-RU" dirty="0" smtClean="0"/>
              <a:t> урока (несколько видов деятельности) урока, т.к. </a:t>
            </a:r>
            <a:r>
              <a:rPr lang="ru-RU" sz="2000" b="1" dirty="0" smtClean="0">
                <a:solidFill>
                  <a:srgbClr val="C00000"/>
                </a:solidFill>
              </a:rPr>
              <a:t>каждый из этих уроков</a:t>
            </a:r>
            <a:r>
              <a:rPr lang="ru-RU" dirty="0" smtClean="0">
                <a:solidFill>
                  <a:srgbClr val="C00000"/>
                </a:solidFill>
              </a:rPr>
              <a:t> уже </a:t>
            </a:r>
            <a:r>
              <a:rPr lang="ru-RU" sz="2000" b="1" dirty="0" smtClean="0">
                <a:solidFill>
                  <a:srgbClr val="C00000"/>
                </a:solidFill>
              </a:rPr>
              <a:t>комбинированный!!!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88640"/>
            <a:ext cx="77768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u="sng" dirty="0" smtClean="0">
                <a:solidFill>
                  <a:schemeClr val="bg1"/>
                </a:solidFill>
              </a:rPr>
              <a:t>ТРЕБОВАНИЕ 3.</a:t>
            </a:r>
            <a:r>
              <a:rPr lang="ru-RU" sz="2400" b="1" u="sng" dirty="0" smtClean="0"/>
              <a:t> </a:t>
            </a:r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r>
              <a:rPr lang="ru-RU" sz="2400" b="1" dirty="0" smtClean="0"/>
              <a:t>Учитель должен </a:t>
            </a:r>
            <a:r>
              <a:rPr lang="ru-RU" sz="2400" b="1" u="sng" dirty="0" smtClean="0"/>
              <a:t>осознанно</a:t>
            </a:r>
            <a:r>
              <a:rPr lang="ru-RU" sz="2400" b="1" dirty="0" smtClean="0"/>
              <a:t> выбирать формы и методы обучения.</a:t>
            </a:r>
          </a:p>
          <a:p>
            <a:pPr lvl="0"/>
            <a:endParaRPr lang="ru-RU" sz="2400" dirty="0" smtClean="0"/>
          </a:p>
          <a:p>
            <a:r>
              <a:rPr lang="ru-RU" sz="2000" dirty="0" smtClean="0"/>
              <a:t>Формы организации обучения (раньше было):</a:t>
            </a:r>
          </a:p>
          <a:p>
            <a:r>
              <a:rPr lang="ru-RU" sz="2000" dirty="0" smtClean="0"/>
              <a:t>- индивидуальная;</a:t>
            </a:r>
          </a:p>
          <a:p>
            <a:r>
              <a:rPr lang="ru-RU" sz="2000" dirty="0" smtClean="0"/>
              <a:t>- фронтальная;</a:t>
            </a:r>
          </a:p>
          <a:p>
            <a:r>
              <a:rPr lang="ru-RU" sz="2000" dirty="0" smtClean="0"/>
              <a:t>- групповая.</a:t>
            </a:r>
          </a:p>
          <a:p>
            <a:r>
              <a:rPr lang="ru-RU" sz="2000" dirty="0" smtClean="0"/>
              <a:t>Сегодня:  </a:t>
            </a:r>
            <a:r>
              <a:rPr lang="ru-RU" sz="2000" b="1" dirty="0" smtClean="0">
                <a:solidFill>
                  <a:srgbClr val="C00000"/>
                </a:solidFill>
              </a:rPr>
              <a:t>+ коммуникативная, </a:t>
            </a:r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                 + групповая и парная.</a:t>
            </a:r>
          </a:p>
          <a:p>
            <a:endParaRPr lang="ru-RU" dirty="0" smtClean="0"/>
          </a:p>
          <a:p>
            <a:r>
              <a:rPr lang="ru-RU" sz="2000" b="1" u="sng" dirty="0" smtClean="0">
                <a:solidFill>
                  <a:srgbClr val="C00000"/>
                </a:solidFill>
              </a:rPr>
              <a:t>ФГОС 2 поколения:</a:t>
            </a:r>
            <a:r>
              <a:rPr lang="ru-RU" sz="2000" b="1" dirty="0" smtClean="0">
                <a:solidFill>
                  <a:srgbClr val="C00000"/>
                </a:solidFill>
              </a:rPr>
              <a:t>  формы организации урока:</a:t>
            </a:r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 smtClean="0"/>
              <a:t>- </a:t>
            </a:r>
            <a:r>
              <a:rPr lang="ru-RU" sz="2000" b="1" dirty="0" smtClean="0"/>
              <a:t>индивидуальная;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- </a:t>
            </a:r>
            <a:r>
              <a:rPr lang="ru-RU" sz="2000" b="1" u="sng" dirty="0" smtClean="0">
                <a:solidFill>
                  <a:srgbClr val="C00000"/>
                </a:solidFill>
              </a:rPr>
              <a:t>групповая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/>
              <a:t>(до 5-7 человек);</a:t>
            </a:r>
          </a:p>
          <a:p>
            <a:r>
              <a:rPr lang="ru-RU" sz="2000" b="1" dirty="0" smtClean="0"/>
              <a:t>- фронтальная;</a:t>
            </a:r>
          </a:p>
          <a:p>
            <a:r>
              <a:rPr lang="ru-RU" sz="2000" b="1" dirty="0" smtClean="0"/>
              <a:t>- </a:t>
            </a:r>
            <a:r>
              <a:rPr lang="ru-RU" sz="2000" b="1" u="sng" dirty="0" err="1" smtClean="0">
                <a:solidFill>
                  <a:srgbClr val="C00000"/>
                </a:solidFill>
              </a:rPr>
              <a:t>дифференцированно-групповая</a:t>
            </a:r>
            <a:r>
              <a:rPr lang="ru-RU" sz="2000" b="1" u="sng" dirty="0" smtClean="0">
                <a:solidFill>
                  <a:srgbClr val="C00000"/>
                </a:solidFill>
              </a:rPr>
              <a:t>;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r>
              <a:rPr lang="ru-RU" sz="2000" b="1" dirty="0" smtClean="0"/>
              <a:t>- </a:t>
            </a:r>
            <a:r>
              <a:rPr lang="ru-RU" sz="2000" b="1" u="sng" dirty="0" smtClean="0">
                <a:solidFill>
                  <a:srgbClr val="C00000"/>
                </a:solidFill>
              </a:rPr>
              <a:t>парная.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chemeClr val="bg1"/>
                </a:solidFill>
              </a:rPr>
              <a:t>ТРЕБОВАНИЕ 4. 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/>
              <a:t>Учитель должен постоянно работать над созданием хорошего психологического климата в классе.</a:t>
            </a:r>
          </a:p>
          <a:p>
            <a:r>
              <a:rPr lang="ru-RU" dirty="0" smtClean="0"/>
              <a:t>Личностно – ориентированный подход!!!</a:t>
            </a:r>
          </a:p>
          <a:p>
            <a:endParaRPr lang="ru-RU" dirty="0" smtClean="0"/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Психологический климат в классе зависит от ПЕДАГОГИЧЕСКОГО ОБЩЕНИЯ!!!</a:t>
            </a:r>
          </a:p>
          <a:p>
            <a:r>
              <a:rPr lang="ru-RU" b="1" dirty="0" smtClean="0"/>
              <a:t>Модели общения учителя:</a:t>
            </a:r>
          </a:p>
          <a:p>
            <a:pPr lvl="0"/>
            <a:r>
              <a:rPr lang="ru-RU" sz="2000" b="1" dirty="0" smtClean="0"/>
              <a:t>«Китайская стена»  </a:t>
            </a:r>
            <a:r>
              <a:rPr lang="ru-RU" b="1" dirty="0" smtClean="0"/>
              <a:t>(учитель закрыт от общения);</a:t>
            </a:r>
          </a:p>
          <a:p>
            <a:pPr lvl="0"/>
            <a:r>
              <a:rPr lang="ru-RU" sz="2000" b="1" dirty="0" smtClean="0"/>
              <a:t>«Монблан»(гора)   </a:t>
            </a:r>
            <a:r>
              <a:rPr lang="ru-RU" b="1" dirty="0" smtClean="0"/>
              <a:t>(Я выше всех и лучше всех);</a:t>
            </a:r>
          </a:p>
          <a:p>
            <a:pPr lvl="0"/>
            <a:r>
              <a:rPr lang="ru-RU" sz="2000" b="1" dirty="0" smtClean="0"/>
              <a:t>«Тетерев (глухарь)»  </a:t>
            </a:r>
            <a:r>
              <a:rPr lang="ru-RU" b="1" dirty="0" smtClean="0"/>
              <a:t>(учитель слышит только себя);</a:t>
            </a:r>
          </a:p>
          <a:p>
            <a:pPr lvl="0"/>
            <a:r>
              <a:rPr lang="ru-RU" sz="2000" b="1" dirty="0" smtClean="0"/>
              <a:t>«Локатор»  </a:t>
            </a:r>
            <a:r>
              <a:rPr lang="ru-RU" b="1" dirty="0" smtClean="0"/>
              <a:t>(избирательное отношение к ученику, учитель спрашивает одних и тех же учеников, а других не замечает);</a:t>
            </a:r>
          </a:p>
          <a:p>
            <a:pPr lvl="0"/>
            <a:r>
              <a:rPr lang="ru-RU" sz="2000" b="1" dirty="0" smtClean="0">
                <a:solidFill>
                  <a:srgbClr val="C00000"/>
                </a:solidFill>
              </a:rPr>
              <a:t>«Союз» </a:t>
            </a:r>
            <a:r>
              <a:rPr lang="ru-RU" b="1" dirty="0" smtClean="0">
                <a:solidFill>
                  <a:srgbClr val="C00000"/>
                </a:solidFill>
              </a:rPr>
              <a:t>(самая лучшая модель общения, отношения сотворчества, содружества!!!);</a:t>
            </a:r>
          </a:p>
          <a:p>
            <a:pPr lvl="0"/>
            <a:r>
              <a:rPr lang="ru-RU" sz="2000" b="1" dirty="0" smtClean="0"/>
              <a:t>«Гамлет»  </a:t>
            </a:r>
            <a:r>
              <a:rPr lang="ru-RU" b="1" dirty="0" smtClean="0"/>
              <a:t>(самая опасная модель, учитель всегда не доволен собой, своими учениками, </a:t>
            </a:r>
            <a:r>
              <a:rPr lang="ru-RU" b="1" dirty="0" err="1" smtClean="0"/>
              <a:t>самовыгорание</a:t>
            </a:r>
            <a:r>
              <a:rPr lang="ru-RU" b="1" dirty="0" smtClean="0"/>
              <a:t>)</a:t>
            </a:r>
          </a:p>
          <a:p>
            <a:pPr lvl="0"/>
            <a:endParaRPr lang="ru-RU" b="1" dirty="0" smtClean="0"/>
          </a:p>
          <a:p>
            <a:r>
              <a:rPr lang="ru-RU" sz="2000" b="1" i="1" dirty="0" smtClean="0"/>
              <a:t>Урок должен быть добрым!!!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4969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u="sng" dirty="0" smtClean="0">
                <a:solidFill>
                  <a:schemeClr val="bg1"/>
                </a:solidFill>
              </a:rPr>
              <a:t>ТРЕБОВАНИЕ 5. </a:t>
            </a:r>
          </a:p>
          <a:p>
            <a:pPr lvl="0" algn="ctr"/>
            <a:endParaRPr lang="ru-RU" sz="2400" b="1" dirty="0" smtClean="0">
              <a:solidFill>
                <a:schemeClr val="bg1"/>
              </a:solidFill>
            </a:endParaRPr>
          </a:p>
          <a:p>
            <a:pPr lvl="0" algn="ctr"/>
            <a:r>
              <a:rPr lang="ru-RU" sz="2400" b="1" dirty="0" smtClean="0"/>
              <a:t>Должна быть повышена объективность оценки ЗУН.</a:t>
            </a:r>
            <a:endParaRPr lang="ru-RU" sz="2400" dirty="0" smtClean="0"/>
          </a:p>
          <a:p>
            <a:r>
              <a:rPr lang="ru-RU" dirty="0" smtClean="0"/>
              <a:t>Сегодня:    три подхода:</a:t>
            </a:r>
          </a:p>
          <a:p>
            <a:r>
              <a:rPr lang="ru-RU" sz="2000" b="1" dirty="0" smtClean="0"/>
              <a:t>1)деятельность обучающихся оценивается количественно («2», «3», «4», «5»);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2)в балльной системе, когда количество баллов переводится в оценку;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3)деятельность обучающихся оценивается качественно, ЧТО и НА КАКОМ УРОВНЕ усвоил ученик.</a:t>
            </a:r>
          </a:p>
          <a:p>
            <a:r>
              <a:rPr lang="ru-RU" sz="2000" dirty="0" smtClean="0"/>
              <a:t>Деятельность обучающихся необходимо оценивать </a:t>
            </a:r>
            <a:r>
              <a:rPr lang="ru-RU" sz="2000" b="1" dirty="0" smtClean="0">
                <a:solidFill>
                  <a:srgbClr val="C00000"/>
                </a:solidFill>
              </a:rPr>
              <a:t>дифференцированно.</a:t>
            </a:r>
          </a:p>
          <a:p>
            <a:r>
              <a:rPr lang="ru-RU" sz="2000" dirty="0" smtClean="0"/>
              <a:t> Разные «весовые» категории отметки.</a:t>
            </a:r>
          </a:p>
          <a:p>
            <a:r>
              <a:rPr lang="ru-RU" sz="2000" dirty="0" smtClean="0"/>
              <a:t>Отметка обучающемуся выставляется по его продвижению к самому себе.</a:t>
            </a:r>
          </a:p>
          <a:p>
            <a:r>
              <a:rPr lang="ru-RU" sz="2000" dirty="0" smtClean="0"/>
              <a:t>Девочки (левое полушарие –отвечает за логику, письменный ответ), мальчики (правое полушарие – отвечает за интуицию, устный ответ).</a:t>
            </a:r>
          </a:p>
          <a:p>
            <a:r>
              <a:rPr lang="ru-RU" sz="2000" dirty="0" smtClean="0"/>
              <a:t>Если между «4» и «5»  - надо найти способ и поставить ученику «5», но при этом надо обсудить с ним: «Я верю в тебя» (ситуация успеха)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 rot="21086801">
            <a:off x="457200" y="1935163"/>
            <a:ext cx="8229600" cy="4389437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altLang="ru-RU" sz="5400" b="1" smtClean="0">
                <a:solidFill>
                  <a:srgbClr val="FF0000"/>
                </a:solidFill>
                <a:latin typeface="Monotype Corsiva" pitchFamily="66" charset="0"/>
              </a:rPr>
              <a:t>Сравним традиционный урок с уроком современного типа…</a:t>
            </a:r>
          </a:p>
        </p:txBody>
      </p:sp>
      <p:pic>
        <p:nvPicPr>
          <p:cNvPr id="21507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527425"/>
            <a:ext cx="3200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Объявление темы урока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10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665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Традиционный </a:t>
                      </a:r>
                      <a:r>
                        <a:rPr lang="ru-RU" sz="3200" baseline="0" dirty="0" smtClean="0"/>
                        <a:t> урок</a:t>
                      </a:r>
                      <a:endParaRPr lang="ru-RU" sz="3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Урок современного типа</a:t>
                      </a:r>
                      <a:endParaRPr lang="ru-RU" sz="3200" dirty="0"/>
                    </a:p>
                  </a:txBody>
                  <a:tcPr marT="45711" marB="45711"/>
                </a:tc>
              </a:tr>
              <a:tr h="204174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Учитель сообщает</a:t>
                      </a:r>
                      <a:r>
                        <a:rPr lang="ru-RU" sz="3200" baseline="0" dirty="0" smtClean="0"/>
                        <a:t> учащимся</a:t>
                      </a:r>
                      <a:endParaRPr lang="ru-RU" sz="3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Формулируют</a:t>
                      </a:r>
                      <a:r>
                        <a:rPr lang="ru-RU" sz="3200" baseline="0" dirty="0" smtClean="0"/>
                        <a:t> сами учащиеся (учитель подводит учащихся к осознанию темы)</a:t>
                      </a:r>
                      <a:endParaRPr lang="ru-RU" sz="32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Сообщение целей и задач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23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4473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Традиционный урок</a:t>
                      </a:r>
                      <a:endParaRPr lang="ru-RU" sz="2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современного типа</a:t>
                      </a:r>
                      <a:endParaRPr lang="ru-RU" sz="2800" dirty="0"/>
                    </a:p>
                  </a:txBody>
                  <a:tcPr marT="45713" marB="45713"/>
                </a:tc>
              </a:tr>
              <a:tr h="307799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Учитель формулирует и сообщает учащимся, чему должны научиться</a:t>
                      </a:r>
                      <a:endParaRPr lang="ru-RU" sz="2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Формулируют сами учащиеся, определив границы знания и незнания (учитель подводит учащихся к осознанию целей и задач)</a:t>
                      </a:r>
                      <a:endParaRPr lang="ru-RU" sz="2800" dirty="0"/>
                    </a:p>
                  </a:txBody>
                  <a:tcPr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628800"/>
            <a:ext cx="8748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На смену ведущего лозунга прошлых лет</a:t>
            </a:r>
          </a:p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  <a:cs typeface="Arabic Typesetting" pitchFamily="66" charset="-78"/>
              </a:rPr>
              <a:t> «Образование для жизни» </a:t>
            </a:r>
          </a:p>
          <a:p>
            <a:pPr>
              <a:lnSpc>
                <a:spcPct val="150000"/>
              </a:lnSpc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пришёл лозунг</a:t>
            </a:r>
          </a:p>
          <a:p>
            <a:pPr algn="ctr">
              <a:lnSpc>
                <a:spcPct val="150000"/>
              </a:lnSpc>
            </a:pPr>
            <a:r>
              <a:rPr lang="ru-RU" sz="3200" b="1" i="1" dirty="0" smtClean="0">
                <a:latin typeface="Franklin Gothic Medium" pitchFamily="34" charset="0"/>
                <a:cs typeface="Arabic Typesetting" pitchFamily="66" charset="-78"/>
              </a:rPr>
              <a:t>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  <a:cs typeface="Arabic Typesetting" pitchFamily="66" charset="-78"/>
              </a:rPr>
              <a:t>«Образование на протяжении всей жизни». </a:t>
            </a:r>
            <a:r>
              <a:rPr lang="ru-RU" sz="3200" dirty="0" smtClean="0">
                <a:latin typeface="Franklin Gothic Medium" pitchFamily="34" charset="0"/>
                <a:cs typeface="Arabic Typesetting" pitchFamily="66" charset="-78"/>
              </a:rPr>
              <a:t>    </a:t>
            </a:r>
            <a:br>
              <a:rPr lang="ru-RU" sz="3200" dirty="0" smtClean="0">
                <a:latin typeface="Franklin Gothic Medium" pitchFamily="34" charset="0"/>
                <a:cs typeface="Arabic Typesetting" pitchFamily="66" charset="-78"/>
              </a:rPr>
            </a:br>
            <a:endParaRPr lang="ru-RU" sz="3200" dirty="0">
              <a:latin typeface="Franklin Gothic Medium" pitchFamily="34" charset="0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Планирование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8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6688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Традиционный урок</a:t>
                      </a:r>
                      <a:endParaRPr lang="ru-RU" sz="3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Урок современного типа</a:t>
                      </a:r>
                      <a:endParaRPr lang="ru-RU" sz="3200" dirty="0"/>
                    </a:p>
                  </a:txBody>
                  <a:tcPr marT="45724" marB="45724"/>
                </a:tc>
              </a:tr>
              <a:tr h="301775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Учитель сообщает учащимся, какую работу они должны выполнить, чтобы достичь цели</a:t>
                      </a:r>
                      <a:endParaRPr lang="ru-RU" sz="3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Планирование учащимися способов достижения  намеченной цели (учитель помогает, советует)</a:t>
                      </a:r>
                      <a:endParaRPr lang="ru-RU" sz="32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Практическая деятельность учащихся</a:t>
            </a:r>
          </a:p>
        </p:txBody>
      </p: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1533525" y="3937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10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665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Традиционный урок</a:t>
                      </a:r>
                      <a:endParaRPr lang="ru-RU" sz="3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Урок современного типа</a:t>
                      </a:r>
                      <a:endParaRPr lang="ru-RU" sz="3200" dirty="0"/>
                    </a:p>
                  </a:txBody>
                  <a:tcPr marT="45711" marB="45711"/>
                </a:tc>
              </a:tr>
              <a:tr h="204174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Под руководством учителя учащиеся выполняют ряд практических</a:t>
                      </a:r>
                      <a:r>
                        <a:rPr lang="ru-RU" sz="3200" baseline="0" dirty="0" smtClean="0"/>
                        <a:t> задач</a:t>
                      </a:r>
                      <a:endParaRPr lang="ru-RU" sz="3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Учащиеся осуществляют учебные действия по намеченному плану</a:t>
                      </a:r>
                      <a:endParaRPr lang="ru-RU" sz="32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Осуществление контроля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81000" y="1828800"/>
          <a:ext cx="83058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40153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Традиционный</a:t>
                      </a:r>
                      <a:r>
                        <a:rPr lang="ru-RU" sz="3200" baseline="0" dirty="0" smtClean="0"/>
                        <a:t> урок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Урок современного</a:t>
                      </a:r>
                      <a:r>
                        <a:rPr lang="ru-RU" sz="3200" baseline="0" dirty="0" smtClean="0"/>
                        <a:t> типа</a:t>
                      </a:r>
                      <a:endParaRPr lang="ru-RU" sz="3200" dirty="0"/>
                    </a:p>
                  </a:txBody>
                  <a:tcPr/>
                </a:tc>
              </a:tr>
              <a:tr h="99007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Учитель осуществляет контроль за выполнением учащимися практической работы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Учащиеся осуществляют контроль (самоконтроль, взаимоконтроль)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Осуществление коррекции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449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4481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Традиционный</a:t>
                      </a:r>
                      <a:r>
                        <a:rPr lang="ru-RU" sz="2800" baseline="0" dirty="0" smtClean="0"/>
                        <a:t> урок</a:t>
                      </a:r>
                      <a:endParaRPr lang="ru-RU" sz="2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современного типа</a:t>
                      </a:r>
                      <a:endParaRPr lang="ru-RU" sz="2800" dirty="0"/>
                    </a:p>
                  </a:txBody>
                  <a:tcPr marT="45717" marB="45717"/>
                </a:tc>
              </a:tr>
              <a:tr h="350495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Учитель в ходе выполнения и по итогам выполненной</a:t>
                      </a:r>
                      <a:r>
                        <a:rPr lang="ru-RU" sz="2800" baseline="0" dirty="0" smtClean="0"/>
                        <a:t> работы учащимися осуществляет коррекцию</a:t>
                      </a:r>
                      <a:endParaRPr lang="ru-RU" sz="2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Учащиеся  формулируют затруднения и осуществляет коррекцию самостоятельно,</a:t>
                      </a:r>
                      <a:r>
                        <a:rPr lang="ru-RU" sz="2800" baseline="0" dirty="0" smtClean="0"/>
                        <a:t> учитель консультирует, советует. помогает</a:t>
                      </a:r>
                      <a:endParaRPr lang="ru-RU" sz="2800" dirty="0"/>
                    </a:p>
                  </a:txBody>
                  <a:tcPr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Оценивание учащихся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23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4473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Традиционный урок</a:t>
                      </a:r>
                      <a:endParaRPr lang="ru-RU" sz="2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современного типа</a:t>
                      </a:r>
                      <a:endParaRPr lang="ru-RU" sz="2800" dirty="0"/>
                    </a:p>
                  </a:txBody>
                  <a:tcPr marT="45713" marB="45713"/>
                </a:tc>
              </a:tr>
              <a:tr h="307799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Учитель осуществляет</a:t>
                      </a:r>
                      <a:r>
                        <a:rPr lang="ru-RU" sz="2800" baseline="0" dirty="0" smtClean="0"/>
                        <a:t> оценивание работы учащихся на уроке</a:t>
                      </a:r>
                      <a:endParaRPr lang="ru-RU" sz="2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Учащиеся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dirty="0" smtClean="0"/>
                        <a:t>дают оценку деятельности по её результатам (самооценка, оценивание результатов деятельности товарищей)</a:t>
                      </a:r>
                      <a:endParaRPr lang="ru-RU" sz="2800" dirty="0"/>
                    </a:p>
                  </a:txBody>
                  <a:tcPr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Итог урока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62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6667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Традиционный урок</a:t>
                      </a:r>
                      <a:endParaRPr lang="ru-RU" sz="3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Урок современного типа</a:t>
                      </a:r>
                      <a:endParaRPr lang="ru-RU" sz="3200" dirty="0"/>
                    </a:p>
                  </a:txBody>
                  <a:tcPr marT="45714" marB="45714"/>
                </a:tc>
              </a:tr>
              <a:tr h="155429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Учитель</a:t>
                      </a:r>
                      <a:r>
                        <a:rPr lang="ru-RU" sz="3200" baseline="0" dirty="0" smtClean="0"/>
                        <a:t> выясняет у учащихся, что они запомнили</a:t>
                      </a:r>
                      <a:endParaRPr lang="ru-RU" sz="3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Проводится рефлексия</a:t>
                      </a:r>
                      <a:endParaRPr lang="ru-RU" sz="3200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Домашнее задание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59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66988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Традиционный урок</a:t>
                      </a:r>
                      <a:endParaRPr lang="ru-RU" sz="32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Урок современного типа</a:t>
                      </a:r>
                      <a:endParaRPr lang="ru-RU" sz="3200" dirty="0"/>
                    </a:p>
                  </a:txBody>
                  <a:tcPr marT="45728" marB="45728"/>
                </a:tc>
              </a:tr>
              <a:tr h="253028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Учитель объявляет и комментирует одно задание для всех</a:t>
                      </a:r>
                      <a:endParaRPr lang="ru-RU" sz="32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Учащиеся могут выбирать задание из предложенных учителем с учетом своих возможностей</a:t>
                      </a:r>
                      <a:endParaRPr lang="ru-RU" sz="3200" dirty="0"/>
                    </a:p>
                  </a:txBody>
                  <a:tcPr marT="45728" marB="45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214313"/>
            <a:ext cx="885825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457200" algn="l"/>
              </a:tabLst>
            </a:pPr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Критерии эффективности современного урока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Обучение через открытие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Наличие дискуссий, характеризующихся различными  точками зрения по изучаемым вопросам, сопоставлением их, поиском за счет обсуждения истинной точки зрения.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Развитие личности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Способность ученика проектировать предстоящую деятельность, быть ее субъектом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Демократичность , открытость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Осознание учеником деятельности: того как, каким способом получен результат, какие при этом встречались затруднения , как они были устранены, и что чувствовал  ученик при этом.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Моделирование жизненно важных профессиональных затруднений в образовательном пространстве и поиск путей их решения.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Позволяет ученикам в коллективном поиске приходить к открытию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Ученик испытывает радость от преодоленной трудности учения, будь то: задача, пример, правило, закон, теорема или  -   выведенное самостоятельно понятие. </a:t>
            </a:r>
            <a:endParaRPr lang="ru-RU" sz="200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Педагог ведет учащегося по пути субъективного открытия, он управляет проблемно – поисковой или исследовательской деятельностью учащегося.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071563" y="1824038"/>
            <a:ext cx="5929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latin typeface="Calibri" pitchFamily="34" charset="0"/>
                <a:cs typeface="Times New Roman" pitchFamily="18" charset="0"/>
              </a:rPr>
              <a:t> </a:t>
            </a:r>
            <a:endParaRPr lang="ru-RU" sz="2800"/>
          </a:p>
        </p:txBody>
      </p:sp>
      <p:pic>
        <p:nvPicPr>
          <p:cNvPr id="3993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Прямоугольник 8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ФГОС</a:t>
            </a:r>
            <a:r>
              <a:rPr lang="ru-RU" sz="1600"/>
              <a:t> </a:t>
            </a:r>
          </a:p>
        </p:txBody>
      </p:sp>
      <p:pic>
        <p:nvPicPr>
          <p:cNvPr id="91142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4797425"/>
            <a:ext cx="2087563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Rectangle 8"/>
          <p:cNvSpPr>
            <a:spLocks noGrp="1"/>
          </p:cNvSpPr>
          <p:nvPr>
            <p:ph type="body" sz="half" idx="4294967295"/>
          </p:nvPr>
        </p:nvSpPr>
        <p:spPr>
          <a:xfrm>
            <a:off x="539552" y="836712"/>
            <a:ext cx="7992888" cy="4248051"/>
          </a:xfrm>
        </p:spPr>
        <p:txBody>
          <a:bodyPr/>
          <a:lstStyle/>
          <a:p>
            <a:pPr>
              <a:buNone/>
            </a:pPr>
            <a:r>
              <a:rPr lang="ru-RU" sz="2400" b="1" i="1" dirty="0" smtClean="0"/>
              <a:t>    Если бы в кабинете у врача, юриста или дантиста одновременно собрались 40 человек с разными желаниями и потребностями, а некоторые, не имея желания там находиться, постоянно мешали бы ему работать, а врач, юрист или дантист (без ассистента), должен был бы в течение 9 месяцев, применяя все свое мастерство, добиться высоких профессиональных результатов, вот тогда, возможно, он бы получил некоторое представление о работе школьного учителя»</a:t>
            </a:r>
            <a:endParaRPr lang="ru-RU" sz="2400" b="1" dirty="0" smtClean="0"/>
          </a:p>
          <a:p>
            <a:pPr>
              <a:buFont typeface="Wingdings 2" pitchFamily="18" charset="2"/>
              <a:buNone/>
            </a:pPr>
            <a:r>
              <a:rPr lang="ru-RU" sz="2400" b="1" i="1" dirty="0" smtClean="0"/>
              <a:t>                                              (Дональд Д. </a:t>
            </a:r>
            <a:r>
              <a:rPr lang="ru-RU" sz="2400" b="1" i="1" dirty="0" err="1" smtClean="0"/>
              <a:t>Куинн</a:t>
            </a:r>
            <a:r>
              <a:rPr lang="ru-RU" sz="2400" b="1" i="1" dirty="0" smtClean="0"/>
              <a:t>).</a:t>
            </a:r>
            <a:endParaRPr lang="ru-RU" sz="2400" b="1" dirty="0" smtClean="0"/>
          </a:p>
          <a:p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827585" y="2348880"/>
            <a:ext cx="7452816" cy="377728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5400" b="1" dirty="0" smtClean="0">
                <a:solidFill>
                  <a:srgbClr val="FF0000"/>
                </a:solidFill>
              </a:rPr>
              <a:t>Спасибо за внимание!</a:t>
            </a:r>
          </a:p>
        </p:txBody>
      </p:sp>
      <p:pic>
        <p:nvPicPr>
          <p:cNvPr id="32771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13100"/>
            <a:ext cx="4027488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420888"/>
            <a:ext cx="5256583" cy="41044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dirty="0" smtClean="0"/>
              <a:t>анализировать свои действия;</a:t>
            </a:r>
          </a:p>
          <a:p>
            <a:r>
              <a:rPr lang="ru-RU" dirty="0" smtClean="0"/>
              <a:t>    самостоятельно принимать решения, прогнозируя их возможные последствия; </a:t>
            </a:r>
          </a:p>
          <a:p>
            <a:r>
              <a:rPr lang="ru-RU" dirty="0" smtClean="0"/>
              <a:t>   отличаться мобильностью;</a:t>
            </a:r>
          </a:p>
          <a:p>
            <a:r>
              <a:rPr lang="ru-RU" dirty="0" smtClean="0"/>
              <a:t>    быть способны к сотрудничеству;</a:t>
            </a:r>
          </a:p>
          <a:p>
            <a:r>
              <a:rPr lang="ru-RU" dirty="0" smtClean="0"/>
              <a:t>    обладать чувством ответственности за судьбу страны, ее социально-экономическое процветание.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600" b="1" kern="0" dirty="0" smtClean="0">
                <a:solidFill>
                  <a:schemeClr val="bg1"/>
                </a:solidFill>
                <a:latin typeface="Verdana"/>
              </a:rPr>
              <a:t>Современному  обществу нужны образованные, нравственные, предприимчивые люди, которые могут: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i-main-pic" descr="Картинка 26 из 656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5876011" y="2924944"/>
            <a:ext cx="3087014" cy="3312368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9"/>
            <a:ext cx="7200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 eaLnBrk="0" hangingPunct="0"/>
            <a:endParaRPr lang="ru-RU" sz="28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 eaLnBrk="0" hangingPunct="0"/>
            <a:endParaRPr lang="ru-RU" sz="28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 eaLnBrk="0" hangingPunct="0"/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«Посредственный учитель излагает.</a:t>
            </a:r>
          </a:p>
          <a:p>
            <a:pPr algn="ctr" eaLnBrk="0" hangingPunct="0"/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Хороший учитель объясняет. </a:t>
            </a:r>
          </a:p>
          <a:p>
            <a:pPr algn="ctr" eaLnBrk="0" hangingPunct="0"/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Выдающийся учитель показывает.</a:t>
            </a:r>
          </a:p>
          <a:p>
            <a:pPr algn="ctr" eaLnBrk="0" hangingPunct="0"/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Великий учитель вдохновляет».</a:t>
            </a:r>
          </a:p>
          <a:p>
            <a:pPr algn="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Уильям Уорд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 </a:t>
            </a:r>
            <a:r>
              <a:rPr lang="ru-RU" sz="2800" b="1" dirty="0" smtClean="0"/>
              <a:t>Что нового появляется в уроке при реализации ФГОС второго поколения? </a:t>
            </a:r>
            <a:endParaRPr lang="ru-RU" sz="2800" b="1" dirty="0"/>
          </a:p>
        </p:txBody>
      </p:sp>
      <p:pic>
        <p:nvPicPr>
          <p:cNvPr id="3" name="Picture 2" descr="C:\Documents and Settings\Татьяна\Рабочий стол\Мама.Картинки\школа\На урок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933056"/>
            <a:ext cx="1681715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8964488" cy="65072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05602"/>
                <a:gridCol w="2964963"/>
                <a:gridCol w="3493923"/>
              </a:tblGrid>
              <a:tr h="126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Предмет изменений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3902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Подготовка 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 уроку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Учитель пользуется жестко структурированным конспектом урока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ru-RU" b="1" dirty="0" smtClean="0"/>
                        <a:t>0% свободы учителя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Учитель пользуется сценарным планом урока, предоставляющим ему свободу в выборе форм, способов и приемов обучения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ru-RU" b="1" dirty="0" smtClean="0"/>
                        <a:t>30-60% свободы учителя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3875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При подготовке к уроку учитель использует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 учебник и методические рекомендации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При подготовке к уроку учитель использует учебник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 и методические рекомендации, интернет-ресурсы, материалы коллег,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происходит обмен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конспектами 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26580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этапы урока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Основное</a:t>
                      </a:r>
                      <a:r>
                        <a:rPr lang="ru-RU" baseline="0" dirty="0" smtClean="0"/>
                        <a:t> время урока отводилось этапу объяснения и закрепления</a:t>
                      </a:r>
                    </a:p>
                    <a:p>
                      <a:r>
                        <a:rPr lang="ru-RU" b="1" dirty="0" smtClean="0"/>
                        <a:t>80% -говорение учителя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Самостоятельная деятельность обучающихся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20-30% -объяснение;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5-10% -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закрепление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5953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99792"/>
                <a:gridCol w="2520280"/>
                <a:gridCol w="3923928"/>
              </a:tblGrid>
              <a:tr h="6502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Предмет изменений</a:t>
                      </a:r>
                      <a:endParaRPr lang="ru-RU" sz="2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502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Главная цель учителя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уроке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Успеть выполнить все, что запланировано на урок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Организовать деятельность детей: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 поиску и обработке информации;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 обобщению способов действия;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постановке учебной задачи и т. д.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02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Формулирование заданий для обучающихся (определение деятельности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детей)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Формулировки: </a:t>
                      </a:r>
                    </a:p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решите, спишите, сравните, найдите, выпишите, выполните и т. д.</a:t>
                      </a:r>
                    </a:p>
                    <a:p>
                      <a:r>
                        <a:rPr lang="ru-RU" b="1" dirty="0" smtClean="0"/>
                        <a:t>93% </a:t>
                      </a:r>
                      <a:r>
                        <a:rPr lang="ru-RU" dirty="0" smtClean="0"/>
                        <a:t>- репродуктивные задания</a:t>
                      </a:r>
                    </a:p>
                    <a:p>
                      <a:r>
                        <a:rPr lang="ru-RU" b="1" dirty="0" smtClean="0"/>
                        <a:t>7% </a:t>
                      </a:r>
                      <a:r>
                        <a:rPr lang="ru-RU" dirty="0" smtClean="0"/>
                        <a:t>- исследуй (чаще для сильных учащихся)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Формулировки: </a:t>
                      </a: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          </a:r>
                      <a:endParaRPr lang="ru-RU" i="1" dirty="0"/>
                    </a:p>
                  </a:txBody>
                  <a:tcPr/>
                </a:tc>
              </a:tr>
              <a:tr h="6502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Преимущественно фронтальная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Преимущественно групповая и/или индивидуальная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5952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95736"/>
                <a:gridCol w="2232248"/>
                <a:gridCol w="4716016"/>
              </a:tblGrid>
              <a:tr h="121027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Предмет изменений</a:t>
                      </a:r>
                      <a:endParaRPr lang="ru-RU" sz="2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21461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Нестандартное ведение уроков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----------------------------------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ведет урок в параллельном классе,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урок ведут два педагога (совместно с учителями информатики, психологами и логопедами), урок проходит с поддержкой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тьютора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или в присутствии родителей обучающихся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4886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 родителями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Происходит в виде лекций, родители не включены в образовательный 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может осуществляться при помощи Интернета</a:t>
                      </a:r>
                      <a:endParaRPr lang="ru-RU" dirty="0"/>
                    </a:p>
                  </a:txBody>
                  <a:tcPr/>
                </a:tc>
              </a:tr>
              <a:tr h="115159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Образовательная среда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Создается учителем. Выставки работ обучающихся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Создается обучающимися (дети изготавливают учебный материал, проводят презентации). Зонирование классов, холлов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8892480" cy="6453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5257"/>
                <a:gridCol w="3221256"/>
                <a:gridCol w="3745967"/>
              </a:tblGrid>
              <a:tr h="115152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Предмет изменений</a:t>
                      </a:r>
                      <a:endParaRPr lang="ru-RU" sz="2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403421">
                <a:tc rowSpan="4"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обучения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Предметные результаты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только предметные результаты, но и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личностные,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6768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Нет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обучающегося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endParaRPr lang="ru-RU" sz="2000" dirty="0"/>
                    </a:p>
                  </a:txBody>
                  <a:tcPr/>
                </a:tc>
              </a:tr>
              <a:tr h="14034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Основная оценка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учителя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 на самооценку обучающегося, формирование адекватной самооценки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72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Важны положительные оценки учеников по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итогам контрольных работ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Учет динамики результатов обучения детей относительно самих себя. Оценка промежуточных результатов обучения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703</TotalTime>
  <Words>2215</Words>
  <Application>Microsoft Office PowerPoint</Application>
  <PresentationFormat>Экран (4:3)</PresentationFormat>
  <Paragraphs>342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Волна</vt:lpstr>
      <vt:lpstr>Требования к современному уроку  в условиях введения ФГОС ООО </vt:lpstr>
      <vt:lpstr>Урок</vt:lpstr>
      <vt:lpstr>Слайд 3</vt:lpstr>
      <vt:lpstr>Современному  обществу нужны образованные, нравственные, предприимчивые люди, которые могут:</vt:lpstr>
      <vt:lpstr>Слайд 5</vt:lpstr>
      <vt:lpstr>Слайд 6</vt:lpstr>
      <vt:lpstr>Слайд 7</vt:lpstr>
      <vt:lpstr>Слайд 8</vt:lpstr>
      <vt:lpstr>Слайд 9</vt:lpstr>
      <vt:lpstr>Слайд 10</vt:lpstr>
      <vt:lpstr>ОТ ТЕОРИИ – К ПРАКТИКЕ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Объявление темы урока</vt:lpstr>
      <vt:lpstr>Сообщение целей и задач</vt:lpstr>
      <vt:lpstr>Планирование</vt:lpstr>
      <vt:lpstr>Практическая деятельность учащихся</vt:lpstr>
      <vt:lpstr>Осуществление контроля</vt:lpstr>
      <vt:lpstr>Осуществление коррекции</vt:lpstr>
      <vt:lpstr>Оценивание учащихся</vt:lpstr>
      <vt:lpstr>Итог урока</vt:lpstr>
      <vt:lpstr>Домашнее задание </vt:lpstr>
      <vt:lpstr>Слайд 37</vt:lpstr>
      <vt:lpstr>Слайд 38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современного урока в соответствии с требованиями ФГОС ООО </dc:title>
  <dc:creator>Алекс</dc:creator>
  <cp:lastModifiedBy>User</cp:lastModifiedBy>
  <cp:revision>130</cp:revision>
  <dcterms:created xsi:type="dcterms:W3CDTF">2014-02-28T16:35:07Z</dcterms:created>
  <dcterms:modified xsi:type="dcterms:W3CDTF">2015-12-13T11:58:21Z</dcterms:modified>
</cp:coreProperties>
</file>