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03" r:id="rId3"/>
    <p:sldId id="309" r:id="rId4"/>
    <p:sldId id="308" r:id="rId5"/>
    <p:sldId id="310" r:id="rId6"/>
    <p:sldId id="307" r:id="rId7"/>
    <p:sldId id="305" r:id="rId8"/>
    <p:sldId id="287" r:id="rId9"/>
    <p:sldId id="31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99"/>
    <a:srgbClr val="0099CC"/>
    <a:srgbClr val="FB673F"/>
    <a:srgbClr val="FFFF99"/>
    <a:srgbClr val="FFFF00"/>
    <a:srgbClr val="00CCFF"/>
    <a:srgbClr val="FF7C80"/>
    <a:srgbClr val="CC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9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F16D2-CCA3-45A7-A842-E475A5954893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F8741-E2BA-4FFE-A2C1-868E7885FF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95515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F8741-E2BA-4FFE-A2C1-868E7885FFA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94830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F8741-E2BA-4FFE-A2C1-868E7885FFA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107" name="Group 35"/>
          <p:cNvGrpSpPr>
            <a:grpSpLocks/>
          </p:cNvGrpSpPr>
          <p:nvPr/>
        </p:nvGrpSpPr>
        <p:grpSpPr bwMode="auto">
          <a:xfrm>
            <a:off x="2286000" y="0"/>
            <a:ext cx="2287588" cy="4960938"/>
            <a:chOff x="1440" y="0"/>
            <a:chExt cx="1441" cy="3125"/>
          </a:xfrm>
        </p:grpSpPr>
        <p:sp>
          <p:nvSpPr>
            <p:cNvPr id="3080" name="Rectangle 8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7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6" name="Rectangle 14"/>
            <p:cNvSpPr>
              <a:spLocks noChangeArrowheads="1"/>
            </p:cNvSpPr>
            <p:nvPr userDrawn="1"/>
          </p:nvSpPr>
          <p:spPr bwMode="gray">
            <a:xfrm>
              <a:off x="1681" y="0"/>
              <a:ext cx="1053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2">
                    <a:alpha val="7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1" name="Rectangle 19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5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111" name="Group 39"/>
          <p:cNvGrpSpPr>
            <a:grpSpLocks/>
          </p:cNvGrpSpPr>
          <p:nvPr/>
        </p:nvGrpSpPr>
        <p:grpSpPr bwMode="auto">
          <a:xfrm>
            <a:off x="4575175" y="0"/>
            <a:ext cx="2286000" cy="3716338"/>
            <a:chOff x="2882" y="0"/>
            <a:chExt cx="1440" cy="2341"/>
          </a:xfrm>
        </p:grpSpPr>
        <p:sp>
          <p:nvSpPr>
            <p:cNvPr id="3084" name="Rectangle 12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7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5" name="Rectangle 13"/>
            <p:cNvSpPr>
              <a:spLocks noChangeArrowheads="1"/>
            </p:cNvSpPr>
            <p:nvPr userDrawn="1"/>
          </p:nvSpPr>
          <p:spPr bwMode="gray">
            <a:xfrm>
              <a:off x="2882" y="0"/>
              <a:ext cx="81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  <a:alpha val="30000"/>
                  </a:schemeClr>
                </a:gs>
                <a:gs pos="50000">
                  <a:schemeClr val="hlink">
                    <a:alpha val="7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2" name="Rectangle 20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5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112" name="Group 40"/>
          <p:cNvGrpSpPr>
            <a:grpSpLocks/>
          </p:cNvGrpSpPr>
          <p:nvPr/>
        </p:nvGrpSpPr>
        <p:grpSpPr bwMode="auto">
          <a:xfrm>
            <a:off x="6858000" y="0"/>
            <a:ext cx="2286000" cy="4941888"/>
            <a:chOff x="4320" y="0"/>
            <a:chExt cx="1440" cy="3113"/>
          </a:xfrm>
        </p:grpSpPr>
        <p:sp>
          <p:nvSpPr>
            <p:cNvPr id="3083" name="Rectangle 11"/>
            <p:cNvSpPr>
              <a:spLocks noChangeArrowheads="1"/>
            </p:cNvSpPr>
            <p:nvPr userDrawn="1"/>
          </p:nvSpPr>
          <p:spPr bwMode="gray">
            <a:xfrm>
              <a:off x="4320" y="0"/>
              <a:ext cx="112" cy="2655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  <a:alpha val="0"/>
                  </a:schemeClr>
                </a:gs>
                <a:gs pos="50000">
                  <a:schemeClr val="folHlink">
                    <a:alpha val="70000"/>
                  </a:schemeClr>
                </a:gs>
                <a:gs pos="100000">
                  <a:schemeClr val="fol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110" name="Group 38"/>
            <p:cNvGrpSpPr>
              <a:grpSpLocks/>
            </p:cNvGrpSpPr>
            <p:nvPr userDrawn="1"/>
          </p:nvGrpSpPr>
          <p:grpSpPr bwMode="auto">
            <a:xfrm>
              <a:off x="4320" y="0"/>
              <a:ext cx="1440" cy="3113"/>
              <a:chOff x="4320" y="0"/>
              <a:chExt cx="1440" cy="3113"/>
            </a:xfrm>
          </p:grpSpPr>
          <p:sp>
            <p:nvSpPr>
              <p:cNvPr id="3081" name="Rectangle 9"/>
              <p:cNvSpPr>
                <a:spLocks noChangeArrowheads="1"/>
              </p:cNvSpPr>
              <p:nvPr userDrawn="1"/>
            </p:nvSpPr>
            <p:spPr bwMode="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7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2" name="Rectangle 10"/>
              <p:cNvSpPr>
                <a:spLocks noChangeArrowheads="1"/>
              </p:cNvSpPr>
              <p:nvPr userDrawn="1"/>
            </p:nvSpPr>
            <p:spPr bwMode="gray">
              <a:xfrm>
                <a:off x="5420" y="0"/>
                <a:ext cx="340" cy="2655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  <a:gs pos="50000">
                    <a:schemeClr val="folHlink">
                      <a:alpha val="7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93" name="Rectangle 21"/>
              <p:cNvSpPr>
                <a:spLocks noChangeArrowheads="1"/>
              </p:cNvSpPr>
              <p:nvPr userDrawn="1"/>
            </p:nvSpPr>
            <p:spPr bwMode="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5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3106" name="Group 34"/>
          <p:cNvGrpSpPr>
            <a:grpSpLocks/>
          </p:cNvGrpSpPr>
          <p:nvPr/>
        </p:nvGrpSpPr>
        <p:grpSpPr bwMode="auto">
          <a:xfrm>
            <a:off x="0" y="0"/>
            <a:ext cx="2286000" cy="3714750"/>
            <a:chOff x="0" y="0"/>
            <a:chExt cx="1440" cy="2340"/>
          </a:xfrm>
        </p:grpSpPr>
        <p:sp>
          <p:nvSpPr>
            <p:cNvPr id="3079" name="Rectangle 7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113" name="Group 41"/>
          <p:cNvGrpSpPr>
            <a:grpSpLocks/>
          </p:cNvGrpSpPr>
          <p:nvPr/>
        </p:nvGrpSpPr>
        <p:grpSpPr bwMode="auto">
          <a:xfrm>
            <a:off x="0" y="0"/>
            <a:ext cx="9144000" cy="171450"/>
            <a:chOff x="0" y="0"/>
            <a:chExt cx="5760" cy="108"/>
          </a:xfrm>
        </p:grpSpPr>
        <p:sp>
          <p:nvSpPr>
            <p:cNvPr id="3096" name="Rectangle 24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9" name="Rectangle 27"/>
            <p:cNvSpPr>
              <a:spLocks noChangeArrowheads="1"/>
            </p:cNvSpPr>
            <p:nvPr userDrawn="1"/>
          </p:nvSpPr>
          <p:spPr bwMode="gray">
            <a:xfrm>
              <a:off x="4320" y="0"/>
              <a:ext cx="1440" cy="10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5334000"/>
            <a:ext cx="8686800" cy="863600"/>
          </a:xfrm>
        </p:spPr>
        <p:txBody>
          <a:bodyPr/>
          <a:lstStyle>
            <a:lvl1pPr algn="ctr">
              <a:defRPr sz="46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159500"/>
            <a:ext cx="6400800" cy="342900"/>
          </a:xfrm>
        </p:spPr>
        <p:txBody>
          <a:bodyPr/>
          <a:lstStyle>
            <a:lvl1pPr marL="0" indent="0" algn="ctr">
              <a:buFontTx/>
              <a:buNone/>
              <a:defRPr sz="1800">
                <a:latin typeface="Times New Roman" pitchFamily="18" charset="0"/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7000"/>
            <a:ext cx="1676400" cy="244475"/>
          </a:xfrm>
        </p:spPr>
        <p:txBody>
          <a:bodyPr/>
          <a:lstStyle>
            <a:lvl1pPr>
              <a:defRPr/>
            </a:lvl1pPr>
          </a:lstStyle>
          <a:p>
            <a:fld id="{E221216E-CE01-4DD3-94A2-564AF9F3CC75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6629400" y="6477000"/>
            <a:ext cx="1219200" cy="2444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01000" y="6477000"/>
            <a:ext cx="685800" cy="244475"/>
          </a:xfrm>
        </p:spPr>
        <p:txBody>
          <a:bodyPr/>
          <a:lstStyle>
            <a:lvl1pPr>
              <a:defRPr/>
            </a:lvl1pPr>
          </a:lstStyle>
          <a:p>
            <a:fld id="{B31BB0D3-3D94-4F8F-BA83-5781AA6CA4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21216E-CE01-4DD3-94A2-564AF9F3CC75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BB0D3-3D94-4F8F-BA83-5781AA6CA4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481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21216E-CE01-4DD3-94A2-564AF9F3CC75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BB0D3-3D94-4F8F-BA83-5781AA6CA4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4754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58763"/>
            <a:ext cx="2057400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019800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21216E-CE01-4DD3-94A2-564AF9F3CC75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BB0D3-3D94-4F8F-BA83-5781AA6CA4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9109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221216E-CE01-4DD3-94A2-564AF9F3CC75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31BB0D3-3D94-4F8F-BA83-5781AA6CA4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9853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221216E-CE01-4DD3-94A2-564AF9F3CC75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31BB0D3-3D94-4F8F-BA83-5781AA6CA4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1501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221216E-CE01-4DD3-94A2-564AF9F3CC75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31BB0D3-3D94-4F8F-BA83-5781AA6CA4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24182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r>
              <a:rPr lang="ru-RU" smtClean="0"/>
              <a:t>Вставка рисунка SmartArt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221216E-CE01-4DD3-94A2-564AF9F3CC75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31BB0D3-3D94-4F8F-BA83-5781AA6CA4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2477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0035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21216E-CE01-4DD3-94A2-564AF9F3CC75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BB0D3-3D94-4F8F-BA83-5781AA6CA4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9263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21216E-CE01-4DD3-94A2-564AF9F3CC75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BB0D3-3D94-4F8F-BA83-5781AA6CA4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7740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21216E-CE01-4DD3-94A2-564AF9F3CC75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BB0D3-3D94-4F8F-BA83-5781AA6CA4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33890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21216E-CE01-4DD3-94A2-564AF9F3CC75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BB0D3-3D94-4F8F-BA83-5781AA6CA4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0858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21216E-CE01-4DD3-94A2-564AF9F3CC75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BB0D3-3D94-4F8F-BA83-5781AA6CA4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0762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21216E-CE01-4DD3-94A2-564AF9F3CC75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BB0D3-3D94-4F8F-BA83-5781AA6CA4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70665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21216E-CE01-4DD3-94A2-564AF9F3CC75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BB0D3-3D94-4F8F-BA83-5781AA6CA4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930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286000" y="0"/>
            <a:ext cx="2287588" cy="6858000"/>
            <a:chOff x="1440" y="0"/>
            <a:chExt cx="1441" cy="3125"/>
          </a:xfrm>
        </p:grpSpPr>
        <p:sp>
          <p:nvSpPr>
            <p:cNvPr id="1032" name="Rectangle 8"/>
            <p:cNvSpPr>
              <a:spLocks noChangeArrowheads="1"/>
            </p:cNvSpPr>
            <p:nvPr userDrawn="1"/>
          </p:nvSpPr>
          <p:spPr bwMode="lt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3" name="Rectangle 9"/>
            <p:cNvSpPr>
              <a:spLocks noChangeArrowheads="1"/>
            </p:cNvSpPr>
            <p:nvPr userDrawn="1"/>
          </p:nvSpPr>
          <p:spPr bwMode="ltGray">
            <a:xfrm>
              <a:off x="1681" y="0"/>
              <a:ext cx="1053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  <a:alpha val="0"/>
                  </a:schemeClr>
                </a:gs>
                <a:gs pos="5000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4" name="Rectangle 10"/>
            <p:cNvSpPr>
              <a:spLocks noChangeArrowheads="1"/>
            </p:cNvSpPr>
            <p:nvPr userDrawn="1"/>
          </p:nvSpPr>
          <p:spPr bwMode="lt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35" name="Group 11"/>
          <p:cNvGrpSpPr>
            <a:grpSpLocks/>
          </p:cNvGrpSpPr>
          <p:nvPr/>
        </p:nvGrpSpPr>
        <p:grpSpPr bwMode="auto">
          <a:xfrm>
            <a:off x="4575175" y="0"/>
            <a:ext cx="2286000" cy="5137150"/>
            <a:chOff x="2882" y="0"/>
            <a:chExt cx="1440" cy="2341"/>
          </a:xfrm>
        </p:grpSpPr>
        <p:sp>
          <p:nvSpPr>
            <p:cNvPr id="1036" name="Rectangle 12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7" name="Rectangle 13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81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  <a:alpha val="0"/>
                  </a:schemeClr>
                </a:gs>
                <a:gs pos="5000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8" name="Rectangle 14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6858000" y="0"/>
            <a:ext cx="2286000" cy="6831013"/>
            <a:chOff x="4320" y="0"/>
            <a:chExt cx="1440" cy="3113"/>
          </a:xfrm>
        </p:grpSpPr>
        <p:sp>
          <p:nvSpPr>
            <p:cNvPr id="1040" name="Rectangle 16"/>
            <p:cNvSpPr>
              <a:spLocks noChangeArrowheads="1"/>
            </p:cNvSpPr>
            <p:nvPr userDrawn="1"/>
          </p:nvSpPr>
          <p:spPr bwMode="ltGray">
            <a:xfrm>
              <a:off x="4320" y="0"/>
              <a:ext cx="112" cy="2655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  <a:alpha val="0"/>
                  </a:schemeClr>
                </a:gs>
                <a:gs pos="50000">
                  <a:schemeClr val="folHlink">
                    <a:alpha val="20000"/>
                  </a:schemeClr>
                </a:gs>
                <a:gs pos="100000">
                  <a:schemeClr val="fol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041" name="Group 17"/>
            <p:cNvGrpSpPr>
              <a:grpSpLocks/>
            </p:cNvGrpSpPr>
            <p:nvPr userDrawn="1"/>
          </p:nvGrpSpPr>
          <p:grpSpPr bwMode="auto">
            <a:xfrm>
              <a:off x="4320" y="0"/>
              <a:ext cx="1440" cy="3113"/>
              <a:chOff x="4320" y="0"/>
              <a:chExt cx="1440" cy="3113"/>
            </a:xfrm>
          </p:grpSpPr>
          <p:sp>
            <p:nvSpPr>
              <p:cNvPr id="1042" name="Rectangle 18"/>
              <p:cNvSpPr>
                <a:spLocks noChangeArrowheads="1"/>
              </p:cNvSpPr>
              <p:nvPr userDrawn="1"/>
            </p:nvSpPr>
            <p:spPr bwMode="lt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 userDrawn="1"/>
            </p:nvSpPr>
            <p:spPr bwMode="ltGray">
              <a:xfrm>
                <a:off x="5420" y="0"/>
                <a:ext cx="340" cy="2655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  <a:gs pos="5000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 userDrawn="1"/>
            </p:nvSpPr>
            <p:spPr bwMode="lt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045" name="Group 21"/>
          <p:cNvGrpSpPr>
            <a:grpSpLocks/>
          </p:cNvGrpSpPr>
          <p:nvPr/>
        </p:nvGrpSpPr>
        <p:grpSpPr bwMode="auto">
          <a:xfrm>
            <a:off x="0" y="0"/>
            <a:ext cx="2286000" cy="5135563"/>
            <a:chOff x="0" y="0"/>
            <a:chExt cx="1440" cy="2340"/>
          </a:xfrm>
        </p:grpSpPr>
        <p:sp>
          <p:nvSpPr>
            <p:cNvPr id="1046" name="Rectangle 22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7" name="Rectangle 23"/>
            <p:cNvSpPr>
              <a:spLocks noChangeArrowheads="1"/>
            </p:cNvSpPr>
            <p:nvPr userDrawn="1"/>
          </p:nvSpPr>
          <p:spPr bwMode="lt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8" name="Rectangle 24"/>
            <p:cNvSpPr>
              <a:spLocks noChangeArrowheads="1"/>
            </p:cNvSpPr>
            <p:nvPr userDrawn="1"/>
          </p:nvSpPr>
          <p:spPr bwMode="lt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9" name="Rectangle 25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69" name="Group 45"/>
          <p:cNvGrpSpPr>
            <a:grpSpLocks/>
          </p:cNvGrpSpPr>
          <p:nvPr/>
        </p:nvGrpSpPr>
        <p:grpSpPr bwMode="auto">
          <a:xfrm>
            <a:off x="0" y="0"/>
            <a:ext cx="9144000" cy="171450"/>
            <a:chOff x="0" y="0"/>
            <a:chExt cx="5760" cy="108"/>
          </a:xfrm>
        </p:grpSpPr>
        <p:sp>
          <p:nvSpPr>
            <p:cNvPr id="1050" name="Rectangle 26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1" name="Rectangle 27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2" name="Rectangle 28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3" name="Rectangle 29"/>
            <p:cNvSpPr>
              <a:spLocks noChangeArrowheads="1"/>
            </p:cNvSpPr>
            <p:nvPr userDrawn="1"/>
          </p:nvSpPr>
          <p:spPr bwMode="gray">
            <a:xfrm>
              <a:off x="4320" y="0"/>
              <a:ext cx="1440" cy="10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524000"/>
            <a:ext cx="8229600" cy="465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21216E-CE01-4DD3-94A2-564AF9F3CC75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31BB0D3-3D94-4F8F-BA83-5781AA6CA43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70" name="Group 46"/>
          <p:cNvGrpSpPr>
            <a:grpSpLocks/>
          </p:cNvGrpSpPr>
          <p:nvPr/>
        </p:nvGrpSpPr>
        <p:grpSpPr bwMode="auto">
          <a:xfrm>
            <a:off x="0" y="176213"/>
            <a:ext cx="7696200" cy="1117600"/>
            <a:chOff x="0" y="111"/>
            <a:chExt cx="4848" cy="768"/>
          </a:xfrm>
        </p:grpSpPr>
        <p:sp>
          <p:nvSpPr>
            <p:cNvPr id="1063" name="Rectangle 39"/>
            <p:cNvSpPr>
              <a:spLocks noChangeArrowheads="1"/>
            </p:cNvSpPr>
            <p:nvPr userDrawn="1"/>
          </p:nvSpPr>
          <p:spPr bwMode="hidden">
            <a:xfrm rot="-5400000">
              <a:off x="2394" y="-1578"/>
              <a:ext cx="60" cy="4848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tint val="0"/>
                    <a:invGamma/>
                    <a:alpha val="0"/>
                  </a:srgbClr>
                </a:gs>
                <a:gs pos="50000">
                  <a:srgbClr val="FFFFFF">
                    <a:alpha val="35001"/>
                  </a:srgbClr>
                </a:gs>
                <a:gs pos="100000">
                  <a:srgbClr val="FFFFFF">
                    <a:gamma/>
                    <a:tint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068" name="Group 44"/>
            <p:cNvGrpSpPr>
              <a:grpSpLocks/>
            </p:cNvGrpSpPr>
            <p:nvPr userDrawn="1"/>
          </p:nvGrpSpPr>
          <p:grpSpPr bwMode="auto">
            <a:xfrm>
              <a:off x="0" y="111"/>
              <a:ext cx="4327" cy="768"/>
              <a:chOff x="0" y="111"/>
              <a:chExt cx="4327" cy="768"/>
            </a:xfrm>
          </p:grpSpPr>
          <p:sp>
            <p:nvSpPr>
              <p:cNvPr id="1065" name="Rectangle 41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66" name="Rectangle 42"/>
              <p:cNvSpPr>
                <a:spLocks noChangeArrowheads="1"/>
              </p:cNvSpPr>
              <p:nvPr userDrawn="1"/>
            </p:nvSpPr>
            <p:spPr bwMode="hidden">
              <a:xfrm rot="-5400000">
                <a:off x="1754" y="-1643"/>
                <a:ext cx="181" cy="3690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tint val="0"/>
                      <a:invGamma/>
                      <a:alpha val="0"/>
                    </a:srgbClr>
                  </a:gs>
                  <a:gs pos="5000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67" name="Rectangle 43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58763"/>
            <a:ext cx="7315200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84784"/>
            <a:ext cx="7380312" cy="2376264"/>
          </a:xfrm>
        </p:spPr>
        <p:txBody>
          <a:bodyPr/>
          <a:lstStyle/>
          <a:p>
            <a:r>
              <a:rPr lang="ru-RU" sz="4400" i="1" dirty="0" smtClean="0">
                <a:latin typeface="Georgia" pitchFamily="18" charset="0"/>
                <a:cs typeface="Aharoni" pitchFamily="2" charset="-79"/>
              </a:rPr>
              <a:t>Речевое развитие дошкольников через игру и творчество</a:t>
            </a:r>
            <a:endParaRPr lang="ru-RU" sz="4400" i="1" dirty="0">
              <a:solidFill>
                <a:srgbClr val="003399"/>
              </a:solidFill>
              <a:latin typeface="Georgia" pitchFamily="18" charset="0"/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005064"/>
            <a:ext cx="6408712" cy="1008112"/>
          </a:xfrm>
        </p:spPr>
        <p:txBody>
          <a:bodyPr/>
          <a:lstStyle/>
          <a:p>
            <a:pPr algn="r"/>
            <a:r>
              <a:rPr lang="ru-RU" sz="1600" b="1" dirty="0" smtClean="0"/>
              <a:t>Хакимова </a:t>
            </a:r>
            <a:r>
              <a:rPr lang="ru-RU" sz="1600" b="1" dirty="0" err="1" smtClean="0"/>
              <a:t>Алсу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Фанилевна</a:t>
            </a:r>
            <a:endParaRPr lang="ru-RU" sz="1600" b="1" dirty="0" smtClean="0"/>
          </a:p>
          <a:p>
            <a:pPr algn="r"/>
            <a:r>
              <a:rPr lang="ru-RU" sz="1600" b="1" dirty="0" smtClean="0"/>
              <a:t>Воспитатель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91880" y="6021288"/>
            <a:ext cx="13072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Казань 2015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делимся опытом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2240" y="188640"/>
            <a:ext cx="2124095" cy="2599791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23528" y="476672"/>
            <a:ext cx="77048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Муниципальное автономное дошкольное образовательное учреждение «Детский сад №13 комбинированного вида с воспитанием и обучением на татарском языке» Приволжского района г.Казани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malch108 копия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4005064"/>
            <a:ext cx="3131840" cy="28186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2711180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7" name="Picture 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79512" y="188640"/>
            <a:ext cx="2265631" cy="16690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258762"/>
            <a:ext cx="5796136" cy="2018109"/>
          </a:xfrm>
        </p:spPr>
        <p:txBody>
          <a:bodyPr/>
          <a:lstStyle/>
          <a:p>
            <a:pPr algn="r"/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4014134"/>
            <a:ext cx="61926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4" name="Picture 4" descr="http://russian.cri.cn/mmsource/images/2009/12/04/juanshu-2a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156176" y="4077072"/>
            <a:ext cx="2843808" cy="2538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95536" y="1772816"/>
            <a:ext cx="59766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С каждым годом растет число детей имеющих отклонения в развитии речи. А речь, как мы знаем, один из наиболее мощных факторов и стимулов развития ребенка в целом. Это обусловлено исключительной ролью речи в жизни человека. Без речевого окружения ребенок никогда не заговорит. </a:t>
            </a:r>
            <a:endParaRPr lang="ru-RU" sz="2800" b="1" i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-12700"/>
            <a:ext cx="9161463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4" descr="http://russian.cri.cn/mmsource/images/2009/12/04/juanshu-2a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7950" y="4676775"/>
            <a:ext cx="3384550" cy="199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2555776" y="188640"/>
            <a:ext cx="65882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</a:br>
            <a:endParaRPr lang="ru-RU" sz="2800" dirty="0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7" name="Рисунок 2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34837" y="548680"/>
            <a:ext cx="2398429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771800" y="476672"/>
            <a:ext cx="604867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Ребенок с хорошо развитой речью легко вступает в общение с окружающими: он может понятно выразить свои мысли и желания, задать вопросы, договориться со сверстниками о совместной игре</a:t>
            </a:r>
            <a:r>
              <a:rPr lang="ru-RU" sz="3200" dirty="0" smtClean="0"/>
              <a:t>. </a:t>
            </a:r>
            <a:endParaRPr lang="ru-RU" sz="32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0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802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802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04664"/>
            <a:ext cx="85689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 </a:t>
            </a:r>
            <a:r>
              <a:rPr lang="ru-RU" sz="28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- самостоятельная деятельность, в которой дети впервые вступают в общение со сверстниками. </a:t>
            </a:r>
            <a:endParaRPr lang="en-US" sz="2800" b="1" i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8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 игре детей объединяет единая цель, совместные усилия к ее достижению, общие интересы и переживания. Дети сами выбирают игру, сами организуют ее. </a:t>
            </a:r>
            <a:endParaRPr lang="en-US" sz="2800" b="1" i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8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Игра приучает детей подчинять свои действия и мысли определенной цели, помогает воспитывать целенаправленность. </a:t>
            </a:r>
          </a:p>
          <a:p>
            <a:pPr>
              <a:buFont typeface="Wingdings" pitchFamily="2" charset="2"/>
              <a:buChar char="§"/>
            </a:pPr>
            <a:r>
              <a:rPr lang="ru-RU" sz="28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 игре ребенок начинает чувствовать себя членом коллектива, справедливо оценивать действия и поступки своих товарищей и свои собственные</a:t>
            </a:r>
            <a:r>
              <a:rPr lang="ru-RU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i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612845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	Воплощение жизненных впечатлений в игре - процесс сложный. </a:t>
            </a:r>
          </a:p>
          <a:p>
            <a:r>
              <a:rPr lang="ru-RU" sz="24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	Творческую игру нельзя подчинять узким дидактическим целям, с ее помощью решаются важнейшие воспитательные задачи. Игровую роль дети выбирают в соответствии со своими интересами, своими мечтами о будущей профессии. </a:t>
            </a:r>
            <a:endParaRPr lang="ru-RU" sz="2400" b="1" i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27584" y="476672"/>
            <a:ext cx="59584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 игре умственная активность детей всегда связана с работой воображения; нужно найти себе роль, представить себе, как действует человек, которому хочется подражать, что он говорит. </a:t>
            </a:r>
            <a:endParaRPr lang="ru-RU" sz="2800" b="1" i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692696"/>
            <a:ext cx="7200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Интересные игры создают бодрое, радостное настроение, делают жизнь детей полной, удовлетворяют их потребность в активной деятельность. Даже в хороших условиях, при полноценном питании ребенок будет плохо развиваться, станет вялым, если он лишен увлекательной игры. В игре все стороны детской личности формируются в единстве и взаимодействии. </a:t>
            </a:r>
            <a:endParaRPr lang="ru-RU" sz="2800" b="1" i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i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http://russian.cri.cn/mmsource/images/2009/12/04/juanshu-2a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520" y="260648"/>
            <a:ext cx="2195736" cy="1242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3131840" y="476672"/>
            <a:ext cx="554461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Театрализованные игры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83568" y="1720840"/>
            <a:ext cx="74168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	Театрализованные игры в отличие от сюжетно-ролевых предлагают наличие зрителей.</a:t>
            </a:r>
          </a:p>
          <a:p>
            <a:pPr algn="just"/>
            <a:r>
              <a:rPr lang="ru-RU" sz="28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2800" b="1" i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7522" name="Picture 2" descr="http://www.epochtimes.ru/eet-content/uploads/06/russia2011/163_utrennik-noviy-god-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299589">
            <a:off x="335970" y="3361566"/>
            <a:ext cx="3952235" cy="2575967"/>
          </a:xfrm>
          <a:prstGeom prst="rect">
            <a:avLst/>
          </a:prstGeom>
          <a:noFill/>
        </p:spPr>
      </p:pic>
      <p:pic>
        <p:nvPicPr>
          <p:cNvPr id="107524" name="Picture 4" descr="http://yakutia.info/sites/default/files/7/0/70YGeMt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899659">
            <a:off x="5295745" y="3183353"/>
            <a:ext cx="3434346" cy="267539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258763"/>
            <a:ext cx="1828784" cy="944562"/>
          </a:xfrm>
          <a:gradFill rotWithShape="0">
            <a:gsLst>
              <a:gs pos="0">
                <a:srgbClr val="FDEADA">
                  <a:alpha val="0"/>
                </a:srgbClr>
              </a:gs>
              <a:gs pos="39999">
                <a:srgbClr val="FAC090">
                  <a:alpha val="23999"/>
                </a:srgbClr>
              </a:gs>
              <a:gs pos="70000">
                <a:srgbClr val="E46C0A">
                  <a:alpha val="41999"/>
                </a:srgbClr>
              </a:gs>
              <a:gs pos="100000">
                <a:srgbClr val="FF0000">
                  <a:alpha val="59999"/>
                </a:srgbClr>
              </a:gs>
            </a:gsLst>
          </a:gra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ru-RU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52227" name="Rectangle 3"/>
          <p:cNvSpPr>
            <a:spLocks noGrp="1"/>
          </p:cNvSpPr>
          <p:nvPr>
            <p:ph type="body" idx="4294967295"/>
          </p:nvPr>
        </p:nvSpPr>
        <p:spPr>
          <a:xfrm>
            <a:off x="179513" y="188641"/>
            <a:ext cx="8352927" cy="3384376"/>
          </a:xfrm>
        </p:spPr>
        <p:txBody>
          <a:bodyPr/>
          <a:lstStyle/>
          <a:p>
            <a:pPr algn="just">
              <a:buNone/>
            </a:pPr>
            <a:r>
              <a:rPr lang="ru-RU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8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С помощью изобразительных средств у детей формируется умение точно воспроизводить идею художественного произведения и авторский текст. </a:t>
            </a:r>
          </a:p>
          <a:p>
            <a:pPr algn="just">
              <a:buNone/>
            </a:pPr>
            <a:r>
              <a:rPr lang="ru-RU" sz="28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		Эта сложная деятельность требует обязательного участия взрослого, особенно в подготовительный ее период.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b="0" dirty="0" smtClean="0"/>
          </a:p>
        </p:txBody>
      </p:sp>
      <p:pic>
        <p:nvPicPr>
          <p:cNvPr id="106497" name="Picture 1" descr="C:\Users\MADOY\Desktop\IMG_97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501008"/>
            <a:ext cx="4824536" cy="321635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theme/theme1.xml><?xml version="1.0" encoding="utf-8"?>
<a:theme xmlns:a="http://schemas.openxmlformats.org/drawingml/2006/main" name="Тема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CA304"/>
      </a:accent1>
      <a:accent2>
        <a:srgbClr val="E1595C"/>
      </a:accent2>
      <a:accent3>
        <a:srgbClr val="FFFFFF"/>
      </a:accent3>
      <a:accent4>
        <a:srgbClr val="000000"/>
      </a:accent4>
      <a:accent5>
        <a:srgbClr val="FDCEAA"/>
      </a:accent5>
      <a:accent6>
        <a:srgbClr val="CC5053"/>
      </a:accent6>
      <a:hlink>
        <a:srgbClr val="80E05A"/>
      </a:hlink>
      <a:folHlink>
        <a:srgbClr val="4BA5E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CA304"/>
        </a:accent1>
        <a:accent2>
          <a:srgbClr val="E1595C"/>
        </a:accent2>
        <a:accent3>
          <a:srgbClr val="FFFFFF"/>
        </a:accent3>
        <a:accent4>
          <a:srgbClr val="000000"/>
        </a:accent4>
        <a:accent5>
          <a:srgbClr val="FDCEAA"/>
        </a:accent5>
        <a:accent6>
          <a:srgbClr val="CC5053"/>
        </a:accent6>
        <a:hlink>
          <a:srgbClr val="80E05A"/>
        </a:hlink>
        <a:folHlink>
          <a:srgbClr val="4BA5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491EA"/>
        </a:accent1>
        <a:accent2>
          <a:srgbClr val="EB943D"/>
        </a:accent2>
        <a:accent3>
          <a:srgbClr val="FFFFFF"/>
        </a:accent3>
        <a:accent4>
          <a:srgbClr val="000000"/>
        </a:accent4>
        <a:accent5>
          <a:srgbClr val="B8C7F3"/>
        </a:accent5>
        <a:accent6>
          <a:srgbClr val="D58636"/>
        </a:accent6>
        <a:hlink>
          <a:srgbClr val="4DBF9C"/>
        </a:hlink>
        <a:folHlink>
          <a:srgbClr val="D0C93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6D092"/>
        </a:accent1>
        <a:accent2>
          <a:srgbClr val="55B5D3"/>
        </a:accent2>
        <a:accent3>
          <a:srgbClr val="FFFFFF"/>
        </a:accent3>
        <a:accent4>
          <a:srgbClr val="000000"/>
        </a:accent4>
        <a:accent5>
          <a:srgbClr val="C3E4C7"/>
        </a:accent5>
        <a:accent6>
          <a:srgbClr val="4CA4BF"/>
        </a:accent6>
        <a:hlink>
          <a:srgbClr val="C389EF"/>
        </a:hlink>
        <a:folHlink>
          <a:srgbClr val="E5B6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2078</TotalTime>
  <Words>279</Words>
  <Application>Microsoft Office PowerPoint</Application>
  <PresentationFormat>Экран (4:3)</PresentationFormat>
  <Paragraphs>27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Тема1</vt:lpstr>
      <vt:lpstr>Речевое развитие дошкольников через игру и творчество</vt:lpstr>
      <vt:lpstr>     </vt:lpstr>
      <vt:lpstr>Слайд 3</vt:lpstr>
      <vt:lpstr>Слайд 4</vt:lpstr>
      <vt:lpstr>Слайд 5</vt:lpstr>
      <vt:lpstr>Слайд 6</vt:lpstr>
      <vt:lpstr>Слайд 7</vt:lpstr>
      <vt:lpstr>         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Стратегические ориентиры в развитии системы дошкольного образования.</dc:title>
  <dc:creator>Галина Дмитриевна</dc:creator>
  <cp:lastModifiedBy>MADOY</cp:lastModifiedBy>
  <cp:revision>182</cp:revision>
  <dcterms:created xsi:type="dcterms:W3CDTF">2011-04-01T03:47:02Z</dcterms:created>
  <dcterms:modified xsi:type="dcterms:W3CDTF">2016-01-25T12:19:47Z</dcterms:modified>
</cp:coreProperties>
</file>