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6" r:id="rId3"/>
    <p:sldId id="262" r:id="rId4"/>
    <p:sldId id="264" r:id="rId5"/>
    <p:sldId id="265" r:id="rId6"/>
    <p:sldId id="297" r:id="rId7"/>
    <p:sldId id="298" r:id="rId8"/>
    <p:sldId id="288" r:id="rId9"/>
    <p:sldId id="289" r:id="rId10"/>
    <p:sldId id="290" r:id="rId11"/>
    <p:sldId id="291" r:id="rId12"/>
    <p:sldId id="292" r:id="rId13"/>
    <p:sldId id="293" r:id="rId14"/>
    <p:sldId id="299" r:id="rId15"/>
    <p:sldId id="294" r:id="rId16"/>
    <p:sldId id="296" r:id="rId17"/>
    <p:sldId id="29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9" autoAdjust="0"/>
    <p:restoredTop sz="94700" autoAdjust="0"/>
  </p:normalViewPr>
  <p:slideViewPr>
    <p:cSldViewPr>
      <p:cViewPr>
        <p:scale>
          <a:sx n="89" d="100"/>
          <a:sy n="89" d="100"/>
        </p:scale>
        <p:origin x="-630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DE388-FBAB-41F0-A86A-2792F09C6F3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0BDFB-458C-4733-84A9-4123AD0452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8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0BDFB-458C-4733-84A9-4123AD0452A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E39F-E226-4FE8-BC9D-12C2C5AA39D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BEF-2503-4A83-9D3A-C08CA6523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E39F-E226-4FE8-BC9D-12C2C5AA39D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BEF-2503-4A83-9D3A-C08CA6523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E39F-E226-4FE8-BC9D-12C2C5AA39D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BEF-2503-4A83-9D3A-C08CA6523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E39F-E226-4FE8-BC9D-12C2C5AA39D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BEF-2503-4A83-9D3A-C08CA6523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E39F-E226-4FE8-BC9D-12C2C5AA39D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BEF-2503-4A83-9D3A-C08CA6523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E39F-E226-4FE8-BC9D-12C2C5AA39D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BEF-2503-4A83-9D3A-C08CA6523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E39F-E226-4FE8-BC9D-12C2C5AA39D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BEF-2503-4A83-9D3A-C08CA6523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E39F-E226-4FE8-BC9D-12C2C5AA39D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BEF-2503-4A83-9D3A-C08CA6523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E39F-E226-4FE8-BC9D-12C2C5AA39D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BEF-2503-4A83-9D3A-C08CA6523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E39F-E226-4FE8-BC9D-12C2C5AA39D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BEF-2503-4A83-9D3A-C08CA6523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E39F-E226-4FE8-BC9D-12C2C5AA39D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BEF-2503-4A83-9D3A-C08CA6523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9E39F-E226-4FE8-BC9D-12C2C5AA39D2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51BEF-2503-4A83-9D3A-C08CA6523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213575" cy="6801792"/>
            <a:chOff x="0" y="0"/>
            <a:chExt cx="9213575" cy="680179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213575" cy="6801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 rot="20014007">
              <a:off x="3824523" y="605074"/>
              <a:ext cx="3542157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1016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Муниципальное бюджетное </a:t>
              </a: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общеобразовательное </a:t>
              </a:r>
              <a:endPara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1016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</a:t>
              </a:r>
              <a:r>
                <a:rPr lang="ru-RU" sz="2000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чреждение  </a:t>
              </a:r>
            </a:p>
            <a:p>
              <a:pPr marL="0" marR="0" lvl="0" indent="1016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«</a:t>
              </a:r>
              <a:r>
                <a:rPr lang="ru-RU" sz="2000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Калмашская</a:t>
              </a:r>
              <a:r>
                <a:rPr lang="ru-RU" sz="2000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средняя общеобразовательная школа» </a:t>
              </a:r>
            </a:p>
            <a:p>
              <a:pPr marL="0" marR="0" lvl="0" indent="1016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Тукаевского</a:t>
              </a:r>
              <a:r>
                <a:rPr lang="ru-RU" sz="2000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муниципального района РТ</a:t>
              </a:r>
              <a:endParaRPr lang="ru-RU" sz="20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 rot="20037443">
              <a:off x="4886556" y="2757958"/>
              <a:ext cx="298530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1016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i="1" dirty="0" smtClean="0">
                  <a:solidFill>
                    <a:srgbClr val="00206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Методический семинар</a:t>
              </a:r>
            </a:p>
            <a:p>
              <a:pPr marL="0" marR="0" lvl="0" indent="1016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1" u="none" strike="noStrike" normalizeH="0" baseline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 rot="19972770">
              <a:off x="5053416" y="3871074"/>
              <a:ext cx="2381999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1016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Работу выполнила </a:t>
              </a:r>
            </a:p>
            <a:p>
              <a:pPr marL="0" marR="0" lvl="0" indent="1016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учитель </a:t>
              </a:r>
              <a:r>
                <a:rPr lang="ru-RU" sz="2000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биологии</a:t>
              </a:r>
            </a:p>
            <a:p>
              <a:pPr marL="0" marR="0" lvl="0" indent="1016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Кашапова</a:t>
              </a:r>
              <a:r>
                <a:rPr lang="ru-RU" sz="2000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Роза</a:t>
              </a:r>
            </a:p>
            <a:p>
              <a:pPr marL="0" marR="0" lvl="0" indent="1016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Дамировна</a:t>
              </a:r>
              <a:endParaRPr lang="ru-RU" sz="20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 rot="20018574">
              <a:off x="6235579" y="2958012"/>
              <a:ext cx="2872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indent="101600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ональная полоса 10"/>
          <p:cNvSpPr/>
          <p:nvPr/>
        </p:nvSpPr>
        <p:spPr>
          <a:xfrm rot="3310882">
            <a:off x="2294277" y="-124765"/>
            <a:ext cx="1555050" cy="2225118"/>
          </a:xfrm>
          <a:prstGeom prst="diagStrip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9632737" flipH="1">
            <a:off x="3767306" y="249893"/>
            <a:ext cx="2109455" cy="1342401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37216" y="797947"/>
            <a:ext cx="8929718" cy="6000768"/>
          </a:xfrm>
          <a:prstGeom prst="rect">
            <a:avLst/>
          </a:prstGeom>
          <a:noFill/>
        </p:spPr>
      </p:pic>
      <p:sp>
        <p:nvSpPr>
          <p:cNvPr id="18" name="Диагональная полоса 17"/>
          <p:cNvSpPr/>
          <p:nvPr/>
        </p:nvSpPr>
        <p:spPr>
          <a:xfrm rot="19632737" flipH="1">
            <a:off x="5569381" y="-16218"/>
            <a:ext cx="2870701" cy="1889753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42873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4595" y="15823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419664"/>
            <a:ext cx="55007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Лабораторные  </a:t>
            </a:r>
            <a:r>
              <a:rPr lang="ru-RU" sz="2000" b="1" i="1" dirty="0">
                <a:solidFill>
                  <a:schemeClr val="bg1"/>
                </a:solidFill>
                <a:latin typeface="Times New Roman"/>
                <a:ea typeface="Times New Roman"/>
              </a:rPr>
              <a:t>опыты:</a:t>
            </a:r>
            <a:endParaRPr lang="ru-RU" sz="2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- 10 класс, тема «Белки»: почему пероксид водорода бурно реагирует с сырым картофелем, а с вареным – нет? (10 класс, тема «Белки-ферменты»)</a:t>
            </a:r>
          </a:p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 - 6 класс, тема «Семя»: опыт «Условия, необходимые для прорастания семян».</a:t>
            </a:r>
            <a:endParaRPr lang="ru-RU" sz="20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901882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ональная полоса 10"/>
          <p:cNvSpPr/>
          <p:nvPr/>
        </p:nvSpPr>
        <p:spPr>
          <a:xfrm rot="3310882">
            <a:off x="2294277" y="-124765"/>
            <a:ext cx="1555050" cy="2225118"/>
          </a:xfrm>
          <a:prstGeom prst="diagStrip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9632737" flipH="1">
            <a:off x="3767306" y="249893"/>
            <a:ext cx="2109455" cy="1342401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37216" y="797947"/>
            <a:ext cx="8929718" cy="6000768"/>
          </a:xfrm>
          <a:prstGeom prst="rect">
            <a:avLst/>
          </a:prstGeom>
          <a:noFill/>
        </p:spPr>
      </p:pic>
      <p:sp>
        <p:nvSpPr>
          <p:cNvPr id="18" name="Диагональная полоса 17"/>
          <p:cNvSpPr/>
          <p:nvPr/>
        </p:nvSpPr>
        <p:spPr>
          <a:xfrm rot="19632737" flipH="1">
            <a:off x="5569381" y="-16218"/>
            <a:ext cx="2870701" cy="1889753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42873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4595" y="15823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456534"/>
            <a:ext cx="538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chemeClr val="bg1"/>
                </a:solidFill>
                <a:latin typeface="Times New Roman"/>
                <a:ea typeface="Times New Roman"/>
              </a:rPr>
              <a:t>Исследовательская  деятельность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997839"/>
            <a:ext cx="5094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Во-первых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формирование практически любого исследовательского умения и навыка дает </a:t>
            </a:r>
            <a:r>
              <a:rPr lang="ru-RU" sz="2000" dirty="0" err="1">
                <a:solidFill>
                  <a:srgbClr val="FFFF00"/>
                </a:solidFill>
                <a:latin typeface="Times New Roman"/>
                <a:ea typeface="Times New Roman"/>
              </a:rPr>
              <a:t>метапредметный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 результат. </a:t>
            </a:r>
            <a:endParaRPr lang="ru-RU" sz="2000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Во-вторых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исследования можно проводить в урочное и внеурочное время. </a:t>
            </a:r>
            <a:endParaRPr lang="ru-RU" sz="2000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В-третьих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объектом исследования может быть любой биологический организм, явление, проблема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(например, «Бобры – гостья окрестностей села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Калмаш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», «Стресс. Возможна ли жизнь без стресса?»).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2101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ональная полоса 10"/>
          <p:cNvSpPr/>
          <p:nvPr/>
        </p:nvSpPr>
        <p:spPr>
          <a:xfrm rot="3310882">
            <a:off x="2294277" y="-124765"/>
            <a:ext cx="1555050" cy="2225118"/>
          </a:xfrm>
          <a:prstGeom prst="diagStrip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9632737" flipH="1">
            <a:off x="3767306" y="249893"/>
            <a:ext cx="2109455" cy="1342401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37216" y="797947"/>
            <a:ext cx="8929718" cy="6000768"/>
          </a:xfrm>
          <a:prstGeom prst="rect">
            <a:avLst/>
          </a:prstGeom>
          <a:noFill/>
        </p:spPr>
      </p:pic>
      <p:sp>
        <p:nvSpPr>
          <p:cNvPr id="18" name="Диагональная полоса 17"/>
          <p:cNvSpPr/>
          <p:nvPr/>
        </p:nvSpPr>
        <p:spPr>
          <a:xfrm rot="19632737" flipH="1">
            <a:off x="5569381" y="-16218"/>
            <a:ext cx="2870701" cy="1889753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42873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4595" y="15823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577865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chemeClr val="bg1"/>
                </a:solidFill>
                <a:latin typeface="Times New Roman"/>
                <a:ea typeface="Times New Roman"/>
              </a:rPr>
              <a:t>Проектная  </a:t>
            </a:r>
            <a:r>
              <a:rPr lang="ru-RU" sz="2000" b="1" i="1" u="sng" dirty="0">
                <a:solidFill>
                  <a:schemeClr val="bg1"/>
                </a:solidFill>
                <a:latin typeface="Times New Roman"/>
                <a:ea typeface="Times New Roman"/>
              </a:rPr>
              <a:t>деятельность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382843"/>
            <a:ext cx="55007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Учащимися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был разработан и реализован проект «Сигареты и Я»: составлены вопросы и проведено анкетирование среди учеников 8-11х классов; по результатам анкетирования был разработан социальный проект; затем ученики выступили на классных часах и родительских собраниях.</a:t>
            </a:r>
            <a:endParaRPr lang="ru-RU" sz="2000" dirty="0">
              <a:solidFill>
                <a:srgbClr val="FFFF00"/>
              </a:solidFill>
              <a:effectLst/>
              <a:latin typeface="Courier New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724010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ональная полоса 10"/>
          <p:cNvSpPr/>
          <p:nvPr/>
        </p:nvSpPr>
        <p:spPr>
          <a:xfrm rot="3310882">
            <a:off x="2294277" y="-124765"/>
            <a:ext cx="1555050" cy="2225118"/>
          </a:xfrm>
          <a:prstGeom prst="diagStrip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9632737" flipH="1">
            <a:off x="3767306" y="249893"/>
            <a:ext cx="2109455" cy="1342401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37216" y="797947"/>
            <a:ext cx="8929718" cy="6000768"/>
          </a:xfrm>
          <a:prstGeom prst="rect">
            <a:avLst/>
          </a:prstGeom>
          <a:noFill/>
        </p:spPr>
      </p:pic>
      <p:sp>
        <p:nvSpPr>
          <p:cNvPr id="18" name="Диагональная полоса 17"/>
          <p:cNvSpPr/>
          <p:nvPr/>
        </p:nvSpPr>
        <p:spPr>
          <a:xfrm rot="19632737" flipH="1">
            <a:off x="5569381" y="-16218"/>
            <a:ext cx="2870701" cy="1889753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42873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4595" y="15823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2128" y="1587201"/>
            <a:ext cx="7143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Игровые  ситуации 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00232" y="2463050"/>
            <a:ext cx="364333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glow rad="101600">
                    <a:srgbClr val="0066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Конкурсы </a:t>
            </a:r>
            <a:endParaRPr lang="ru-RU" sz="2000" b="1" dirty="0">
              <a:solidFill>
                <a:srgbClr val="FFFF00"/>
              </a:solidFill>
              <a:effectLst>
                <a:glow rad="101600">
                  <a:srgbClr val="0066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868" y="3369703"/>
            <a:ext cx="364333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glow rad="101600">
                    <a:srgbClr val="0066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Олимпиады</a:t>
            </a:r>
            <a:r>
              <a:rPr lang="ru-RU" sz="2000" dirty="0" smtClean="0">
                <a:solidFill>
                  <a:srgbClr val="FFFF00"/>
                </a:solidFill>
                <a:effectLst>
                  <a:glow rad="101600">
                    <a:srgbClr val="0066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FF00"/>
              </a:solidFill>
              <a:effectLst>
                <a:glow rad="101600">
                  <a:srgbClr val="0066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50595" y="4365104"/>
            <a:ext cx="364333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glow rad="101600">
                    <a:srgbClr val="0066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Ребусы 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201248477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ональная полоса 10"/>
          <p:cNvSpPr/>
          <p:nvPr/>
        </p:nvSpPr>
        <p:spPr>
          <a:xfrm rot="3310882">
            <a:off x="2294277" y="-124765"/>
            <a:ext cx="1555050" cy="2225118"/>
          </a:xfrm>
          <a:prstGeom prst="diagStrip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9632737" flipH="1">
            <a:off x="3767306" y="249893"/>
            <a:ext cx="2109455" cy="1342401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214282" y="548680"/>
            <a:ext cx="8929718" cy="6000768"/>
          </a:xfrm>
          <a:prstGeom prst="rect">
            <a:avLst/>
          </a:prstGeom>
          <a:noFill/>
        </p:spPr>
      </p:pic>
      <p:sp>
        <p:nvSpPr>
          <p:cNvPr id="18" name="Диагональная полоса 17"/>
          <p:cNvSpPr/>
          <p:nvPr/>
        </p:nvSpPr>
        <p:spPr>
          <a:xfrm rot="19632737" flipH="1">
            <a:off x="5569381" y="-16218"/>
            <a:ext cx="2870701" cy="1889753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42873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4595" y="15823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987794"/>
            <a:ext cx="59046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Задания  на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экологическую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рефлексию –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переосмысление …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95736" y="2780928"/>
            <a:ext cx="2664296" cy="2148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своих поступков и поведения </a:t>
            </a:r>
            <a:endParaRPr lang="ru-RU" sz="2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48064" y="2780928"/>
            <a:ext cx="2850384" cy="2148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деятельности в природе </a:t>
            </a:r>
            <a:endParaRPr lang="ru-RU" sz="2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4256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ональная полоса 10"/>
          <p:cNvSpPr/>
          <p:nvPr/>
        </p:nvSpPr>
        <p:spPr>
          <a:xfrm rot="3310882">
            <a:off x="2294277" y="-124765"/>
            <a:ext cx="1555050" cy="2225118"/>
          </a:xfrm>
          <a:prstGeom prst="diagStrip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9632737" flipH="1">
            <a:off x="3767306" y="249893"/>
            <a:ext cx="2109455" cy="1342401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0" y="857232"/>
            <a:ext cx="8929718" cy="6000768"/>
          </a:xfrm>
          <a:prstGeom prst="rect">
            <a:avLst/>
          </a:prstGeom>
          <a:noFill/>
        </p:spPr>
      </p:pic>
      <p:sp>
        <p:nvSpPr>
          <p:cNvPr id="18" name="Диагональная полоса 17"/>
          <p:cNvSpPr/>
          <p:nvPr/>
        </p:nvSpPr>
        <p:spPr>
          <a:xfrm rot="19632737" flipH="1">
            <a:off x="5569381" y="-16218"/>
            <a:ext cx="2870701" cy="1889753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42873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4595" y="15823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4436" y="1593411"/>
            <a:ext cx="5611899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Мотивация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к изучению биологии у учащихся выросла; увеличение количества выпускников школы, выбравших сдачу биологии в форме ЕГЭ; динамика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и  эффективность  участия  школьников 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в олимпиадах и научно-практических конференциях по предмету; увеличение количества выпускников, связавших свою профессию с биологией;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ourier New"/>
              </a:rPr>
              <a:t> п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озитивная динамика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обученности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и качества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знаний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учащихся. </a:t>
            </a:r>
            <a:endParaRPr lang="ru-RU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409900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ональная полоса 10"/>
          <p:cNvSpPr/>
          <p:nvPr/>
        </p:nvSpPr>
        <p:spPr>
          <a:xfrm rot="3310882">
            <a:off x="2294277" y="-124765"/>
            <a:ext cx="1555050" cy="2225118"/>
          </a:xfrm>
          <a:prstGeom prst="diagStrip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9632737" flipH="1">
            <a:off x="3767306" y="249893"/>
            <a:ext cx="2109455" cy="1342401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0" y="857232"/>
            <a:ext cx="8929718" cy="6000768"/>
          </a:xfrm>
          <a:prstGeom prst="rect">
            <a:avLst/>
          </a:prstGeom>
          <a:noFill/>
        </p:spPr>
      </p:pic>
      <p:sp>
        <p:nvSpPr>
          <p:cNvPr id="18" name="Диагональная полоса 17"/>
          <p:cNvSpPr/>
          <p:nvPr/>
        </p:nvSpPr>
        <p:spPr>
          <a:xfrm rot="19632737" flipH="1">
            <a:off x="5569381" y="-16218"/>
            <a:ext cx="2870701" cy="1889753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42873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4595" y="15823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90628"/>
              </p:ext>
            </p:extLst>
          </p:nvPr>
        </p:nvGraphicFramePr>
        <p:xfrm>
          <a:off x="1807042" y="1772816"/>
          <a:ext cx="6725398" cy="4708728"/>
        </p:xfrm>
        <a:graphic>
          <a:graphicData uri="http://schemas.openxmlformats.org/drawingml/2006/table">
            <a:tbl>
              <a:tblPr/>
              <a:tblGrid>
                <a:gridCol w="449988"/>
                <a:gridCol w="82722"/>
                <a:gridCol w="447560"/>
                <a:gridCol w="677983"/>
                <a:gridCol w="657984"/>
                <a:gridCol w="519320"/>
                <a:gridCol w="510654"/>
                <a:gridCol w="672652"/>
                <a:gridCol w="416939"/>
                <a:gridCol w="566306"/>
                <a:gridCol w="514653"/>
                <a:gridCol w="674650"/>
                <a:gridCol w="533987"/>
              </a:tblGrid>
              <a:tr h="20162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2012-2013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2013-2014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2014-2015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усп.%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кач.%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кл.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кол.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уч.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усп.%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кач.%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кл.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кол.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уч.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усп.%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кач.%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62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62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6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6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864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16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2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2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92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5" marR="2508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99792" y="1006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Успеваемость и качество знаний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(по годовым оценкам):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7663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ональная полоса 10"/>
          <p:cNvSpPr/>
          <p:nvPr/>
        </p:nvSpPr>
        <p:spPr>
          <a:xfrm rot="3310882">
            <a:off x="2294277" y="-124765"/>
            <a:ext cx="1555050" cy="2225118"/>
          </a:xfrm>
          <a:prstGeom prst="diagStrip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9632737" flipH="1">
            <a:off x="3767306" y="249893"/>
            <a:ext cx="2109455" cy="1342401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30342" y="1124744"/>
            <a:ext cx="8929718" cy="6000768"/>
          </a:xfrm>
          <a:prstGeom prst="rect">
            <a:avLst/>
          </a:prstGeom>
          <a:noFill/>
        </p:spPr>
      </p:pic>
      <p:sp>
        <p:nvSpPr>
          <p:cNvPr id="18" name="Диагональная полоса 17"/>
          <p:cNvSpPr/>
          <p:nvPr/>
        </p:nvSpPr>
        <p:spPr>
          <a:xfrm rot="19632737" flipH="1">
            <a:off x="5569381" y="-16218"/>
            <a:ext cx="2870701" cy="1889753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42873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4595" y="15823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10416"/>
            <a:ext cx="5214958" cy="183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Таким образом, можно сделать вывод:  развитие технологических аспектов в преподавании биологии расширяет возможности мотивирования школьников к изучению предмета. </a:t>
            </a:r>
            <a:endParaRPr lang="ru-RU" sz="20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C:\Users\КАШАПОВА РОЗА\Desktop\Достижения учеников\Изображение 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73" y="3825218"/>
            <a:ext cx="209851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ШАПОВА РОЗА\Desktop\Достижения учеников\Изображение 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5" y="3801165"/>
            <a:ext cx="2007798" cy="27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ШАПОВА РОЗА\Desktop\Достижения учеников\Изображение 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42" y="3803703"/>
            <a:ext cx="2093023" cy="287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АШАПОВА РОЗА\Desktop\Достижения учеников\Изображение 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01165"/>
            <a:ext cx="2035484" cy="279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АШАПОВА РОЗА\Desktop\Достижения учеников\Изображение 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16" y="3825218"/>
            <a:ext cx="2124622" cy="291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1081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0567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–это уникальная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тираж – один экземпляр.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потому, читая её,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Нужно беречь каждую страницу!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/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980728"/>
            <a:ext cx="742955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урок учителя – это начало многих начал и продолжение продолжений, которые  в самом широком смысле отражаются на нашей духовной атмосфере 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(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Распутин).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иагональная полоса 17"/>
          <p:cNvSpPr/>
          <p:nvPr/>
        </p:nvSpPr>
        <p:spPr>
          <a:xfrm rot="19632737" flipH="1">
            <a:off x="6276442" y="242946"/>
            <a:ext cx="2091844" cy="1369741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иагональная полоса 16"/>
          <p:cNvSpPr/>
          <p:nvPr/>
        </p:nvSpPr>
        <p:spPr>
          <a:xfrm rot="19632737" flipH="1">
            <a:off x="4338810" y="249893"/>
            <a:ext cx="2109455" cy="1342401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6200000">
            <a:off x="1857356" y="-500066"/>
            <a:ext cx="2143140" cy="3143272"/>
            <a:chOff x="3357554" y="1357298"/>
            <a:chExt cx="1857388" cy="2786082"/>
          </a:xfrm>
        </p:grpSpPr>
        <p:sp>
          <p:nvSpPr>
            <p:cNvPr id="15" name="Диагональная полоса 14"/>
            <p:cNvSpPr/>
            <p:nvPr/>
          </p:nvSpPr>
          <p:spPr>
            <a:xfrm rot="8710882">
              <a:off x="3357554" y="1357298"/>
              <a:ext cx="1857388" cy="2786082"/>
            </a:xfrm>
            <a:prstGeom prst="diagStrip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rot="5400000">
              <a:off x="3723609" y="2577619"/>
              <a:ext cx="2000661" cy="5601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Проблема</a:t>
              </a:r>
              <a:endParaRPr lang="ru-RU" sz="3600" b="1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0" y="921093"/>
            <a:ext cx="8929718" cy="600076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080665" y="1412776"/>
            <a:ext cx="550072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6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образовательные стандарты   рассчитаны на образовательные учреждения государственной аккредитации. Они представляют собой набор обязательных требований, необходимых для осуществления программ общего образования: требования к результату обучения, к способу построения образовательной деятельности, к условиям осуществления стандартов. 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иагональная полоса 14"/>
          <p:cNvSpPr/>
          <p:nvPr/>
        </p:nvSpPr>
        <p:spPr>
          <a:xfrm rot="3310882">
            <a:off x="2317090" y="-65250"/>
            <a:ext cx="1468634" cy="2115329"/>
          </a:xfrm>
          <a:prstGeom prst="diagStrip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0" y="857232"/>
            <a:ext cx="8929718" cy="6000768"/>
          </a:xfrm>
          <a:prstGeom prst="rect">
            <a:avLst/>
          </a:prstGeom>
          <a:noFill/>
        </p:spPr>
      </p:pic>
      <p:sp>
        <p:nvSpPr>
          <p:cNvPr id="10" name="Диагональная полоса 9"/>
          <p:cNvSpPr/>
          <p:nvPr/>
        </p:nvSpPr>
        <p:spPr>
          <a:xfrm rot="19632737" flipH="1">
            <a:off x="6276442" y="242946"/>
            <a:ext cx="2091844" cy="1369741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786182" y="0"/>
            <a:ext cx="2793498" cy="1857364"/>
            <a:chOff x="2889499" y="97407"/>
            <a:chExt cx="2579184" cy="1668536"/>
          </a:xfrm>
        </p:grpSpPr>
        <p:sp>
          <p:nvSpPr>
            <p:cNvPr id="17" name="Диагональная полоса 16"/>
            <p:cNvSpPr/>
            <p:nvPr/>
          </p:nvSpPr>
          <p:spPr>
            <a:xfrm rot="19632737" flipH="1">
              <a:off x="2889499" y="97407"/>
              <a:ext cx="2579184" cy="1668536"/>
            </a:xfrm>
            <a:prstGeom prst="diagStrip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28992" y="214290"/>
              <a:ext cx="20002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Цель </a:t>
              </a:r>
              <a:endParaRPr lang="ru-RU" sz="3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19142" y="160159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учиться и быть успешными.</a:t>
            </a:r>
          </a:p>
          <a:p>
            <a:pPr algn="ctr"/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учителем встаёт вопрос: для чего я учу детей?  Для  того, чтобы они стали успешными в жизни. 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4725144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bg1"/>
                </a:solidFill>
                <a:latin typeface="Times New Roman"/>
                <a:ea typeface="Times New Roman"/>
              </a:rPr>
              <a:t>Приёмы  «Я пакую свой багаж», «Весы» для постановки обучающимися цели  учения</a:t>
            </a:r>
            <a:endParaRPr lang="ru-RU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ональная полоса 10"/>
          <p:cNvSpPr/>
          <p:nvPr/>
        </p:nvSpPr>
        <p:spPr>
          <a:xfrm rot="3310882">
            <a:off x="2294277" y="-124765"/>
            <a:ext cx="1555050" cy="2225118"/>
          </a:xfrm>
          <a:prstGeom prst="diagStrip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9632737" flipH="1">
            <a:off x="3767306" y="249893"/>
            <a:ext cx="2109455" cy="1342401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101798" y="794501"/>
            <a:ext cx="8929718" cy="6000768"/>
          </a:xfrm>
          <a:prstGeom prst="rect">
            <a:avLst/>
          </a:prstGeom>
          <a:noFill/>
        </p:spPr>
      </p:pic>
      <p:sp>
        <p:nvSpPr>
          <p:cNvPr id="18" name="Диагональная полоса 17"/>
          <p:cNvSpPr/>
          <p:nvPr/>
        </p:nvSpPr>
        <p:spPr>
          <a:xfrm rot="19632737" flipH="1">
            <a:off x="5569381" y="-16218"/>
            <a:ext cx="2870701" cy="1889753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214291"/>
            <a:ext cx="1746761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lumMod val="5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sz="3600" b="1" dirty="0">
              <a:solidFill>
                <a:schemeClr val="bg1"/>
              </a:solidFill>
              <a:effectLst>
                <a:glow rad="228600">
                  <a:schemeClr val="accent3">
                    <a:lumMod val="50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42873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4595" y="15823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должен сам научиться учиться и быть успешным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Учебно-воспитательный  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 школе начинается с урока, уроком он и заканчивается.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ональная полоса 10"/>
          <p:cNvSpPr/>
          <p:nvPr/>
        </p:nvSpPr>
        <p:spPr>
          <a:xfrm rot="3310882">
            <a:off x="2294277" y="-124765"/>
            <a:ext cx="1555050" cy="2225118"/>
          </a:xfrm>
          <a:prstGeom prst="diagStrip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9632737" flipH="1">
            <a:off x="3767306" y="249893"/>
            <a:ext cx="2109455" cy="1342401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107141" y="797947"/>
            <a:ext cx="8929718" cy="6000768"/>
          </a:xfrm>
          <a:prstGeom prst="rect">
            <a:avLst/>
          </a:prstGeom>
          <a:noFill/>
        </p:spPr>
      </p:pic>
      <p:sp>
        <p:nvSpPr>
          <p:cNvPr id="18" name="Диагональная полоса 17"/>
          <p:cNvSpPr/>
          <p:nvPr/>
        </p:nvSpPr>
        <p:spPr>
          <a:xfrm rot="19632737" flipH="1">
            <a:off x="5569381" y="-16218"/>
            <a:ext cx="2870701" cy="1889753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42873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959239"/>
            <a:ext cx="6156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Перемены, происходящие в современном обществе, требуют ускоренного совершенствования образовательного пространства.  Федеральные государственные образовательные стандарты   устанавливают личностные,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предметные требования к результатам освоения учащимися основной общеобразовательной программы, моделируют    образ личности, умеющей творчески мыслить, анализировать, находить нестандартные решения, способной ставить цели, самостоятельно планировать и осуществлять учебную деятельность. Новому обществу нужны люди, не только обладающие глубокими знаниями, но и способные применять полученные знания на практике. </a:t>
            </a:r>
          </a:p>
        </p:txBody>
      </p:sp>
    </p:spTree>
    <p:extLst>
      <p:ext uri="{BB962C8B-B14F-4D97-AF65-F5344CB8AC3E}">
        <p14:creationId xmlns:p14="http://schemas.microsoft.com/office/powerpoint/2010/main" val="105913275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ональная полоса 10"/>
          <p:cNvSpPr/>
          <p:nvPr/>
        </p:nvSpPr>
        <p:spPr>
          <a:xfrm rot="3310882">
            <a:off x="2294277" y="-124765"/>
            <a:ext cx="1555050" cy="2225118"/>
          </a:xfrm>
          <a:prstGeom prst="diagStrip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9632737" flipH="1">
            <a:off x="3767306" y="249893"/>
            <a:ext cx="2109455" cy="1342401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107141" y="797947"/>
            <a:ext cx="8929718" cy="6000768"/>
          </a:xfrm>
          <a:prstGeom prst="rect">
            <a:avLst/>
          </a:prstGeom>
          <a:noFill/>
        </p:spPr>
      </p:pic>
      <p:sp>
        <p:nvSpPr>
          <p:cNvPr id="18" name="Диагональная полоса 17"/>
          <p:cNvSpPr/>
          <p:nvPr/>
        </p:nvSpPr>
        <p:spPr>
          <a:xfrm rot="19632737" flipH="1">
            <a:off x="5569381" y="-16218"/>
            <a:ext cx="2870701" cy="1889753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42873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124744"/>
            <a:ext cx="62181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Я работаю в МБОУ «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Калмашская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СОШ»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Тукаевского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муниципального района РТ</a:t>
            </a:r>
            <a:r>
              <a:rPr lang="ru-RU" sz="2000" spc="-5" dirty="0">
                <a:solidFill>
                  <a:schemeClr val="bg1"/>
                </a:solidFill>
                <a:latin typeface="Times New Roman"/>
                <a:ea typeface="Times New Roman"/>
              </a:rPr>
              <a:t> с 2001 года. Наша  школа со смешанным контингентом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обучающихся: здесь учатся одаренные и обычные дети, татары и русские, дети с ограниченными возможностями здоровья, дети из неполных и социально неблагополучных семей, дети,  нуждающиеся в коррекционно-развивающем обучении.  Это «Школа для всех, школа для  каждого» - и</a:t>
            </a:r>
            <a:r>
              <a:rPr lang="ru-RU" sz="2000" spc="-5" dirty="0">
                <a:solidFill>
                  <a:schemeClr val="bg1"/>
                </a:solidFill>
                <a:latin typeface="Times New Roman"/>
                <a:ea typeface="Times New Roman"/>
              </a:rPr>
              <a:t>менно так </a:t>
            </a:r>
            <a:r>
              <a:rPr lang="ru-RU" sz="2000" spc="-5" dirty="0" smtClean="0">
                <a:solidFill>
                  <a:schemeClr val="bg1"/>
                </a:solidFill>
                <a:latin typeface="Times New Roman"/>
                <a:ea typeface="Times New Roman"/>
              </a:rPr>
              <a:t>я назвала бы программу </a:t>
            </a:r>
            <a:r>
              <a:rPr lang="ru-RU" sz="2000" spc="-5" dirty="0">
                <a:solidFill>
                  <a:schemeClr val="bg1"/>
                </a:solidFill>
                <a:latin typeface="Times New Roman"/>
                <a:ea typeface="Times New Roman"/>
              </a:rPr>
              <a:t>развития нашей школы.</a:t>
            </a:r>
            <a:endParaRPr lang="ru-RU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364422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ональная полоса 10"/>
          <p:cNvSpPr/>
          <p:nvPr/>
        </p:nvSpPr>
        <p:spPr>
          <a:xfrm rot="3310882">
            <a:off x="2294277" y="-124765"/>
            <a:ext cx="1555050" cy="2225118"/>
          </a:xfrm>
          <a:prstGeom prst="diagStrip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9632737" flipH="1">
            <a:off x="3767306" y="249893"/>
            <a:ext cx="2109455" cy="1342401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107141" y="797947"/>
            <a:ext cx="8929718" cy="6000768"/>
          </a:xfrm>
          <a:prstGeom prst="rect">
            <a:avLst/>
          </a:prstGeom>
          <a:noFill/>
        </p:spPr>
      </p:pic>
      <p:sp>
        <p:nvSpPr>
          <p:cNvPr id="18" name="Диагональная полоса 17"/>
          <p:cNvSpPr/>
          <p:nvPr/>
        </p:nvSpPr>
        <p:spPr>
          <a:xfrm rot="19632737" flipH="1">
            <a:off x="5569381" y="-16218"/>
            <a:ext cx="2870701" cy="1889753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42873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4595" y="15823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893000"/>
            <a:ext cx="56652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Мои приемы мотивации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пакую свой багаж»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ученикам предлагается собрать «свой багаж знаний», составить список того, что они уже знают и список того, что им необходимо, как они считают, узнать на уроке.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6342" y="4005064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«Весы»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учащиеся «взвешивают» свой личностный опыт и знания: ставят на одну чашу весов всё, что они  уже  знают и умеют в рамках данной темы, а на другую - то, что «я не знаю и не умею, но хочу научиться делать и узнать на уроке» </a:t>
            </a:r>
          </a:p>
        </p:txBody>
      </p:sp>
    </p:spTree>
    <p:extLst>
      <p:ext uri="{BB962C8B-B14F-4D97-AF65-F5344CB8AC3E}">
        <p14:creationId xmlns:p14="http://schemas.microsoft.com/office/powerpoint/2010/main" val="3182105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ональная полоса 10"/>
          <p:cNvSpPr/>
          <p:nvPr/>
        </p:nvSpPr>
        <p:spPr>
          <a:xfrm rot="3310882">
            <a:off x="2294277" y="-124765"/>
            <a:ext cx="1555050" cy="2225118"/>
          </a:xfrm>
          <a:prstGeom prst="diagStrip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19632737" flipH="1">
            <a:off x="3767306" y="249893"/>
            <a:ext cx="2109455" cy="1342401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9" name="Picture 5" descr="G:\фоны книги презентации\12435045216174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125" r="7692" b="3125"/>
          <a:stretch>
            <a:fillRect/>
          </a:stretch>
        </p:blipFill>
        <p:spPr bwMode="auto">
          <a:xfrm>
            <a:off x="37216" y="797947"/>
            <a:ext cx="8929718" cy="6000768"/>
          </a:xfrm>
          <a:prstGeom prst="rect">
            <a:avLst/>
          </a:prstGeom>
          <a:noFill/>
        </p:spPr>
      </p:pic>
      <p:sp>
        <p:nvSpPr>
          <p:cNvPr id="18" name="Диагональная полоса 17"/>
          <p:cNvSpPr/>
          <p:nvPr/>
        </p:nvSpPr>
        <p:spPr>
          <a:xfrm rot="19632737" flipH="1">
            <a:off x="5569381" y="-16218"/>
            <a:ext cx="2870701" cy="1889753"/>
          </a:xfrm>
          <a:prstGeom prst="diagStri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142873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4595" y="15823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267091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Межпредметные</a:t>
            </a:r>
            <a:r>
              <a:rPr lang="ru-RU" sz="2000" b="1" i="1" u="sng" dirty="0" smtClean="0">
                <a:solidFill>
                  <a:schemeClr val="bg1"/>
                </a:solidFill>
                <a:latin typeface="Times New Roman"/>
                <a:ea typeface="Times New Roman"/>
              </a:rPr>
              <a:t> связи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и применение знаний на практике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759586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bg1"/>
                </a:solidFill>
                <a:latin typeface="Times New Roman"/>
                <a:ea typeface="Times New Roman"/>
              </a:rPr>
              <a:t>Использование фрагментов из произведений литературы для постановки проблемы на уроке</a:t>
            </a:r>
            <a:endParaRPr lang="ru-RU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2458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А. Беляев «Человек-амфибия». Был  ли прав  Беляев, называя  главного героя амфибией? (7 класс тема «Земноводные»)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8611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935</Words>
  <Application>Microsoft Office PowerPoint</Application>
  <PresentationFormat>Экран (4:3)</PresentationFormat>
  <Paragraphs>268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КАШАПОВА РОЗА</cp:lastModifiedBy>
  <cp:revision>59</cp:revision>
  <dcterms:created xsi:type="dcterms:W3CDTF">2010-03-26T15:37:43Z</dcterms:created>
  <dcterms:modified xsi:type="dcterms:W3CDTF">2016-01-30T20:55:16Z</dcterms:modified>
</cp:coreProperties>
</file>