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00" r:id="rId16"/>
    <p:sldId id="301" r:id="rId17"/>
    <p:sldId id="268" r:id="rId18"/>
    <p:sldId id="269" r:id="rId19"/>
    <p:sldId id="302" r:id="rId20"/>
    <p:sldId id="303" r:id="rId21"/>
    <p:sldId id="270" r:id="rId22"/>
    <p:sldId id="271" r:id="rId23"/>
    <p:sldId id="272" r:id="rId24"/>
    <p:sldId id="273" r:id="rId25"/>
    <p:sldId id="305" r:id="rId26"/>
    <p:sldId id="283" r:id="rId27"/>
    <p:sldId id="284" r:id="rId28"/>
    <p:sldId id="285" r:id="rId29"/>
    <p:sldId id="296" r:id="rId30"/>
    <p:sldId id="297" r:id="rId31"/>
    <p:sldId id="299" r:id="rId32"/>
    <p:sldId id="286" r:id="rId33"/>
    <p:sldId id="287" r:id="rId34"/>
    <p:sldId id="288" r:id="rId35"/>
    <p:sldId id="289" r:id="rId36"/>
    <p:sldId id="306" r:id="rId37"/>
    <p:sldId id="307" r:id="rId38"/>
    <p:sldId id="309" r:id="rId39"/>
    <p:sldId id="308" r:id="rId40"/>
    <p:sldId id="310" r:id="rId41"/>
    <p:sldId id="290" r:id="rId42"/>
    <p:sldId id="292" r:id="rId43"/>
    <p:sldId id="294" r:id="rId44"/>
    <p:sldId id="293" r:id="rId4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8" autoAdjust="0"/>
  </p:normalViewPr>
  <p:slideViewPr>
    <p:cSldViewPr snapToGrid="0">
      <p:cViewPr>
        <p:scale>
          <a:sx n="51" d="100"/>
          <a:sy n="51" d="100"/>
        </p:scale>
        <p:origin x="-144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C4DF1-B62E-4FAC-B889-97B1F0619C8C}" type="doc">
      <dgm:prSet loTypeId="urn:microsoft.com/office/officeart/2005/8/layout/cycle7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540030E-F30A-4509-8FB3-081816A984D2}">
      <dgm:prSet/>
      <dgm:spPr/>
      <dgm:t>
        <a:bodyPr/>
        <a:lstStyle/>
        <a:p>
          <a:r>
            <a:rPr lang="ru-RU" b="1" dirty="0" smtClean="0"/>
            <a:t>Схема развития любого вида деятельности </a:t>
          </a:r>
          <a:endParaRPr lang="ru-RU" b="1" dirty="0"/>
        </a:p>
      </dgm:t>
    </dgm:pt>
    <dgm:pt modelId="{9E5725DC-9219-4B8E-AF0C-72960763F0FF}" type="parTrans" cxnId="{153A0656-6BD8-441F-8DF5-6E9745C88C02}">
      <dgm:prSet/>
      <dgm:spPr/>
      <dgm:t>
        <a:bodyPr/>
        <a:lstStyle/>
        <a:p>
          <a:endParaRPr lang="ru-RU"/>
        </a:p>
      </dgm:t>
    </dgm:pt>
    <dgm:pt modelId="{A3432D54-C0A9-41F4-9E81-0396F37C8938}" type="sibTrans" cxnId="{153A0656-6BD8-441F-8DF5-6E9745C88C02}">
      <dgm:prSet/>
      <dgm:spPr/>
      <dgm:t>
        <a:bodyPr/>
        <a:lstStyle/>
        <a:p>
          <a:endParaRPr lang="ru-RU"/>
        </a:p>
      </dgm:t>
    </dgm:pt>
    <dgm:pt modelId="{7CF5F968-32A9-4539-8382-A69AAA82FE3A}">
      <dgm:prSet custT="1"/>
      <dgm:spPr/>
      <dgm:t>
        <a:bodyPr/>
        <a:lstStyle/>
        <a:p>
          <a:r>
            <a:rPr lang="ru-RU" sz="1600" b="1" smtClean="0"/>
            <a:t>сначала она осуществляется в совместной деятельности со взрослым</a:t>
          </a:r>
          <a:endParaRPr lang="ru-RU" sz="1600" b="1" dirty="0"/>
        </a:p>
      </dgm:t>
    </dgm:pt>
    <dgm:pt modelId="{D8C468F1-A62B-4EF6-9142-E4A841FA3250}" type="parTrans" cxnId="{FF79288B-10C1-4FBC-B3E3-6D138B38A594}">
      <dgm:prSet/>
      <dgm:spPr/>
      <dgm:t>
        <a:bodyPr/>
        <a:lstStyle/>
        <a:p>
          <a:endParaRPr lang="ru-RU"/>
        </a:p>
      </dgm:t>
    </dgm:pt>
    <dgm:pt modelId="{4522617E-4A1B-4F28-8D6E-32F068B2D5D2}" type="sibTrans" cxnId="{FF79288B-10C1-4FBC-B3E3-6D138B38A594}">
      <dgm:prSet/>
      <dgm:spPr/>
      <dgm:t>
        <a:bodyPr/>
        <a:lstStyle/>
        <a:p>
          <a:endParaRPr lang="ru-RU"/>
        </a:p>
      </dgm:t>
    </dgm:pt>
    <dgm:pt modelId="{025B4BE5-7582-401A-99EB-0F84C6DEE41E}">
      <dgm:prSet/>
      <dgm:spPr/>
      <dgm:t>
        <a:bodyPr/>
        <a:lstStyle/>
        <a:p>
          <a:r>
            <a:rPr lang="ru-RU" b="1" smtClean="0"/>
            <a:t>затем в совместной деятельности со сверстниками </a:t>
          </a:r>
          <a:endParaRPr lang="ru-RU" b="1" dirty="0"/>
        </a:p>
      </dgm:t>
    </dgm:pt>
    <dgm:pt modelId="{2456A163-0CCF-4989-8DF6-C1CDA51A51E4}" type="parTrans" cxnId="{95D4124A-772B-4AA7-B4EA-7EFD53C6F273}">
      <dgm:prSet/>
      <dgm:spPr/>
      <dgm:t>
        <a:bodyPr/>
        <a:lstStyle/>
        <a:p>
          <a:endParaRPr lang="ru-RU"/>
        </a:p>
      </dgm:t>
    </dgm:pt>
    <dgm:pt modelId="{E5D554AF-F28A-4DD3-A888-56CECBFB2B34}" type="sibTrans" cxnId="{95D4124A-772B-4AA7-B4EA-7EFD53C6F273}">
      <dgm:prSet/>
      <dgm:spPr/>
      <dgm:t>
        <a:bodyPr/>
        <a:lstStyle/>
        <a:p>
          <a:endParaRPr lang="ru-RU"/>
        </a:p>
      </dgm:t>
    </dgm:pt>
    <dgm:pt modelId="{523C8CC3-47C9-4351-BFCA-DF0F7B339A81}">
      <dgm:prSet custT="1"/>
      <dgm:spPr/>
      <dgm:t>
        <a:bodyPr/>
        <a:lstStyle/>
        <a:p>
          <a:pPr algn="ctr"/>
          <a:endParaRPr lang="ru-RU" sz="1300" b="1" smtClean="0"/>
        </a:p>
        <a:p>
          <a:pPr algn="ctr"/>
          <a:r>
            <a:rPr lang="ru-RU" sz="1300" b="1" smtClean="0"/>
            <a:t>и становится </a:t>
          </a:r>
          <a:r>
            <a:rPr lang="ru-RU" sz="1600" b="1" smtClean="0"/>
            <a:t>самодеятельностью</a:t>
          </a:r>
          <a:endParaRPr lang="ru-RU" sz="1600" b="1" dirty="0"/>
        </a:p>
      </dgm:t>
    </dgm:pt>
    <dgm:pt modelId="{C06D0236-E1DB-485C-BCEC-299D10D0AAB6}" type="parTrans" cxnId="{E0D87E58-6CEB-4FB8-86C9-B3874FC17740}">
      <dgm:prSet/>
      <dgm:spPr/>
      <dgm:t>
        <a:bodyPr/>
        <a:lstStyle/>
        <a:p>
          <a:endParaRPr lang="ru-RU"/>
        </a:p>
      </dgm:t>
    </dgm:pt>
    <dgm:pt modelId="{A747EB99-DD0C-40A5-B484-BBA885206DFD}" type="sibTrans" cxnId="{E0D87E58-6CEB-4FB8-86C9-B3874FC17740}">
      <dgm:prSet/>
      <dgm:spPr/>
      <dgm:t>
        <a:bodyPr/>
        <a:lstStyle/>
        <a:p>
          <a:endParaRPr lang="ru-RU"/>
        </a:p>
      </dgm:t>
    </dgm:pt>
    <dgm:pt modelId="{6A85E23B-32BC-4E43-BCBD-96A2857EC316}">
      <dgm:prSet/>
      <dgm:spPr/>
      <dgm:t>
        <a:bodyPr/>
        <a:lstStyle/>
        <a:p>
          <a:pPr algn="ctr"/>
          <a:endParaRPr lang="ru-RU" sz="1000" b="1" dirty="0">
            <a:solidFill>
              <a:schemeClr val="tx1"/>
            </a:solidFill>
          </a:endParaRPr>
        </a:p>
      </dgm:t>
    </dgm:pt>
    <dgm:pt modelId="{1284CCF8-89C4-40D5-AB92-E4EB6F47F27D}" type="parTrans" cxnId="{0241113E-69F5-4A76-89DB-0FDBC255472A}">
      <dgm:prSet/>
      <dgm:spPr/>
      <dgm:t>
        <a:bodyPr/>
        <a:lstStyle/>
        <a:p>
          <a:endParaRPr lang="ru-RU"/>
        </a:p>
      </dgm:t>
    </dgm:pt>
    <dgm:pt modelId="{47340D00-0710-48AA-A692-AE96B43DB5E4}" type="sibTrans" cxnId="{0241113E-69F5-4A76-89DB-0FDBC255472A}">
      <dgm:prSet/>
      <dgm:spPr/>
      <dgm:t>
        <a:bodyPr/>
        <a:lstStyle/>
        <a:p>
          <a:endParaRPr lang="ru-RU"/>
        </a:p>
      </dgm:t>
    </dgm:pt>
    <dgm:pt modelId="{F48F7E7B-2191-4157-888F-948BADB5231A}" type="pres">
      <dgm:prSet presAssocID="{015C4DF1-B62E-4FAC-B889-97B1F0619C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B48E6-2235-49A3-A8AD-10D4BE71242F}" type="pres">
      <dgm:prSet presAssocID="{D540030E-F30A-4509-8FB3-081816A984D2}" presName="node" presStyleLbl="node1" presStyleIdx="0" presStyleCnt="4" custScaleX="219888" custScaleY="7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88382-94F0-48BB-806E-7A5450F80086}" type="pres">
      <dgm:prSet presAssocID="{A3432D54-C0A9-41F4-9E81-0396F37C893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05BB670-1405-4A43-8DCE-1CADFF0D986A}" type="pres">
      <dgm:prSet presAssocID="{A3432D54-C0A9-41F4-9E81-0396F37C893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A979C03-70BD-47BB-AC43-C6E74A107ECD}" type="pres">
      <dgm:prSet presAssocID="{025B4BE5-7582-401A-99EB-0F84C6DEE41E}" presName="node" presStyleLbl="node1" presStyleIdx="1" presStyleCnt="4" custScaleX="123094" custScaleY="144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61390-71B0-4097-A487-080A6326C19E}" type="pres">
      <dgm:prSet presAssocID="{E5D554AF-F28A-4DD3-A888-56CECBFB2B3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2D5050A-D855-4405-823A-D735247A617B}" type="pres">
      <dgm:prSet presAssocID="{E5D554AF-F28A-4DD3-A888-56CECBFB2B3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927F823-52B9-4D39-918E-9305CE8F4214}" type="pres">
      <dgm:prSet presAssocID="{523C8CC3-47C9-4351-BFCA-DF0F7B339A81}" presName="node" presStyleLbl="node1" presStyleIdx="2" presStyleCnt="4" custScaleX="159371" custRadScaleRad="101204" custRadScaleInc="-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CCA4-6CA1-4A59-9AFD-5A71472D85B1}" type="pres">
      <dgm:prSet presAssocID="{A747EB99-DD0C-40A5-B484-BBA885206DF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E103FD87-3605-43F5-880F-C4C8A9E3574B}" type="pres">
      <dgm:prSet presAssocID="{A747EB99-DD0C-40A5-B484-BBA885206DF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7F1FBBE-F32B-49F2-B199-AE72A760B940}" type="pres">
      <dgm:prSet presAssocID="{7CF5F968-32A9-4539-8382-A69AAA82FE3A}" presName="node" presStyleLbl="node1" presStyleIdx="3" presStyleCnt="4" custScaleX="128633" custScaleY="149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D844-D99C-46EC-9BE7-CD47EEE750DD}" type="pres">
      <dgm:prSet presAssocID="{4522617E-4A1B-4F28-8D6E-32F068B2D5D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BC14D7C-326B-44D5-8089-7B3FC0F5658F}" type="pres">
      <dgm:prSet presAssocID="{4522617E-4A1B-4F28-8D6E-32F068B2D5D2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518FDAE4-6762-46BB-857E-2A979137B8B4}" type="presOf" srcId="{D540030E-F30A-4509-8FB3-081816A984D2}" destId="{901B48E6-2235-49A3-A8AD-10D4BE71242F}" srcOrd="0" destOrd="0" presId="urn:microsoft.com/office/officeart/2005/8/layout/cycle7"/>
    <dgm:cxn modelId="{E0D87E58-6CEB-4FB8-86C9-B3874FC17740}" srcId="{015C4DF1-B62E-4FAC-B889-97B1F0619C8C}" destId="{523C8CC3-47C9-4351-BFCA-DF0F7B339A81}" srcOrd="2" destOrd="0" parTransId="{C06D0236-E1DB-485C-BCEC-299D10D0AAB6}" sibTransId="{A747EB99-DD0C-40A5-B484-BBA885206DFD}"/>
    <dgm:cxn modelId="{F721D134-EE72-4FB7-AC79-FB60E3B0FDBA}" type="presOf" srcId="{523C8CC3-47C9-4351-BFCA-DF0F7B339A81}" destId="{7927F823-52B9-4D39-918E-9305CE8F4214}" srcOrd="0" destOrd="0" presId="urn:microsoft.com/office/officeart/2005/8/layout/cycle7"/>
    <dgm:cxn modelId="{A37D5526-FB47-46D1-B6B3-B508F322F54B}" type="presOf" srcId="{A747EB99-DD0C-40A5-B484-BBA885206DFD}" destId="{E103FD87-3605-43F5-880F-C4C8A9E3574B}" srcOrd="1" destOrd="0" presId="urn:microsoft.com/office/officeart/2005/8/layout/cycle7"/>
    <dgm:cxn modelId="{9D652471-D97D-4B35-9B97-ED222A43C1E4}" type="presOf" srcId="{4522617E-4A1B-4F28-8D6E-32F068B2D5D2}" destId="{97AED844-D99C-46EC-9BE7-CD47EEE750DD}" srcOrd="0" destOrd="0" presId="urn:microsoft.com/office/officeart/2005/8/layout/cycle7"/>
    <dgm:cxn modelId="{153A0656-6BD8-441F-8DF5-6E9745C88C02}" srcId="{015C4DF1-B62E-4FAC-B889-97B1F0619C8C}" destId="{D540030E-F30A-4509-8FB3-081816A984D2}" srcOrd="0" destOrd="0" parTransId="{9E5725DC-9219-4B8E-AF0C-72960763F0FF}" sibTransId="{A3432D54-C0A9-41F4-9E81-0396F37C8938}"/>
    <dgm:cxn modelId="{C50E57CC-BF47-43A5-827D-2B89CF083C05}" type="presOf" srcId="{015C4DF1-B62E-4FAC-B889-97B1F0619C8C}" destId="{F48F7E7B-2191-4157-888F-948BADB5231A}" srcOrd="0" destOrd="0" presId="urn:microsoft.com/office/officeart/2005/8/layout/cycle7"/>
    <dgm:cxn modelId="{37ED9FA6-DC73-4073-96EE-B9DDECD2E377}" type="presOf" srcId="{A3432D54-C0A9-41F4-9E81-0396F37C8938}" destId="{EF688382-94F0-48BB-806E-7A5450F80086}" srcOrd="0" destOrd="0" presId="urn:microsoft.com/office/officeart/2005/8/layout/cycle7"/>
    <dgm:cxn modelId="{47A2ED48-B6BA-4DE9-8022-AD1B81B54AF1}" type="presOf" srcId="{E5D554AF-F28A-4DD3-A888-56CECBFB2B34}" destId="{02D5050A-D855-4405-823A-D735247A617B}" srcOrd="1" destOrd="0" presId="urn:microsoft.com/office/officeart/2005/8/layout/cycle7"/>
    <dgm:cxn modelId="{95D4124A-772B-4AA7-B4EA-7EFD53C6F273}" srcId="{015C4DF1-B62E-4FAC-B889-97B1F0619C8C}" destId="{025B4BE5-7582-401A-99EB-0F84C6DEE41E}" srcOrd="1" destOrd="0" parTransId="{2456A163-0CCF-4989-8DF6-C1CDA51A51E4}" sibTransId="{E5D554AF-F28A-4DD3-A888-56CECBFB2B34}"/>
    <dgm:cxn modelId="{9C4F26EF-4CE6-4267-8D44-66B2D368A13F}" type="presOf" srcId="{4522617E-4A1B-4F28-8D6E-32F068B2D5D2}" destId="{ABC14D7C-326B-44D5-8089-7B3FC0F5658F}" srcOrd="1" destOrd="0" presId="urn:microsoft.com/office/officeart/2005/8/layout/cycle7"/>
    <dgm:cxn modelId="{9CFE6709-C6C2-4D19-8247-3AEEF6DC3DD6}" type="presOf" srcId="{7CF5F968-32A9-4539-8382-A69AAA82FE3A}" destId="{87F1FBBE-F32B-49F2-B199-AE72A760B940}" srcOrd="0" destOrd="0" presId="urn:microsoft.com/office/officeart/2005/8/layout/cycle7"/>
    <dgm:cxn modelId="{FF79288B-10C1-4FBC-B3E3-6D138B38A594}" srcId="{015C4DF1-B62E-4FAC-B889-97B1F0619C8C}" destId="{7CF5F968-32A9-4539-8382-A69AAA82FE3A}" srcOrd="3" destOrd="0" parTransId="{D8C468F1-A62B-4EF6-9142-E4A841FA3250}" sibTransId="{4522617E-4A1B-4F28-8D6E-32F068B2D5D2}"/>
    <dgm:cxn modelId="{D5570B9C-1390-4135-8C8C-FCFBE1919D94}" type="presOf" srcId="{A3432D54-C0A9-41F4-9E81-0396F37C8938}" destId="{505BB670-1405-4A43-8DCE-1CADFF0D986A}" srcOrd="1" destOrd="0" presId="urn:microsoft.com/office/officeart/2005/8/layout/cycle7"/>
    <dgm:cxn modelId="{FEF3DD57-7556-4B36-AC2E-5A54A6CA1D08}" type="presOf" srcId="{6A85E23B-32BC-4E43-BCBD-96A2857EC316}" destId="{7927F823-52B9-4D39-918E-9305CE8F4214}" srcOrd="0" destOrd="1" presId="urn:microsoft.com/office/officeart/2005/8/layout/cycle7"/>
    <dgm:cxn modelId="{55A4C708-2931-4295-B9C5-FBF6D6420C7C}" type="presOf" srcId="{A747EB99-DD0C-40A5-B484-BBA885206DFD}" destId="{6D56CCA4-6CA1-4A59-9AFD-5A71472D85B1}" srcOrd="0" destOrd="0" presId="urn:microsoft.com/office/officeart/2005/8/layout/cycle7"/>
    <dgm:cxn modelId="{7E8D3407-43D9-451E-BCD2-27F507BC9D11}" type="presOf" srcId="{E5D554AF-F28A-4DD3-A888-56CECBFB2B34}" destId="{84B61390-71B0-4097-A487-080A6326C19E}" srcOrd="0" destOrd="0" presId="urn:microsoft.com/office/officeart/2005/8/layout/cycle7"/>
    <dgm:cxn modelId="{A49FB033-28BF-4E7E-AADE-EDF15BD3BD85}" type="presOf" srcId="{025B4BE5-7582-401A-99EB-0F84C6DEE41E}" destId="{4A979C03-70BD-47BB-AC43-C6E74A107ECD}" srcOrd="0" destOrd="0" presId="urn:microsoft.com/office/officeart/2005/8/layout/cycle7"/>
    <dgm:cxn modelId="{0241113E-69F5-4A76-89DB-0FDBC255472A}" srcId="{523C8CC3-47C9-4351-BFCA-DF0F7B339A81}" destId="{6A85E23B-32BC-4E43-BCBD-96A2857EC316}" srcOrd="0" destOrd="0" parTransId="{1284CCF8-89C4-40D5-AB92-E4EB6F47F27D}" sibTransId="{47340D00-0710-48AA-A692-AE96B43DB5E4}"/>
    <dgm:cxn modelId="{E965B4E1-70B1-4A00-B8C0-D9D2254CB1C8}" type="presParOf" srcId="{F48F7E7B-2191-4157-888F-948BADB5231A}" destId="{901B48E6-2235-49A3-A8AD-10D4BE71242F}" srcOrd="0" destOrd="0" presId="urn:microsoft.com/office/officeart/2005/8/layout/cycle7"/>
    <dgm:cxn modelId="{1D09D0E8-6675-4566-875A-E551ADF37321}" type="presParOf" srcId="{F48F7E7B-2191-4157-888F-948BADB5231A}" destId="{EF688382-94F0-48BB-806E-7A5450F80086}" srcOrd="1" destOrd="0" presId="urn:microsoft.com/office/officeart/2005/8/layout/cycle7"/>
    <dgm:cxn modelId="{CFFF1804-E6D2-407A-8994-82A6E1583BFA}" type="presParOf" srcId="{EF688382-94F0-48BB-806E-7A5450F80086}" destId="{505BB670-1405-4A43-8DCE-1CADFF0D986A}" srcOrd="0" destOrd="0" presId="urn:microsoft.com/office/officeart/2005/8/layout/cycle7"/>
    <dgm:cxn modelId="{80F44EC9-E0B1-43DD-AFBF-D162BA1D9DD9}" type="presParOf" srcId="{F48F7E7B-2191-4157-888F-948BADB5231A}" destId="{4A979C03-70BD-47BB-AC43-C6E74A107ECD}" srcOrd="2" destOrd="0" presId="urn:microsoft.com/office/officeart/2005/8/layout/cycle7"/>
    <dgm:cxn modelId="{433F5CA9-C9DC-47D2-9BB6-6BD271D128F4}" type="presParOf" srcId="{F48F7E7B-2191-4157-888F-948BADB5231A}" destId="{84B61390-71B0-4097-A487-080A6326C19E}" srcOrd="3" destOrd="0" presId="urn:microsoft.com/office/officeart/2005/8/layout/cycle7"/>
    <dgm:cxn modelId="{37048D8A-5409-4987-9298-683043479858}" type="presParOf" srcId="{84B61390-71B0-4097-A487-080A6326C19E}" destId="{02D5050A-D855-4405-823A-D735247A617B}" srcOrd="0" destOrd="0" presId="urn:microsoft.com/office/officeart/2005/8/layout/cycle7"/>
    <dgm:cxn modelId="{CC019ADA-287A-4D10-A64C-FD2135C2F26C}" type="presParOf" srcId="{F48F7E7B-2191-4157-888F-948BADB5231A}" destId="{7927F823-52B9-4D39-918E-9305CE8F4214}" srcOrd="4" destOrd="0" presId="urn:microsoft.com/office/officeart/2005/8/layout/cycle7"/>
    <dgm:cxn modelId="{1301BD98-BE57-4AF7-8053-855862BA6A4F}" type="presParOf" srcId="{F48F7E7B-2191-4157-888F-948BADB5231A}" destId="{6D56CCA4-6CA1-4A59-9AFD-5A71472D85B1}" srcOrd="5" destOrd="0" presId="urn:microsoft.com/office/officeart/2005/8/layout/cycle7"/>
    <dgm:cxn modelId="{01D969A4-4F6C-4D16-AAEC-89CB0AC604F5}" type="presParOf" srcId="{6D56CCA4-6CA1-4A59-9AFD-5A71472D85B1}" destId="{E103FD87-3605-43F5-880F-C4C8A9E3574B}" srcOrd="0" destOrd="0" presId="urn:microsoft.com/office/officeart/2005/8/layout/cycle7"/>
    <dgm:cxn modelId="{CAFE090B-1D00-4DD9-A54E-53C5FCA46D7D}" type="presParOf" srcId="{F48F7E7B-2191-4157-888F-948BADB5231A}" destId="{87F1FBBE-F32B-49F2-B199-AE72A760B940}" srcOrd="6" destOrd="0" presId="urn:microsoft.com/office/officeart/2005/8/layout/cycle7"/>
    <dgm:cxn modelId="{48B1879A-A92D-4F12-B32D-A1731B97C40E}" type="presParOf" srcId="{F48F7E7B-2191-4157-888F-948BADB5231A}" destId="{97AED844-D99C-46EC-9BE7-CD47EEE750DD}" srcOrd="7" destOrd="0" presId="urn:microsoft.com/office/officeart/2005/8/layout/cycle7"/>
    <dgm:cxn modelId="{7E2F6D40-1A97-48C3-B40C-76268E1C3562}" type="presParOf" srcId="{97AED844-D99C-46EC-9BE7-CD47EEE750DD}" destId="{ABC14D7C-326B-44D5-8089-7B3FC0F5658F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A768A-4AAF-4EE8-84F4-39335CA12E77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06C0B9C-A731-45C9-A36D-E387741E50F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Monotype Corsiva" pitchFamily="66" charset="0"/>
            </a:rPr>
            <a:t>Мотивация</a:t>
          </a:r>
          <a:endParaRPr lang="ru-RU" dirty="0">
            <a:solidFill>
              <a:srgbClr val="002060"/>
            </a:solidFill>
          </a:endParaRPr>
        </a:p>
      </dgm:t>
    </dgm:pt>
    <dgm:pt modelId="{90EF5E61-BA7A-4947-9ED9-F9E99247D706}" type="parTrans" cxnId="{9029A8FF-0FC7-4E3B-9940-7DE7A3E41BE9}">
      <dgm:prSet/>
      <dgm:spPr/>
      <dgm:t>
        <a:bodyPr/>
        <a:lstStyle/>
        <a:p>
          <a:endParaRPr lang="ru-RU"/>
        </a:p>
      </dgm:t>
    </dgm:pt>
    <dgm:pt modelId="{2087B79D-6190-4DBC-A4DD-65F5581B1D07}" type="sibTrans" cxnId="{9029A8FF-0FC7-4E3B-9940-7DE7A3E41BE9}">
      <dgm:prSet/>
      <dgm:spPr/>
      <dgm:t>
        <a:bodyPr/>
        <a:lstStyle/>
        <a:p>
          <a:endParaRPr lang="ru-RU"/>
        </a:p>
      </dgm:t>
    </dgm:pt>
    <dgm:pt modelId="{050D5225-E635-4EB6-8776-D05FFF637374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Monotype Corsiva" pitchFamily="66" charset="0"/>
            </a:rPr>
            <a:t>Потребность в новых впечатлениях</a:t>
          </a:r>
          <a:endParaRPr lang="ru-RU" dirty="0">
            <a:solidFill>
              <a:srgbClr val="002060"/>
            </a:solidFill>
          </a:endParaRPr>
        </a:p>
      </dgm:t>
    </dgm:pt>
    <dgm:pt modelId="{6EDA05E2-42EE-4EE8-9FE9-77F105F2CA0B}" type="parTrans" cxnId="{7E4AC3F3-3ABF-423B-B761-6F73967DEC4F}">
      <dgm:prSet/>
      <dgm:spPr/>
      <dgm:t>
        <a:bodyPr/>
        <a:lstStyle/>
        <a:p>
          <a:endParaRPr lang="ru-RU"/>
        </a:p>
      </dgm:t>
    </dgm:pt>
    <dgm:pt modelId="{96DC16B1-883E-46F7-96CC-0586B38307CB}" type="sibTrans" cxnId="{7E4AC3F3-3ABF-423B-B761-6F73967DEC4F}">
      <dgm:prSet/>
      <dgm:spPr/>
      <dgm:t>
        <a:bodyPr/>
        <a:lstStyle/>
        <a:p>
          <a:endParaRPr lang="ru-RU"/>
        </a:p>
      </dgm:t>
    </dgm:pt>
    <dgm:pt modelId="{D316A37E-7CC1-4791-BA8F-EC8972EA63C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Monotype Corsiva" pitchFamily="66" charset="0"/>
            </a:rPr>
            <a:t>Познавательная потребность</a:t>
          </a:r>
          <a:r>
            <a:rPr lang="ru-RU" dirty="0" smtClean="0">
              <a:solidFill>
                <a:srgbClr val="C00000"/>
              </a:solidFill>
              <a:latin typeface="Monotype Corsiva" pitchFamily="66" charset="0"/>
            </a:rPr>
            <a:t> </a:t>
          </a:r>
          <a:endParaRPr lang="ru-RU" dirty="0">
            <a:solidFill>
              <a:srgbClr val="C00000"/>
            </a:solidFill>
          </a:endParaRPr>
        </a:p>
      </dgm:t>
    </dgm:pt>
    <dgm:pt modelId="{36629290-0837-4606-86A9-84F1DE3A5633}" type="parTrans" cxnId="{2C9E27DF-4C49-42E7-BBB7-B224FB002B60}">
      <dgm:prSet/>
      <dgm:spPr/>
      <dgm:t>
        <a:bodyPr/>
        <a:lstStyle/>
        <a:p>
          <a:endParaRPr lang="ru-RU"/>
        </a:p>
      </dgm:t>
    </dgm:pt>
    <dgm:pt modelId="{B0F1A142-6A61-4B4D-A425-8F298A138181}" type="sibTrans" cxnId="{2C9E27DF-4C49-42E7-BBB7-B224FB002B60}">
      <dgm:prSet/>
      <dgm:spPr/>
      <dgm:t>
        <a:bodyPr/>
        <a:lstStyle/>
        <a:p>
          <a:endParaRPr lang="ru-RU"/>
        </a:p>
      </dgm:t>
    </dgm:pt>
    <dgm:pt modelId="{490A6379-2746-4A7F-9302-EBBA037BCB60}">
      <dgm:prSet phldrT="[Текст]"/>
      <dgm:spPr/>
      <dgm:t>
        <a:bodyPr/>
        <a:lstStyle/>
        <a:p>
          <a:r>
            <a:rPr lang="ru-RU" b="1" i="1" dirty="0" smtClean="0">
              <a:solidFill>
                <a:srgbClr val="002060"/>
              </a:solidFill>
              <a:latin typeface="Monotype Corsiva" pitchFamily="66" charset="0"/>
            </a:rPr>
            <a:t>Принцип заинтересованности</a:t>
          </a:r>
          <a:endParaRPr lang="ru-RU" dirty="0">
            <a:solidFill>
              <a:srgbClr val="002060"/>
            </a:solidFill>
          </a:endParaRPr>
        </a:p>
      </dgm:t>
    </dgm:pt>
    <dgm:pt modelId="{16319E8A-1A61-4ED3-994F-D2CA658F713F}" type="parTrans" cxnId="{09BDCB5C-C552-4EB7-8BFB-6D1140D82E2E}">
      <dgm:prSet/>
      <dgm:spPr/>
      <dgm:t>
        <a:bodyPr/>
        <a:lstStyle/>
        <a:p>
          <a:endParaRPr lang="ru-RU"/>
        </a:p>
      </dgm:t>
    </dgm:pt>
    <dgm:pt modelId="{58DBBD13-066F-4914-8061-673A7FDD12B8}" type="sibTrans" cxnId="{09BDCB5C-C552-4EB7-8BFB-6D1140D82E2E}">
      <dgm:prSet/>
      <dgm:spPr/>
      <dgm:t>
        <a:bodyPr/>
        <a:lstStyle/>
        <a:p>
          <a:endParaRPr lang="ru-RU"/>
        </a:p>
      </dgm:t>
    </dgm:pt>
    <dgm:pt modelId="{75B198CA-D9E4-4031-887C-005946D3C96E}" type="pres">
      <dgm:prSet presAssocID="{983A768A-4AAF-4EE8-84F4-39335CA12E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5F3DB2-83AB-4A7C-A894-F2FFB7EA2571}" type="pres">
      <dgm:prSet presAssocID="{006C0B9C-A731-45C9-A36D-E387741E50FF}" presName="node" presStyleLbl="node1" presStyleIdx="0" presStyleCnt="4" custScaleX="55762" custScaleY="41821" custLinFactNeighborX="41402" custLinFactNeighborY="-3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BF1DE-7983-47CA-8923-1BE516057F87}" type="pres">
      <dgm:prSet presAssocID="{2087B79D-6190-4DBC-A4DD-65F5581B1D07}" presName="sibTrans" presStyleCnt="0"/>
      <dgm:spPr/>
    </dgm:pt>
    <dgm:pt modelId="{D789A4C0-7EA3-45D7-AA7B-B2520A68F265}" type="pres">
      <dgm:prSet presAssocID="{050D5225-E635-4EB6-8776-D05FFF637374}" presName="node" presStyleLbl="node1" presStyleIdx="1" presStyleCnt="4" custScaleX="35888" custScaleY="34827" custLinFactNeighborX="18616" custLinFactNeighborY="39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8A6E8-894C-4866-BA75-7E32A518862A}" type="pres">
      <dgm:prSet presAssocID="{96DC16B1-883E-46F7-96CC-0586B38307CB}" presName="sibTrans" presStyleCnt="0"/>
      <dgm:spPr/>
    </dgm:pt>
    <dgm:pt modelId="{8944BA0E-23C1-4E11-99E4-2C220C74C63A}" type="pres">
      <dgm:prSet presAssocID="{D316A37E-7CC1-4791-BA8F-EC8972EA63CF}" presName="node" presStyleLbl="node1" presStyleIdx="2" presStyleCnt="4" custScaleX="61628" custScaleY="52988" custLinFactNeighborX="34934" custLinFactNeighborY="5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5CDFF-9DD9-407C-80DF-D96EA5C610DF}" type="pres">
      <dgm:prSet presAssocID="{B0F1A142-6A61-4B4D-A425-8F298A138181}" presName="sibTrans" presStyleCnt="0"/>
      <dgm:spPr/>
    </dgm:pt>
    <dgm:pt modelId="{BCB13864-FBAA-4EE5-A47E-DE81E20872F3}" type="pres">
      <dgm:prSet presAssocID="{490A6379-2746-4A7F-9302-EBBA037BCB60}" presName="node" presStyleLbl="node1" presStyleIdx="3" presStyleCnt="4" custScaleX="61204" custScaleY="46237" custLinFactNeighborX="-79074" custLinFactNeighborY="-36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BDCB5C-C552-4EB7-8BFB-6D1140D82E2E}" srcId="{983A768A-4AAF-4EE8-84F4-39335CA12E77}" destId="{490A6379-2746-4A7F-9302-EBBA037BCB60}" srcOrd="3" destOrd="0" parTransId="{16319E8A-1A61-4ED3-994F-D2CA658F713F}" sibTransId="{58DBBD13-066F-4914-8061-673A7FDD12B8}"/>
    <dgm:cxn modelId="{9029A8FF-0FC7-4E3B-9940-7DE7A3E41BE9}" srcId="{983A768A-4AAF-4EE8-84F4-39335CA12E77}" destId="{006C0B9C-A731-45C9-A36D-E387741E50FF}" srcOrd="0" destOrd="0" parTransId="{90EF5E61-BA7A-4947-9ED9-F9E99247D706}" sibTransId="{2087B79D-6190-4DBC-A4DD-65F5581B1D07}"/>
    <dgm:cxn modelId="{BF12B1B3-2CF0-4475-9857-10CC525388FF}" type="presOf" srcId="{490A6379-2746-4A7F-9302-EBBA037BCB60}" destId="{BCB13864-FBAA-4EE5-A47E-DE81E20872F3}" srcOrd="0" destOrd="0" presId="urn:microsoft.com/office/officeart/2005/8/layout/default#1"/>
    <dgm:cxn modelId="{FDA0A405-50FA-4444-83A5-CBDAE6E9DBCE}" type="presOf" srcId="{050D5225-E635-4EB6-8776-D05FFF637374}" destId="{D789A4C0-7EA3-45D7-AA7B-B2520A68F265}" srcOrd="0" destOrd="0" presId="urn:microsoft.com/office/officeart/2005/8/layout/default#1"/>
    <dgm:cxn modelId="{8E737773-D8FC-45C9-A9F8-814A9C29FEDF}" type="presOf" srcId="{D316A37E-7CC1-4791-BA8F-EC8972EA63CF}" destId="{8944BA0E-23C1-4E11-99E4-2C220C74C63A}" srcOrd="0" destOrd="0" presId="urn:microsoft.com/office/officeart/2005/8/layout/default#1"/>
    <dgm:cxn modelId="{2C9E27DF-4C49-42E7-BBB7-B224FB002B60}" srcId="{983A768A-4AAF-4EE8-84F4-39335CA12E77}" destId="{D316A37E-7CC1-4791-BA8F-EC8972EA63CF}" srcOrd="2" destOrd="0" parTransId="{36629290-0837-4606-86A9-84F1DE3A5633}" sibTransId="{B0F1A142-6A61-4B4D-A425-8F298A138181}"/>
    <dgm:cxn modelId="{A396104E-5BF6-4B8F-9AD7-0E74BDBB41E1}" type="presOf" srcId="{006C0B9C-A731-45C9-A36D-E387741E50FF}" destId="{E95F3DB2-83AB-4A7C-A894-F2FFB7EA2571}" srcOrd="0" destOrd="0" presId="urn:microsoft.com/office/officeart/2005/8/layout/default#1"/>
    <dgm:cxn modelId="{7E4AC3F3-3ABF-423B-B761-6F73967DEC4F}" srcId="{983A768A-4AAF-4EE8-84F4-39335CA12E77}" destId="{050D5225-E635-4EB6-8776-D05FFF637374}" srcOrd="1" destOrd="0" parTransId="{6EDA05E2-42EE-4EE8-9FE9-77F105F2CA0B}" sibTransId="{96DC16B1-883E-46F7-96CC-0586B38307CB}"/>
    <dgm:cxn modelId="{B44DCFDB-DF81-44D3-98F8-2FD058FDEF8B}" type="presOf" srcId="{983A768A-4AAF-4EE8-84F4-39335CA12E77}" destId="{75B198CA-D9E4-4031-887C-005946D3C96E}" srcOrd="0" destOrd="0" presId="urn:microsoft.com/office/officeart/2005/8/layout/default#1"/>
    <dgm:cxn modelId="{2ACC3E35-A3D4-4BE7-83BE-111FD40214FB}" type="presParOf" srcId="{75B198CA-D9E4-4031-887C-005946D3C96E}" destId="{E95F3DB2-83AB-4A7C-A894-F2FFB7EA2571}" srcOrd="0" destOrd="0" presId="urn:microsoft.com/office/officeart/2005/8/layout/default#1"/>
    <dgm:cxn modelId="{CF46AB45-5614-44F5-AD57-D4D2299E30E5}" type="presParOf" srcId="{75B198CA-D9E4-4031-887C-005946D3C96E}" destId="{444BF1DE-7983-47CA-8923-1BE516057F87}" srcOrd="1" destOrd="0" presId="urn:microsoft.com/office/officeart/2005/8/layout/default#1"/>
    <dgm:cxn modelId="{31106578-03BD-40F2-A37A-53B2D9B4C903}" type="presParOf" srcId="{75B198CA-D9E4-4031-887C-005946D3C96E}" destId="{D789A4C0-7EA3-45D7-AA7B-B2520A68F265}" srcOrd="2" destOrd="0" presId="urn:microsoft.com/office/officeart/2005/8/layout/default#1"/>
    <dgm:cxn modelId="{B87059D0-FF95-4849-8365-65EF249852C7}" type="presParOf" srcId="{75B198CA-D9E4-4031-887C-005946D3C96E}" destId="{7548A6E8-894C-4866-BA75-7E32A518862A}" srcOrd="3" destOrd="0" presId="urn:microsoft.com/office/officeart/2005/8/layout/default#1"/>
    <dgm:cxn modelId="{55F1D14F-E347-4352-8689-2CB6AC15A7FA}" type="presParOf" srcId="{75B198CA-D9E4-4031-887C-005946D3C96E}" destId="{8944BA0E-23C1-4E11-99E4-2C220C74C63A}" srcOrd="4" destOrd="0" presId="urn:microsoft.com/office/officeart/2005/8/layout/default#1"/>
    <dgm:cxn modelId="{2DB28DCF-C32C-416A-BC88-C61EDCC68E1B}" type="presParOf" srcId="{75B198CA-D9E4-4031-887C-005946D3C96E}" destId="{9585CDFF-9DD9-407C-80DF-D96EA5C610DF}" srcOrd="5" destOrd="0" presId="urn:microsoft.com/office/officeart/2005/8/layout/default#1"/>
    <dgm:cxn modelId="{1A70004D-5319-4F73-8846-7322EA2F12B4}" type="presParOf" srcId="{75B198CA-D9E4-4031-887C-005946D3C96E}" destId="{BCB13864-FBAA-4EE5-A47E-DE81E20872F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B48E6-2235-49A3-A8AD-10D4BE71242F}">
      <dsp:nvSpPr>
        <dsp:cNvPr id="0" name=""/>
        <dsp:cNvSpPr/>
      </dsp:nvSpPr>
      <dsp:spPr>
        <a:xfrm>
          <a:off x="2005137" y="112813"/>
          <a:ext cx="4390601" cy="7742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Схема развития любого вида деятельности </a:t>
          </a:r>
          <a:endParaRPr lang="ru-RU" sz="2000" b="1" kern="1200" dirty="0"/>
        </a:p>
      </dsp:txBody>
      <dsp:txXfrm>
        <a:off x="2005137" y="112813"/>
        <a:ext cx="4390601" cy="774207"/>
      </dsp:txXfrm>
    </dsp:sp>
    <dsp:sp modelId="{EF688382-94F0-48BB-806E-7A5450F80086}">
      <dsp:nvSpPr>
        <dsp:cNvPr id="0" name=""/>
        <dsp:cNvSpPr/>
      </dsp:nvSpPr>
      <dsp:spPr>
        <a:xfrm rot="2700000">
          <a:off x="4607231" y="1116245"/>
          <a:ext cx="768499" cy="349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2700000">
        <a:off x="4607231" y="1116245"/>
        <a:ext cx="768499" cy="349430"/>
      </dsp:txXfrm>
    </dsp:sp>
    <dsp:sp modelId="{4A979C03-70BD-47BB-AC43-C6E74A107ECD}">
      <dsp:nvSpPr>
        <dsp:cNvPr id="0" name=""/>
        <dsp:cNvSpPr/>
      </dsp:nvSpPr>
      <dsp:spPr>
        <a:xfrm>
          <a:off x="4889885" y="1694900"/>
          <a:ext cx="2457872" cy="1446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затем в совместной деятельности со сверстниками </a:t>
          </a:r>
          <a:endParaRPr lang="ru-RU" sz="2000" b="1" kern="1200" dirty="0"/>
        </a:p>
      </dsp:txBody>
      <dsp:txXfrm>
        <a:off x="4889885" y="1694900"/>
        <a:ext cx="2457872" cy="1446800"/>
      </dsp:txXfrm>
    </dsp:sp>
    <dsp:sp modelId="{84B61390-71B0-4097-A487-080A6326C19E}">
      <dsp:nvSpPr>
        <dsp:cNvPr id="0" name=""/>
        <dsp:cNvSpPr/>
      </dsp:nvSpPr>
      <dsp:spPr>
        <a:xfrm rot="8011476">
          <a:off x="4716724" y="3315250"/>
          <a:ext cx="768499" cy="349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8011476">
        <a:off x="4716724" y="3315250"/>
        <a:ext cx="768499" cy="349430"/>
      </dsp:txXfrm>
    </dsp:sp>
    <dsp:sp modelId="{7927F823-52B9-4D39-918E-9305CE8F4214}">
      <dsp:nvSpPr>
        <dsp:cNvPr id="0" name=""/>
        <dsp:cNvSpPr/>
      </dsp:nvSpPr>
      <dsp:spPr>
        <a:xfrm>
          <a:off x="2704966" y="3838229"/>
          <a:ext cx="3182231" cy="998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и становится </a:t>
          </a:r>
          <a:r>
            <a:rPr lang="ru-RU" sz="1600" b="1" kern="1200" smtClean="0"/>
            <a:t>самодеятельностью</a:t>
          </a:r>
          <a:endParaRPr lang="ru-RU" sz="1600" b="1" kern="1200" dirty="0"/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solidFill>
              <a:schemeClr val="tx1"/>
            </a:solidFill>
          </a:endParaRPr>
        </a:p>
      </dsp:txBody>
      <dsp:txXfrm>
        <a:off x="2704966" y="3838229"/>
        <a:ext cx="3182231" cy="998372"/>
      </dsp:txXfrm>
    </dsp:sp>
    <dsp:sp modelId="{6D56CCA4-6CA1-4A59-9AFD-5A71472D85B1}">
      <dsp:nvSpPr>
        <dsp:cNvPr id="0" name=""/>
        <dsp:cNvSpPr/>
      </dsp:nvSpPr>
      <dsp:spPr>
        <a:xfrm rot="13417058">
          <a:off x="3033359" y="3325626"/>
          <a:ext cx="768499" cy="349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3417058">
        <a:off x="3033359" y="3325626"/>
        <a:ext cx="768499" cy="349430"/>
      </dsp:txXfrm>
    </dsp:sp>
    <dsp:sp modelId="{87F1FBBE-F32B-49F2-B199-AE72A760B940}">
      <dsp:nvSpPr>
        <dsp:cNvPr id="0" name=""/>
        <dsp:cNvSpPr/>
      </dsp:nvSpPr>
      <dsp:spPr>
        <a:xfrm>
          <a:off x="997818" y="1674149"/>
          <a:ext cx="2568472" cy="1488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сначала она осуществляется в совместной деятельности со взрослым</a:t>
          </a:r>
          <a:endParaRPr lang="ru-RU" sz="1600" b="1" kern="1200" dirty="0"/>
        </a:p>
      </dsp:txBody>
      <dsp:txXfrm>
        <a:off x="997818" y="1674149"/>
        <a:ext cx="2568472" cy="1488303"/>
      </dsp:txXfrm>
    </dsp:sp>
    <dsp:sp modelId="{97AED844-D99C-46EC-9BE7-CD47EEE750DD}">
      <dsp:nvSpPr>
        <dsp:cNvPr id="0" name=""/>
        <dsp:cNvSpPr/>
      </dsp:nvSpPr>
      <dsp:spPr>
        <a:xfrm rot="18900000">
          <a:off x="3035520" y="1105870"/>
          <a:ext cx="768499" cy="3494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8900000">
        <a:off x="3035520" y="1105870"/>
        <a:ext cx="768499" cy="3494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2D54-27AF-4914-97B3-EEDEA47B8A4E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9A8C8D-9458-4491-A611-362EEEDD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4AC9-3C60-4288-A893-CE0230D3DEA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865947-F290-4FC9-B972-5BBF8B9E0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7" y="1219201"/>
            <a:ext cx="2741084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1219201"/>
            <a:ext cx="8022167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7403-3623-4469-906F-ACDFB7034AEE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59019A-1442-4505-93EF-2FD004884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BCF28-7B9B-4F6D-A998-87AE85DADB0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AC8F-24F5-44D3-8518-72C1CC0BF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4833" y="1938340"/>
            <a:ext cx="4988984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7021" y="1938340"/>
            <a:ext cx="498898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8BD22-2A22-477C-A2B0-75425A6D9EC7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664F5C-4B04-41A4-97A8-C452CC62A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03733" y="635005"/>
            <a:ext cx="2601384" cy="5622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354" y="635005"/>
            <a:ext cx="7605183" cy="5622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4" y="635000"/>
            <a:ext cx="1040976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4833" y="1938340"/>
            <a:ext cx="4988984" cy="4319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7021" y="1938340"/>
            <a:ext cx="4988983" cy="4319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609601" y="6248400"/>
            <a:ext cx="2838451" cy="452438"/>
          </a:xfrm>
          <a:prstGeom prst="rect">
            <a:avLst/>
          </a:prstGeom>
        </p:spPr>
        <p:txBody>
          <a:bodyPr/>
          <a:lstStyle/>
          <a:p>
            <a:fld id="{F83034B0-3E89-40BA-B086-97296A422E36}" type="datetimeFigureOut">
              <a:rPr lang="en-US" smtClean="0"/>
              <a:pPr/>
              <a:t>1/26/2016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54451" cy="4524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737601" y="6248400"/>
            <a:ext cx="2838451" cy="452438"/>
          </a:xfrm>
          <a:prstGeom prst="rect">
            <a:avLst/>
          </a:prstGeom>
        </p:spPr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5C663-1795-4DAD-8F9B-994181BAC8D1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E0D6A1-1E3D-4380-B4DB-1C57BBCAD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38056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7" y="1604963"/>
            <a:ext cx="5382684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F5365-5204-45D4-BEC8-43301791C69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1D5C1D-7043-4EF7-BC1D-648D20FAA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38A7-EA62-4FD4-8BA7-7A14684EA065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5936BF-834D-4C71-B91A-607AF65AE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538A-487C-4BE5-B1EF-D03A0B49ED34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ED5CCE-4DE4-4EBD-A191-991533A43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C95D-8A04-4FE0-B8CF-EFE0179E436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86278C-2EFF-4C31-B34E-302AA43F1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508C-621C-4D46-92AF-BD9DC1292F5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118ABE-5A6E-4FB2-9669-3EE11B14F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E3FA-5D0A-4E93-9860-866A217585C1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346547-7AAF-491A-B80F-6FF727DA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11918" y="1600200"/>
            <a:ext cx="9110133" cy="3195638"/>
            <a:chOff x="1045" y="1008"/>
            <a:chExt cx="4304" cy="2013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1" name="Oval 3"/>
            <p:cNvSpPr>
              <a:spLocks noChangeArrowheads="1"/>
            </p:cNvSpPr>
            <p:nvPr/>
          </p:nvSpPr>
          <p:spPr bwMode="auto">
            <a:xfrm flipH="1">
              <a:off x="3263" y="1008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2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57" cy="957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57" cy="957"/>
            </a:xfrm>
            <a:prstGeom prst="ellipse">
              <a:avLst/>
            </a:prstGeom>
            <a:solidFill>
              <a:srgbClr val="D9D8E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57" cy="957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248400"/>
            <a:ext cx="28384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7FBCF28-7B9B-4F6D-A998-87AE85DADB0A}" type="datetimeFigureOut">
              <a:rPr lang="ru-RU" smtClean="0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4165600" y="6248400"/>
            <a:ext cx="38544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8400"/>
            <a:ext cx="2838451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fld id="{8CF5AC8F-24F5-44D3-8518-72C1CC0BF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1"/>
            <a:ext cx="10356851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1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2pPr>
      <a:lvl3pPr marL="1143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3pPr>
      <a:lvl4pPr marL="1600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4pPr>
      <a:lvl5pPr marL="20574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5pPr>
      <a:lvl6pPr marL="25146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6pPr>
      <a:lvl7pPr marL="29718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7pPr>
      <a:lvl8pPr marL="34290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8pPr>
      <a:lvl9pPr marL="3886200" indent="-2286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800">
          <a:solidFill>
            <a:srgbClr val="000000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5353" y="635000"/>
            <a:ext cx="1040976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4835" y="1938340"/>
            <a:ext cx="10181167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57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2pPr>
      <a:lvl3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3pPr>
      <a:lvl4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cs typeface="Lucida Sans Unicode" pitchFamily="34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333333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333333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5"/>
          <p:cNvSpPr>
            <a:spLocks noGrp="1"/>
          </p:cNvSpPr>
          <p:nvPr>
            <p:ph type="title"/>
          </p:nvPr>
        </p:nvSpPr>
        <p:spPr>
          <a:xfrm>
            <a:off x="608242" y="1172386"/>
            <a:ext cx="10363200" cy="136207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Особенности организации 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непосредственно образовательной деятельности (НОД)</a:t>
            </a:r>
            <a:b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в соответствии с ФГОС    ДО</a:t>
            </a:r>
          </a:p>
        </p:txBody>
      </p:sp>
      <p:pic>
        <p:nvPicPr>
          <p:cNvPr id="2053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5884" y="4335300"/>
            <a:ext cx="51816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275" y="862013"/>
            <a:ext cx="9575800" cy="5149850"/>
          </a:xfrm>
        </p:spPr>
        <p:txBody>
          <a:bodyPr>
            <a:normAutofit fontScale="90000"/>
          </a:bodyPr>
          <a:lstStyle/>
          <a:p>
            <a:pPr indent="449263" algn="just" eaLnBrk="1" hangingPunct="1">
              <a:defRPr/>
            </a:pPr>
            <a:r>
              <a:rPr lang="ru-RU" sz="280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80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</a:t>
            </a:r>
            <a:r>
              <a:rPr lang="ru-RU" sz="280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Между воспитателями и детьми должно быть </a:t>
            </a:r>
            <a: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взаимное уважение. </a:t>
            </a:r>
            <a:r>
              <a:rPr lang="ru-RU" sz="280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Уважение является необходимым элементом в том сообществе, которым является группа детского сада. </a:t>
            </a:r>
            <a:br>
              <a:rPr lang="ru-RU" sz="280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Воспитатели подают пример взаимопонимания, уважения и заботы друг о друге, которых они ждут от детей. Степень уважения, которое дети ощущают со стороны других людей, представляет собой </a:t>
            </a:r>
            <a: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ключевой фактор развития у них самоуважения</a:t>
            </a:r>
            <a:r>
              <a:rPr lang="ru-RU" sz="280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А самоуважение, в свою очередь, закладывает прочные основы </a:t>
            </a:r>
            <a: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позитивных взаимоотношений с другими детьми.</a:t>
            </a:r>
            <a:b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80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smtClean="0">
              <a:solidFill>
                <a:srgbClr val="0070C0"/>
              </a:solidFill>
            </a:endParaRPr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7458" y="3880039"/>
            <a:ext cx="33401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268413" y="871538"/>
            <a:ext cx="10673378" cy="5114925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Как продемонстрировать детям свое уважение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Всегда называйте детей по имени.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Говорите индивидуально с каждым ребенком так часто, как это только возможно.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При разговоре находитесь на одном уровне с ребенком: опускайтесь на корточки или садитесь на низкий стул.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Слушайте, что говорит вам ребенок, и отвечайте ему.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Если вы пообещали детям, что вы что-то сделаете для них позднее, не забудьте сделать это.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Выражайте искреннее восхищение результатами работы детей.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Дайте детям возможность рассказывать другим о своей работе и своих интересах.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• Используйте идеи и предложения детей и благодарите их за помощь</a:t>
            </a:r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08475"/>
            <a:ext cx="170815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879475"/>
            <a:ext cx="9626600" cy="5141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Monotype Corsiva" panose="03010101010201010101" pitchFamily="66" charset="0"/>
              </a:rPr>
              <a:t>        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smtClean="0">
                <a:latin typeface="Monotype Corsiva" panose="03010101010201010101" pitchFamily="66" charset="0"/>
              </a:rPr>
              <a:t>     </a:t>
            </a:r>
            <a:r>
              <a:rPr lang="ru-RU" sz="3600" dirty="0" smtClean="0">
                <a:latin typeface="Monotype Corsiva" panose="03010101010201010101" pitchFamily="66" charset="0"/>
              </a:rPr>
              <a:t>Организация непосредственно образовательной деятельности в форме совместной партнерской деятельности взрослого с детьми связана со значительной перестройкой стиля поведения воспитателя.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      </a:t>
            </a:r>
            <a:r>
              <a:rPr lang="ru-RU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Партнерская позиция </a:t>
            </a:r>
            <a:r>
              <a:rPr lang="ru-RU" sz="3600" dirty="0" smtClean="0">
                <a:latin typeface="Monotype Corsiva" panose="03010101010201010101" pitchFamily="66" charset="0"/>
              </a:rPr>
              <a:t>воспитателя предполагает принятие демократического стиля отношений, а не авторитарного, сопряженного с учительской позицией.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      Понять, что значит быть партнером детей, легче всего, сопоставив эти две позиции </a:t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792" y="2987036"/>
            <a:ext cx="3421062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6232295"/>
              </p:ext>
            </p:extLst>
          </p:nvPr>
        </p:nvGraphicFramePr>
        <p:xfrm>
          <a:off x="1222049" y="871670"/>
          <a:ext cx="10160948" cy="55291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3470"/>
                <a:gridCol w="4290255"/>
                <a:gridCol w="4107223"/>
              </a:tblGrid>
              <a:tr h="1593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Характеризуемые объекты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Партнерская форма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Школьно-урочная форма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359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 - всегда равноправный участник дела и как таковой связан с другими взаимным уважением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– это руководитель, </a:t>
                      </a: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регламентатор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он непосредственно не включен в деятельность, а дает задание (объясняет) и контролирует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45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75" y="4473575"/>
            <a:ext cx="17081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7788" y="103188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4366068"/>
              </p:ext>
            </p:extLst>
          </p:nvPr>
        </p:nvGraphicFramePr>
        <p:xfrm>
          <a:off x="77788" y="103188"/>
          <a:ext cx="12373435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7455"/>
                <a:gridCol w="5224433"/>
                <a:gridCol w="5001547"/>
              </a:tblGrid>
              <a:tr h="49876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 взрослого в пространстве группы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 – партнер, рядом с детьми (вместе), в едином пространстве (например, сидящий в круге с детьми за общим столом)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 взрослого динамична (может со своей работой пересесть, если видит, что кто-то особенно в нем нуждается); при этом все дети в поле зрения воспитателя (и друг друга).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 – учитель, отдален от детей, вне круга, противостоит детям, над ними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(например, за письменным столом как на школьном уроке)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 взрослого либо стабильна (стоит у доски, сидит за письменным столом), либо он перемещается для контроля и оценки («обходит дозором» детей, контролирует, оценивает, нависая «над» ребенком).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70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пространства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Максимальное приближение к ситуации «круглого стола», приглашающего к равному участию в работе, обсуждении, исследовании.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за рядами столов, как за партами, глядя в затылок другого ребенка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255626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7788" y="103188"/>
            <a:ext cx="12192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513001"/>
              </p:ext>
            </p:extLst>
          </p:nvPr>
        </p:nvGraphicFramePr>
        <p:xfrm>
          <a:off x="-1" y="103188"/>
          <a:ext cx="12269789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9467"/>
                <a:gridCol w="5180671"/>
                <a:gridCol w="4959651"/>
              </a:tblGrid>
              <a:tr h="31172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свободы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размещение детей и перемещение в процессе деятельности.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Разрешено свободное общение (рабочий гул)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могут обсуждать работу, задавать друг другу вопросы и т.п.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Жесткое закрепление рабочих мест, запрет на перемещение.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Запрещено свободное общение детей. Вводится дисциплинарное требование тишины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07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«Чреватость» позиции воспитателя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Способствует развитию у ребенка активности, самостоятельности, умения принять решение, пробовать делать что-то, не боясь, что получиться неправильно, вызывает стремление к достижению, благоприятствует эмоциональному комфорту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Вызывает пассивность ребенка, невозможность самостоятельно принять решение, эмоциональный дискомфорт, страх что-то сделать не так и агрессию как оборотную сторону страха, как разрядку накапливающегося напряжения.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26" marR="311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4605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846138"/>
            <a:ext cx="11068334" cy="51403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</a:t>
            </a:r>
            <a:b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Организация 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непосредственно образовательной деятельности в партнерской форме требует от взрослого стиля поведения, который может быть выражен девизом: </a:t>
            </a:r>
            <a:r>
              <a:rPr lang="ru-RU" sz="3600" b="1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«Мы включены в деятельность, не связаны обязательными отношениями, а только желанием и обоюдным договором: мы все хотим делать это».</a:t>
            </a:r>
            <a:r>
              <a:rPr lang="ru-RU" sz="3600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На разных этапах непосредственно образовательной деятельности </a:t>
            </a:r>
            <a:r>
              <a:rPr lang="ru-RU" sz="3600" dirty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партнерская позиция воспитателя </a:t>
            </a: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проявляется особым образом </a:t>
            </a:r>
            <a: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1638132"/>
              </p:ext>
            </p:extLst>
          </p:nvPr>
        </p:nvGraphicFramePr>
        <p:xfrm>
          <a:off x="-242595" y="0"/>
          <a:ext cx="12434596" cy="72573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0673"/>
                <a:gridCol w="2329807"/>
                <a:gridCol w="9644116"/>
              </a:tblGrid>
              <a:tr h="2289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непосредственно образовательной деятельности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действий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7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Начальный этап деятельности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приглашает к деятельности – необязательной, непринужденной: «Давайте сегодня…, Кто хочет, устраивайтесь по удобнее…» (или: «Я буду…Кто хочет, присоединяйтесь…».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Наметив задачу для совместного выполнения, воспитатель, как равноправный участник, предлагает возможные способы ее реализации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38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5" y="4037013"/>
            <a:ext cx="17081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5170517"/>
              </p:ext>
            </p:extLst>
          </p:nvPr>
        </p:nvGraphicFramePr>
        <p:xfrm>
          <a:off x="649479" y="581115"/>
          <a:ext cx="10425871" cy="56573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6254"/>
                <a:gridCol w="1953443"/>
                <a:gridCol w="8086174"/>
              </a:tblGrid>
              <a:tr h="5657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процесса деятельности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исподволь задает развивающее содержание (новые знания, способы деятельности и пр.); предлагает свою идею или свой результат для детской критики; проявляет заинтересованность в результате детей; включается во взаимную оценку и интерпретацию действий участников; усиливает интерес ребенка к работе сверстника, поощряет содержательное обращение, провоцирует взаимные оценки, обсуждение возникающих проблем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65117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6990935"/>
              </p:ext>
            </p:extLst>
          </p:nvPr>
        </p:nvGraphicFramePr>
        <p:xfrm>
          <a:off x="649479" y="606751"/>
          <a:ext cx="11118079" cy="58624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899"/>
                <a:gridCol w="2083137"/>
                <a:gridCol w="8623043"/>
              </a:tblGrid>
              <a:tr h="5862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 этап деятельности</a:t>
                      </a:r>
                      <a:endParaRPr lang="ru-RU" sz="4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ребенок работает в своем темпе и решает сам, закончил он или нет исследование, работу. «Открытый конец»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4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33" marR="5683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89425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0954" y="774087"/>
            <a:ext cx="11277600" cy="12223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дошкольного образования представлено следующими направлениями развития:</a:t>
            </a:r>
            <a:endParaRPr lang="ru-RU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7112" y="2333139"/>
            <a:ext cx="9215967" cy="3887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/>
              <a:t>Социально- коммуникативное развитие;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/>
              <a:t>Познавательное развитие;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/>
              <a:t>Речевое развитие;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/>
              <a:t>Художественно-эстетическое развитие;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 smtClean="0"/>
              <a:t>Физическое развитие.</a:t>
            </a:r>
            <a:endParaRPr lang="ru-RU" sz="3200" b="1" dirty="0"/>
          </a:p>
        </p:txBody>
      </p:sp>
      <p:pic>
        <p:nvPicPr>
          <p:cNvPr id="15363" name="Picture 1" descr="C:\Windows.old\Users\Public\натахин бук\Documents\для детсада\29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67287" y="4626486"/>
            <a:ext cx="2410786" cy="148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846138"/>
            <a:ext cx="9626600" cy="5140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atin typeface="Monotype Corsiva" panose="03010101010201010101" pitchFamily="66" charset="0"/>
              </a:rPr>
              <a:t>        Таким </a:t>
            </a:r>
            <a:r>
              <a:rPr lang="ru-RU" sz="3100" dirty="0">
                <a:latin typeface="Monotype Corsiva" panose="03010101010201010101" pitchFamily="66" charset="0"/>
              </a:rPr>
              <a:t>образом, существенными </a:t>
            </a:r>
            <a:r>
              <a:rPr lang="ru-RU" sz="3100" b="1" dirty="0">
                <a:latin typeface="Monotype Corsiva" panose="03010101010201010101" pitchFamily="66" charset="0"/>
              </a:rPr>
              <a:t>характеристиками организации непосредственно образовательной деятельности в форме партнерской деятельности </a:t>
            </a:r>
            <a:r>
              <a:rPr lang="ru-RU" sz="3100" dirty="0">
                <a:latin typeface="Monotype Corsiva" panose="03010101010201010101" pitchFamily="66" charset="0"/>
              </a:rPr>
              <a:t>взрослого с детьми являются:</a:t>
            </a:r>
            <a:br>
              <a:rPr lang="ru-RU" sz="3100" dirty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- включенность </a:t>
            </a:r>
            <a:r>
              <a:rPr lang="ru-RU" sz="3100" dirty="0">
                <a:latin typeface="Monotype Corsiva" panose="03010101010201010101" pitchFamily="66" charset="0"/>
              </a:rPr>
              <a:t>взрослого в деятельность наравне с детьми;</a:t>
            </a:r>
            <a:br>
              <a:rPr lang="ru-RU" sz="3100" dirty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- добровольное </a:t>
            </a:r>
            <a:r>
              <a:rPr lang="ru-RU" sz="3100" dirty="0">
                <a:latin typeface="Monotype Corsiva" panose="03010101010201010101" pitchFamily="66" charset="0"/>
              </a:rPr>
              <a:t>присоединение детей к деятельности (без психологического и дисциплинарного принуждения</a:t>
            </a:r>
            <a:r>
              <a:rPr lang="ru-RU" sz="3100" dirty="0" smtClean="0">
                <a:latin typeface="Monotype Corsiva" panose="03010101010201010101" pitchFamily="66" charset="0"/>
              </a:rPr>
              <a:t>);</a:t>
            </a:r>
            <a:br>
              <a:rPr lang="ru-RU" sz="3100" dirty="0" smtClean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- свободное </a:t>
            </a:r>
            <a:r>
              <a:rPr lang="ru-RU" sz="3100" dirty="0">
                <a:latin typeface="Monotype Corsiva" panose="03010101010201010101" pitchFamily="66" charset="0"/>
              </a:rPr>
              <a:t>общение и перемещение детей во время непосредственно образовательной деятельности (при соответствующей организации пространства);</a:t>
            </a:r>
            <a:br>
              <a:rPr lang="ru-RU" sz="3100" dirty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- открытый </a:t>
            </a:r>
            <a:r>
              <a:rPr lang="ru-RU" sz="3100" dirty="0">
                <a:latin typeface="Monotype Corsiva" panose="03010101010201010101" pitchFamily="66" charset="0"/>
              </a:rPr>
              <a:t>временной конец непосредственно образовательной деятельности (каждый работает в своем темпе)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15475" y="4029075"/>
            <a:ext cx="23590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846138"/>
            <a:ext cx="9626600" cy="5140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 </a:t>
            </a: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        В самом начале подобной организации непосредственно образовательной деятельности с детьми надо сразу договориться об общих правилах поведения в группе: </a:t>
            </a:r>
            <a:r>
              <a:rPr lang="ru-RU" sz="3600" dirty="0" smtClean="0"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</a:t>
            </a: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Не хочешь сегодня (сейчас) делать это с нами, займись потихоньку своим делом, но не мешай другим».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       Если воспитатель правильно подбирает содержания для занимательной деятельности с дошкольниками, соответствующие их интересам, и эмоционально настроен на предлагаемое дело, </a:t>
            </a:r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проблемы присоединения к нем детей просто не возникает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" y="3994150"/>
            <a:ext cx="1343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224" y="846138"/>
            <a:ext cx="10547190" cy="51403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latin typeface="Monotype Corsiva" panose="03010101010201010101" pitchFamily="66" charset="0"/>
              </a:rPr>
              <a:t/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 smtClean="0">
                <a:latin typeface="Monotype Corsiva" panose="03010101010201010101" pitchFamily="66" charset="0"/>
              </a:rPr>
              <a:t>При </a:t>
            </a:r>
            <a:r>
              <a:rPr lang="ru-RU" sz="2200" dirty="0">
                <a:latin typeface="Monotype Corsiva" panose="03010101010201010101" pitchFamily="66" charset="0"/>
              </a:rPr>
              <a:t>организации непосредственно образовательной деятельности в форме совместной партнерской деятельности меняется и </a:t>
            </a:r>
            <a:r>
              <a:rPr lang="ru-RU" sz="2200" b="1" dirty="0">
                <a:latin typeface="Monotype Corsiva" panose="03010101010201010101" pitchFamily="66" charset="0"/>
              </a:rPr>
              <a:t>положение детей</a:t>
            </a:r>
            <a:r>
              <a:rPr lang="ru-RU" sz="2200" b="1" dirty="0" smtClean="0">
                <a:latin typeface="Monotype Corsiva" panose="03010101010201010101" pitchFamily="66" charset="0"/>
              </a:rPr>
              <a:t>.</a:t>
            </a:r>
            <a:br>
              <a:rPr lang="ru-RU" sz="2200" b="1" dirty="0" smtClean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1. Дети могут сами решать, участвовать или нет в общей работе. Но это не введение вседозволенности и анархии. У ребенка появляется возможность выбора – участвовать в этой работе или организовать что-то другое, заняться чем-то другим. Это свобода выбора между деятельностями и их содержанием, а не между деятельностью и ничегонеделанием</a:t>
            </a:r>
            <a:r>
              <a:rPr lang="ru-RU" sz="2200" dirty="0" smtClean="0">
                <a:latin typeface="Monotype Corsiva" panose="03010101010201010101" pitchFamily="66" charset="0"/>
              </a:rPr>
              <a:t>.</a:t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2. Вырабатываются порядок и организация совместной деятельности: свободное размещение детей за общим столом, их общение с другими детьми по ходу работы и перемещение по мере необходимости. По ходу работы дети могут обратиться к педагогу, подойти к нему, обсудить с ним интересующие их вопросы, связанные с выполнением работы, получить необходимую помощь, совет и т.п</a:t>
            </a:r>
            <a:r>
              <a:rPr lang="ru-RU" sz="2200" dirty="0" smtClean="0">
                <a:latin typeface="Monotype Corsiva" panose="03010101010201010101" pitchFamily="66" charset="0"/>
              </a:rPr>
              <a:t>.</a:t>
            </a:r>
            <a:br>
              <a:rPr lang="ru-RU" sz="2200" dirty="0" smtClean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/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3. Дети могут работать в разном темпе. Объем работы каждый ребенок может определить для себя сам: что он сделает, но сделает хорошо и доведет начатое дело до конца. Дети, которые закончили работу раньше, могут заниматься тем, что их интересует. В том случае, если ребенок не справился с работой, он может продолжить ее в последующие дни.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6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1349"/>
            <a:ext cx="172085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293813" y="846138"/>
            <a:ext cx="9626600" cy="5140325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Monotype Corsiva" pitchFamily="66" charset="0"/>
              </a:rPr>
              <a:t>То, что предлагает делать взрослый, ребенку обязательно должно быть </a:t>
            </a:r>
            <a:br>
              <a:rPr lang="ru-RU" smtClean="0">
                <a:latin typeface="Monotype Corsiva" pitchFamily="66" charset="0"/>
              </a:rPr>
            </a:b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нужно и интересно. </a:t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Осмысленность для ребенка предлагаемой взрослым деятельности - главный залог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>развивающего эффекта.</a:t>
            </a:r>
            <a:r>
              <a:rPr lang="ru-RU" b="1" i="1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smtClean="0">
                <a:latin typeface="Monotype Corsiva" pitchFamily="66" charset="0"/>
              </a:rPr>
              <a:t> </a:t>
            </a:r>
            <a:br>
              <a:rPr lang="ru-RU" b="1" smtClean="0">
                <a:latin typeface="Monotype Corsiva" pitchFamily="66" charset="0"/>
              </a:rPr>
            </a:br>
            <a:endParaRPr lang="ru-RU" b="1" smtClean="0">
              <a:latin typeface="Monotype Corsiva" pitchFamily="66" charset="0"/>
            </a:endParaRPr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2813" y="4070350"/>
            <a:ext cx="23590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743097829"/>
              </p:ext>
            </p:extLst>
          </p:nvPr>
        </p:nvGraphicFramePr>
        <p:xfrm>
          <a:off x="1222049" y="719666"/>
          <a:ext cx="9767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гнутая вверх стрелка 3"/>
          <p:cNvSpPr/>
          <p:nvPr/>
        </p:nvSpPr>
        <p:spPr>
          <a:xfrm rot="2622366">
            <a:off x="9511469" y="1572425"/>
            <a:ext cx="999858" cy="11622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8977634" flipH="1">
            <a:off x="4339839" y="1177893"/>
            <a:ext cx="999858" cy="11622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427006" y="4255806"/>
            <a:ext cx="1264777" cy="1717704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 flipH="1">
            <a:off x="8399091" y="4374023"/>
            <a:ext cx="1264777" cy="1717704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0526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latin typeface="Monotype Corsiva" panose="03010101010201010101" pitchFamily="66" charset="0"/>
              </a:rPr>
              <a:t/>
            </a:r>
            <a:br>
              <a:rPr lang="ru-RU" sz="3100" dirty="0" smtClean="0">
                <a:latin typeface="Monotype Corsiva" panose="03010101010201010101" pitchFamily="66" charset="0"/>
              </a:rPr>
            </a:b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smtClean="0">
                <a:latin typeface="Monotype Corsiva" panose="03010101010201010101" pitchFamily="66" charset="0"/>
              </a:rPr>
              <a:t>        </a:t>
            </a:r>
            <a:br>
              <a:rPr lang="ru-RU" sz="3100" dirty="0" smtClean="0">
                <a:latin typeface="Monotype Corsiva" panose="03010101010201010101" pitchFamily="66" charset="0"/>
              </a:rPr>
            </a:b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smtClean="0">
                <a:latin typeface="Monotype Corsiva" panose="03010101010201010101" pitchFamily="66" charset="0"/>
              </a:rPr>
              <a:t>     </a:t>
            </a:r>
            <a:r>
              <a:rPr lang="ru-RU" sz="2700" dirty="0" smtClean="0">
                <a:latin typeface="Monotype Corsiva" panose="03010101010201010101" pitchFamily="66" charset="0"/>
              </a:rPr>
              <a:t>Организация </a:t>
            </a:r>
            <a:r>
              <a:rPr lang="ru-RU" sz="2700" dirty="0">
                <a:latin typeface="Monotype Corsiva" panose="03010101010201010101" pitchFamily="66" charset="0"/>
              </a:rPr>
              <a:t>непосредственно образовательной деятельности в форме непринужденной партнерской деятельности взрослого с детьми не означает хаоса и произвола ни со стороны воспитателя, ни со стороны детей. </a:t>
            </a:r>
            <a:r>
              <a:rPr lang="ru-RU" sz="2700" dirty="0" smtClean="0">
                <a:latin typeface="Monotype Corsiva" panose="03010101010201010101" pitchFamily="66" charset="0"/>
              </a:rPr>
              <a:t/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 </a:t>
            </a:r>
            <a:r>
              <a:rPr lang="ru-RU" sz="2700" dirty="0" smtClean="0">
                <a:latin typeface="Monotype Corsiva" panose="03010101010201010101" pitchFamily="66" charset="0"/>
              </a:rPr>
              <a:t>     Данная </a:t>
            </a:r>
            <a:r>
              <a:rPr lang="ru-RU" sz="2700" dirty="0">
                <a:latin typeface="Monotype Corsiva" panose="03010101010201010101" pitchFamily="66" charset="0"/>
              </a:rPr>
              <a:t>форма деятельности (как и традиционные учебные занятия) вводятся </a:t>
            </a: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 распорядок дня и недели </a:t>
            </a:r>
            <a:r>
              <a:rPr lang="ru-RU" sz="2700" dirty="0">
                <a:latin typeface="Monotype Corsiva" panose="03010101010201010101" pitchFamily="66" charset="0"/>
              </a:rPr>
              <a:t>детского сада. </a:t>
            </a:r>
            <a:r>
              <a:rPr lang="ru-RU" sz="2700" dirty="0" smtClean="0">
                <a:latin typeface="Monotype Corsiva" panose="03010101010201010101" pitchFamily="66" charset="0"/>
              </a:rPr>
              <a:t/>
            </a:r>
            <a:br>
              <a:rPr lang="ru-RU" sz="2700" dirty="0" smtClean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 </a:t>
            </a:r>
            <a:r>
              <a:rPr lang="ru-RU" sz="2700" dirty="0" smtClean="0">
                <a:latin typeface="Monotype Corsiva" panose="03010101010201010101" pitchFamily="66" charset="0"/>
              </a:rPr>
              <a:t>     Для </a:t>
            </a:r>
            <a:r>
              <a:rPr lang="ru-RU" sz="2700" dirty="0">
                <a:latin typeface="Monotype Corsiva" panose="03010101010201010101" pitchFamily="66" charset="0"/>
              </a:rPr>
              <a:t>воспитателя это </a:t>
            </a: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обязательные и спланированные действия</a:t>
            </a:r>
            <a:r>
              <a:rPr lang="ru-RU" sz="2700" dirty="0">
                <a:latin typeface="Monotype Corsiva" panose="03010101010201010101" pitchFamily="66" charset="0"/>
              </a:rPr>
              <a:t>.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Дети включаются в непосредственно образовательную деятельность из интереса к предложениям воспитателя, из стремления быть вместе со сверстниками. Постепенно у них возникает </a:t>
            </a: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привычка к дневному и недельному ритму «рабочей» деятельности. </a:t>
            </a:r>
            <a:r>
              <a:rPr lang="ru-RU" sz="2700" b="1" dirty="0" smtClean="0">
                <a:latin typeface="Monotype Corsiva" panose="03010101010201010101" pitchFamily="66" charset="0"/>
              </a:rPr>
              <a:t/>
            </a:r>
            <a:br>
              <a:rPr lang="ru-RU" sz="2700" b="1" dirty="0" smtClean="0">
                <a:latin typeface="Monotype Corsiva" panose="03010101010201010101" pitchFamily="66" charset="0"/>
              </a:rPr>
            </a:br>
            <a:r>
              <a:rPr lang="ru-RU" sz="2700" b="1" dirty="0">
                <a:latin typeface="Monotype Corsiva" panose="03010101010201010101" pitchFamily="66" charset="0"/>
              </a:rPr>
              <a:t> </a:t>
            </a:r>
            <a:r>
              <a:rPr lang="ru-RU" sz="2700" b="1" dirty="0" smtClean="0">
                <a:latin typeface="Monotype Corsiva" panose="03010101010201010101" pitchFamily="66" charset="0"/>
              </a:rPr>
              <a:t>    </a:t>
            </a:r>
            <a:r>
              <a:rPr lang="ru-RU" sz="2700" dirty="0" smtClean="0">
                <a:latin typeface="Monotype Corsiva" panose="03010101010201010101" pitchFamily="66" charset="0"/>
              </a:rPr>
              <a:t>Интерес </a:t>
            </a:r>
            <a:r>
              <a:rPr lang="ru-RU" sz="2700" dirty="0">
                <a:latin typeface="Monotype Corsiva" panose="03010101010201010101" pitchFamily="66" charset="0"/>
              </a:rPr>
              <a:t>на предстоящую деятельность подкрепляется логичностью данного вида деятельности в определенный временной период, что обеспечивается при реализации </a:t>
            </a: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принципа событийности</a:t>
            </a:r>
            <a:r>
              <a:rPr lang="ru-RU" sz="31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br>
              <a:rPr lang="ru-RU" sz="31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8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94663" y="5122863"/>
            <a:ext cx="346233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Monotype Corsiva" pitchFamily="66" charset="0"/>
              </a:rPr>
              <a:t>          Детей, не принявших участие в совместной деятельности (в рамках непосредственно образовательной) ориентируют на результативную </a:t>
            </a:r>
            <a:r>
              <a:rPr lang="ru-RU" sz="2800" b="1" smtClean="0">
                <a:latin typeface="Monotype Corsiva" pitchFamily="66" charset="0"/>
              </a:rPr>
              <a:t>самостоятельную деятельность</a:t>
            </a:r>
            <a:r>
              <a:rPr lang="ru-RU" sz="2800" smtClean="0">
                <a:latin typeface="Monotype Corsiva" pitchFamily="66" charset="0"/>
              </a:rPr>
              <a:t>. Результаты совместной и самостоятельной деятельности обязательно </a:t>
            </a:r>
            <a:r>
              <a:rPr lang="ru-RU" sz="2800" b="1" smtClean="0">
                <a:latin typeface="Monotype Corsiva" pitchFamily="66" charset="0"/>
              </a:rPr>
              <a:t>обсуждаются и оцениваются.</a:t>
            </a:r>
            <a:br>
              <a:rPr lang="ru-RU" sz="2800" b="1" smtClean="0">
                <a:latin typeface="Monotype Corsiva" pitchFamily="66" charset="0"/>
              </a:rPr>
            </a:br>
            <a:r>
              <a:rPr lang="ru-RU" sz="2800" b="1" smtClean="0">
                <a:latin typeface="Monotype Corsiva" pitchFamily="66" charset="0"/>
              </a:rPr>
              <a:t>         </a:t>
            </a:r>
            <a:r>
              <a:rPr lang="ru-RU" sz="2800" smtClean="0">
                <a:latin typeface="Monotype Corsiva" pitchFamily="66" charset="0"/>
              </a:rPr>
              <a:t>Результаты продуктивной самостоятельной деятельности, точно также как и совместной, необходимо доводить до состояния выставочных работ. </a:t>
            </a:r>
            <a:br>
              <a:rPr lang="ru-RU" sz="2800" smtClean="0">
                <a:latin typeface="Monotype Corsiva" pitchFamily="66" charset="0"/>
              </a:rPr>
            </a:br>
            <a:r>
              <a:rPr lang="ru-RU" sz="2800" smtClean="0">
                <a:latin typeface="Monotype Corsiva" pitchFamily="66" charset="0"/>
              </a:rPr>
              <a:t>        При этом, решая задачи развития самостоятельности детей, продукты самостоятельной деятельности необходимо оценивать чаще и выше, чем продукты совместной деятельности, обращая внимание взрослых – </a:t>
            </a:r>
            <a:r>
              <a:rPr lang="ru-RU" sz="2800" b="1" smtClean="0">
                <a:latin typeface="Monotype Corsiva" pitchFamily="66" charset="0"/>
              </a:rPr>
              <a:t>«Посмотрите, это ребенок сделал сам!». </a:t>
            </a:r>
            <a:br>
              <a:rPr lang="ru-RU" sz="2800" b="1" smtClean="0">
                <a:latin typeface="Monotype Corsiva" pitchFamily="66" charset="0"/>
              </a:rPr>
            </a:br>
            <a:endParaRPr lang="ru-RU" sz="2800" b="1" smtClean="0">
              <a:latin typeface="Monotype Corsiva" pitchFamily="66" charset="0"/>
            </a:endParaRPr>
          </a:p>
        </p:txBody>
      </p:sp>
      <p:pic>
        <p:nvPicPr>
          <p:cNvPr id="2253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4287838"/>
            <a:ext cx="170815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latin typeface="Monotype Corsiva" pitchFamily="66" charset="0"/>
              </a:rPr>
              <a:t>Подобная организация образовательного процесса будет способствовать постепенному формированию у детей представлений о жизнедеятельности в группе детского сада,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  <a:t>где делу отводится время, а потехе – час. </a:t>
            </a:r>
            <a:br>
              <a:rPr lang="ru-RU" sz="4000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4000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23556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76922" y="4480541"/>
            <a:ext cx="3381375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22049" y="803306"/>
            <a:ext cx="9437355" cy="5187296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51577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3353" y="968225"/>
            <a:ext cx="9665294" cy="5099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76354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7078" y="485694"/>
            <a:ext cx="12148457" cy="637230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Monotype Corsiva" panose="03010101010201010101" pitchFamily="66" charset="0"/>
              </a:rPr>
              <a:t>     </a:t>
            </a:r>
            <a:r>
              <a:rPr lang="ru-RU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Н</a:t>
            </a:r>
            <a:r>
              <a:rPr lang="ru-RU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епосредственно образовательная деятельность </a:t>
            </a:r>
            <a:r>
              <a:rPr lang="ru-RU" b="1" dirty="0">
                <a:latin typeface="Monotype Corsiva" panose="03010101010201010101" pitchFamily="66" charset="0"/>
              </a:rPr>
              <a:t>реализуется через</a:t>
            </a:r>
            <a:r>
              <a:rPr lang="ru-RU" b="1" i="1" dirty="0">
                <a:latin typeface="Monotype Corsiva" panose="03010101010201010101" pitchFamily="66" charset="0"/>
              </a:rPr>
              <a:t> организацию различных видов детской деятельности </a:t>
            </a:r>
            <a:r>
              <a:rPr lang="ru-RU" b="1" i="1" dirty="0" smtClean="0">
                <a:latin typeface="Monotype Corsiva" panose="03010101010201010101" pitchFamily="66" charset="0"/>
              </a:rPr>
              <a:t>или </a:t>
            </a:r>
            <a:r>
              <a:rPr lang="ru-RU" b="1" i="1" dirty="0">
                <a:latin typeface="Monotype Corsiva" panose="03010101010201010101" pitchFamily="66" charset="0"/>
              </a:rPr>
              <a:t>их интеграцию с использованием разнообразных форм и методов работы,</a:t>
            </a:r>
            <a:r>
              <a:rPr lang="ru-RU" dirty="0">
                <a:latin typeface="Monotype Corsiva" panose="03010101010201010101" pitchFamily="66" charset="0"/>
              </a:rPr>
              <a:t> выбор которых осуществляется педагогами самостоятельно в зависимости от контингента детей, уровня освоения общеобразовательной программы дошкольного образования и решения конкретных образовательных задач.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     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   Согласно </a:t>
            </a:r>
            <a:r>
              <a:rPr lang="ru-RU" dirty="0">
                <a:latin typeface="Monotype Corsiva" panose="03010101010201010101" pitchFamily="66" charset="0"/>
              </a:rPr>
              <a:t>теории Л.С. Выготского и его последователей, процессы воспитания и обучения не сами по себе непосредственно развивают ребенка, а лишь тогда, когда они имеют </a:t>
            </a:r>
            <a:r>
              <a:rPr lang="ru-RU" b="1" dirty="0" err="1">
                <a:latin typeface="Monotype Corsiva" panose="03010101010201010101" pitchFamily="66" charset="0"/>
              </a:rPr>
              <a:t>деятельностные</a:t>
            </a:r>
            <a:r>
              <a:rPr lang="ru-RU" b="1" dirty="0">
                <a:latin typeface="Monotype Corsiva" panose="03010101010201010101" pitchFamily="66" charset="0"/>
              </a:rPr>
              <a:t> формы </a:t>
            </a:r>
            <a:r>
              <a:rPr lang="ru-RU" dirty="0">
                <a:latin typeface="Monotype Corsiva" panose="03010101010201010101" pitchFamily="66" charset="0"/>
              </a:rPr>
              <a:t>и </a:t>
            </a:r>
            <a:r>
              <a:rPr lang="ru-RU" b="1" dirty="0">
                <a:latin typeface="Monotype Corsiva" panose="03010101010201010101" pitchFamily="66" charset="0"/>
              </a:rPr>
              <a:t>обладают соответствующим содержанием</a:t>
            </a:r>
            <a:r>
              <a:rPr lang="ru-RU" b="1" dirty="0" smtClean="0">
                <a:latin typeface="Monotype Corsiva" panose="03010101010201010101" pitchFamily="66" charset="0"/>
              </a:rPr>
              <a:t>.</a:t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b="1" dirty="0">
                <a:latin typeface="Monotype Corsiva" panose="03010101010201010101" pitchFamily="66" charset="0"/>
              </a:rPr>
              <a:t/>
            </a:r>
            <a:br>
              <a:rPr lang="ru-RU" b="1" dirty="0">
                <a:latin typeface="Monotype Corsiva" panose="03010101010201010101" pitchFamily="66" charset="0"/>
              </a:rPr>
            </a:br>
            <a:r>
              <a:rPr lang="ru-RU" b="1" dirty="0" smtClean="0"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</a:rPr>
            </a:br>
            <a:r>
              <a:rPr lang="ru-RU" sz="2700" b="1" dirty="0">
                <a:latin typeface="Monotype Corsiva" panose="03010101010201010101" pitchFamily="66" charset="0"/>
              </a:rPr>
              <a:t/>
            </a:r>
            <a:br>
              <a:rPr lang="ru-RU" sz="2700" b="1" dirty="0">
                <a:latin typeface="Monotype Corsiva" panose="03010101010201010101" pitchFamily="66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53088" y="4846638"/>
            <a:ext cx="27241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16053" y="982767"/>
            <a:ext cx="9767843" cy="5161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99470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Monotype Corsiva" pitchFamily="66" charset="0"/>
              </a:rPr>
              <a:t>       Опираясь на характерную для старших дошкольников потребность в самоутверждении и признании со стороны взрослых,</a:t>
            </a:r>
            <a:r>
              <a:rPr lang="ru-RU" sz="3200" b="1" i="1" smtClean="0">
                <a:latin typeface="Monotype Corsiva" pitchFamily="66" charset="0"/>
              </a:rPr>
              <a:t> воспитатель обеспечивает условия для развития </a:t>
            </a:r>
            <a:r>
              <a:rPr lang="ru-RU" sz="3200" b="1" i="1" smtClean="0">
                <a:solidFill>
                  <a:srgbClr val="0070C0"/>
                </a:solidFill>
                <a:latin typeface="Monotype Corsiva" pitchFamily="66" charset="0"/>
              </a:rPr>
              <a:t>детской самостоятельности, инициативы, творчества</a:t>
            </a:r>
            <a:r>
              <a:rPr lang="ru-RU" sz="3200" b="1" i="1" smtClean="0">
                <a:latin typeface="Monotype Corsiva" pitchFamily="66" charset="0"/>
              </a:rPr>
              <a:t>.</a:t>
            </a:r>
            <a:r>
              <a:rPr lang="ru-RU" sz="3200" smtClean="0">
                <a:latin typeface="Monotype Corsiva" pitchFamily="66" charset="0"/>
              </a:rPr>
              <a:t> Он постоянно создает </a:t>
            </a:r>
            <a:r>
              <a:rPr lang="ru-RU" sz="3200" b="1" smtClean="0">
                <a:solidFill>
                  <a:srgbClr val="0070C0"/>
                </a:solidFill>
                <a:latin typeface="Monotype Corsiva" pitchFamily="66" charset="0"/>
              </a:rPr>
              <a:t>ситуации,</a:t>
            </a:r>
            <a:r>
              <a:rPr lang="ru-RU" sz="3200" smtClean="0">
                <a:latin typeface="Monotype Corsiva" pitchFamily="66" charset="0"/>
              </a:rPr>
              <a:t> побуждающие детей активно применять свои знания и умения, ставит перед ними все более сложные задачи, развивает волю, поддерживает желание преодолевать трудности, доводить начатое дело до конца, нацеливает на поиск новых, творческих решений.</a:t>
            </a:r>
            <a:br>
              <a:rPr lang="ru-RU" sz="3200" smtClean="0">
                <a:latin typeface="Monotype Corsiva" pitchFamily="66" charset="0"/>
              </a:rPr>
            </a:br>
            <a:endParaRPr lang="ru-RU" sz="3200" smtClean="0">
              <a:latin typeface="Monotype Corsiva" pitchFamily="66" charset="0"/>
            </a:endParaRP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70338" y="5276850"/>
            <a:ext cx="42672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dirty="0">
                <a:latin typeface="Monotype Corsiva" panose="03010101010201010101" pitchFamily="66" charset="0"/>
              </a:rPr>
              <a:t> </a:t>
            </a:r>
            <a:r>
              <a:rPr lang="ru-RU" sz="3100" dirty="0">
                <a:latin typeface="Monotype Corsiva" panose="03010101010201010101" pitchFamily="66" charset="0"/>
              </a:rPr>
              <a:t/>
            </a:r>
            <a:br>
              <a:rPr lang="ru-RU" sz="3100" dirty="0">
                <a:latin typeface="Monotype Corsiva" panose="03010101010201010101" pitchFamily="66" charset="0"/>
              </a:rPr>
            </a:br>
            <a:r>
              <a:rPr lang="ru-RU" sz="3100" b="1" i="1" dirty="0">
                <a:latin typeface="Monotype Corsiva" panose="03010101010201010101" pitchFamily="66" charset="0"/>
              </a:rPr>
              <a:t>Воспитатель придерживается следующих правил.</a:t>
            </a:r>
            <a:r>
              <a:rPr lang="ru-RU" sz="3100" dirty="0">
                <a:latin typeface="Monotype Corsiva" panose="03010101010201010101" pitchFamily="66" charset="0"/>
              </a:rPr>
              <a:t> </a:t>
            </a:r>
            <a:r>
              <a:rPr lang="ru-RU" sz="3100" dirty="0" smtClean="0">
                <a:latin typeface="Monotype Corsiva" panose="03010101010201010101" pitchFamily="66" charset="0"/>
              </a:rPr>
              <a:t/>
            </a:r>
            <a:br>
              <a:rPr lang="ru-RU" sz="3100" dirty="0" smtClean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1. </a:t>
            </a:r>
            <a:r>
              <a:rPr lang="ru-RU" sz="31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</a:t>
            </a:r>
            <a:r>
              <a:rPr lang="ru-RU" sz="3100" dirty="0" smtClean="0">
                <a:latin typeface="Monotype Corsiva" panose="03010101010201010101" pitchFamily="66" charset="0"/>
              </a:rPr>
              <a:t>е </a:t>
            </a:r>
            <a:r>
              <a:rPr lang="ru-RU" sz="3100" dirty="0">
                <a:latin typeface="Monotype Corsiva" panose="03010101010201010101" pitchFamily="66" charset="0"/>
              </a:rPr>
              <a:t>нужно при первых же затруднениях спешить на помощь ребенку, полезнее побуждать его к самостоятельному решению; </a:t>
            </a:r>
            <a:r>
              <a:rPr lang="ru-RU" sz="3100" dirty="0" smtClean="0">
                <a:latin typeface="Monotype Corsiva" panose="03010101010201010101" pitchFamily="66" charset="0"/>
              </a:rPr>
              <a:t>если </a:t>
            </a:r>
            <a:r>
              <a:rPr lang="ru-RU" sz="3100" dirty="0">
                <a:latin typeface="Monotype Corsiva" panose="03010101010201010101" pitchFamily="66" charset="0"/>
              </a:rPr>
              <a:t>же без помощи не обойтись, вначале эта помощь должна быть минимальной: лучше дать совет, задать наводящие вопросы, активизировать имеющийся у ребенка прошлый опыт. </a:t>
            </a:r>
            <a:r>
              <a:rPr lang="ru-RU" sz="3100" dirty="0" smtClean="0">
                <a:latin typeface="Monotype Corsiva" panose="03010101010201010101" pitchFamily="66" charset="0"/>
              </a:rPr>
              <a:t/>
            </a:r>
            <a:br>
              <a:rPr lang="ru-RU" sz="3100" dirty="0" smtClean="0">
                <a:latin typeface="Monotype Corsiva" panose="03010101010201010101" pitchFamily="66" charset="0"/>
              </a:rPr>
            </a:br>
            <a:r>
              <a:rPr lang="ru-RU" sz="3100" dirty="0" smtClean="0">
                <a:latin typeface="Monotype Corsiva" panose="03010101010201010101" pitchFamily="66" charset="0"/>
              </a:rPr>
              <a:t>2. </a:t>
            </a:r>
            <a:r>
              <a:rPr lang="ru-RU" sz="31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Вс</a:t>
            </a:r>
            <a:r>
              <a:rPr lang="ru-RU" sz="3100" dirty="0" smtClean="0">
                <a:latin typeface="Monotype Corsiva" panose="03010101010201010101" pitchFamily="66" charset="0"/>
              </a:rPr>
              <a:t>егда </a:t>
            </a:r>
            <a:r>
              <a:rPr lang="ru-RU" sz="3100" dirty="0">
                <a:latin typeface="Monotype Corsiva" panose="03010101010201010101" pitchFamily="66" charset="0"/>
              </a:rPr>
              <a:t>необходимо предоставлять детям возможность самостоятельного решения поставленных задач, нацеливать их на поиск нескольких вариантов решения одной задачи, поддерживать детскую инициативу и творчество, показывать детям рост их достижений, вызывать у них чувство радости и гордости от успешных самостоятельных, инициативных действий.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4392613"/>
            <a:ext cx="170815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Monotype Corsiva" panose="03010101010201010101" pitchFamily="66" charset="0"/>
              </a:rPr>
              <a:t>        Развитию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самостоятельности</a:t>
            </a:r>
            <a:r>
              <a:rPr lang="ru-RU" sz="2400" dirty="0">
                <a:latin typeface="Monotype Corsiva" panose="03010101010201010101" pitchFamily="66" charset="0"/>
              </a:rPr>
              <a:t> способствует освоение детьми универсальных умений: 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поставить </a:t>
            </a:r>
            <a:r>
              <a:rPr lang="ru-RU" sz="2400" dirty="0">
                <a:latin typeface="Monotype Corsiva" panose="03010101010201010101" pitchFamily="66" charset="0"/>
              </a:rPr>
              <a:t>цель (или принять ее от воспитателя), обдумать путь к ее достижению, 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- осуществить </a:t>
            </a:r>
            <a:r>
              <a:rPr lang="ru-RU" sz="2400" dirty="0">
                <a:latin typeface="Monotype Corsiva" panose="03010101010201010101" pitchFamily="66" charset="0"/>
              </a:rPr>
              <a:t>свой замысел, оценить полученный результат с позиции цели. 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      Задача </a:t>
            </a:r>
            <a:r>
              <a:rPr lang="ru-RU" sz="2400" dirty="0">
                <a:latin typeface="Monotype Corsiva" panose="03010101010201010101" pitchFamily="66" charset="0"/>
              </a:rPr>
              <a:t>развития данных умений ставится воспитателем в разных видах деятельности. При этом воспитатель использует средства, помогающие дошкольникам планомерно и самостоятельно осуществлять свой замысел: опорные схемы, наглядные </a:t>
            </a:r>
            <a:r>
              <a:rPr lang="ru-RU" sz="2400" dirty="0" smtClean="0">
                <a:latin typeface="Monotype Corsiva" panose="03010101010201010101" pitchFamily="66" charset="0"/>
              </a:rPr>
              <a:t>модели и др. </a:t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</a:rPr>
              <a:t>     Воспитатель </a:t>
            </a:r>
            <a:r>
              <a:rPr lang="ru-RU" sz="2400" dirty="0">
                <a:latin typeface="Monotype Corsiva" panose="03010101010201010101" pitchFamily="66" charset="0"/>
              </a:rPr>
              <a:t>внимательно наблюдает за развитием самостоятельности каждого ребенка, вносит коррективы в тактику своего индивидуального подхода и дает соответствующие советы родителям.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>        Высшей </a:t>
            </a:r>
            <a:r>
              <a:rPr lang="ru-RU" sz="2400" dirty="0">
                <a:latin typeface="Monotype Corsiva" panose="03010101010201010101" pitchFamily="66" charset="0"/>
              </a:rPr>
              <a:t>формой самостоятельности детей является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творчество.</a:t>
            </a:r>
            <a:r>
              <a:rPr lang="ru-RU" sz="2400" b="1" i="1" dirty="0">
                <a:latin typeface="Monotype Corsiva" panose="03010101010201010101" pitchFamily="66" charset="0"/>
              </a:rPr>
              <a:t> Задача воспитателя - </a:t>
            </a:r>
            <a:r>
              <a:rPr lang="ru-RU" sz="24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развивать интерес к творчеству</a:t>
            </a:r>
            <a:r>
              <a:rPr lang="ru-RU" sz="2400" b="1" i="1" dirty="0">
                <a:latin typeface="Monotype Corsiva" panose="03010101010201010101" pitchFamily="66" charset="0"/>
              </a:rPr>
              <a:t>.</a:t>
            </a:r>
            <a:r>
              <a:rPr lang="ru-RU" sz="2400" dirty="0">
                <a:latin typeface="Monotype Corsiva" panose="03010101010201010101" pitchFamily="66" charset="0"/>
              </a:rPr>
              <a:t> Этому способствует словесное творчество и создание творческих ситуаций в игровой, театральной, художественно-изобразительной деятельности, в ручном труде. </a:t>
            </a:r>
            <a:br>
              <a:rPr lang="ru-RU" sz="2400" dirty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26628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477" y="4584344"/>
            <a:ext cx="26082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634538" cy="5149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/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       Эффективно</a:t>
            </a:r>
            <a:r>
              <a:rPr lang="ru-RU" sz="3600" b="1" i="1" dirty="0" smtClean="0">
                <a:latin typeface="Monotype Corsiva" panose="03010101010201010101" pitchFamily="66" charset="0"/>
              </a:rPr>
              <a:t> </a:t>
            </a:r>
            <a:r>
              <a:rPr lang="ru-RU" sz="3600" b="1" i="1" dirty="0">
                <a:latin typeface="Monotype Corsiva" panose="03010101010201010101" pitchFamily="66" charset="0"/>
              </a:rPr>
              <a:t>использование </a:t>
            </a:r>
            <a:r>
              <a:rPr lang="ru-RU" sz="36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сюжетно-тематического планирования</a:t>
            </a:r>
            <a:r>
              <a:rPr lang="ru-RU" sz="3600" b="1" i="1" dirty="0">
                <a:latin typeface="Monotype Corsiva" panose="03010101010201010101" pitchFamily="66" charset="0"/>
              </a:rPr>
              <a:t> </a:t>
            </a:r>
            <a:r>
              <a:rPr lang="ru-RU" sz="3600" dirty="0">
                <a:latin typeface="Monotype Corsiva" panose="03010101010201010101" pitchFamily="66" charset="0"/>
              </a:rPr>
              <a:t>образовательного процесса. Темы определяются исходя из интересов детей и потребностей обогащения детского опыта, например «Наш детский сад», «Наши любимые игрушки», «Я и мои друзья», «Домашние животные», «Мама, папа и я - дружная семья», и интегрируют содержание, методы и приемы из разных разделов программы. Единая тема отражается в планируемых развивающих ситуациях детской практической, игровой, изобразительной деятельности, в музыке, в наблюдениях и общении воспитателя с детьми.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765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4384675"/>
            <a:ext cx="17081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3144" y="1012953"/>
            <a:ext cx="95969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уход от жестко регламентированного обучения школьного типа;</a:t>
            </a: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двигательной активности детей в различных формах;</a:t>
            </a: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использование многообразных форм организации обучения, включающих разные специфически детские виды деятельности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3047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1569" y="867164"/>
            <a:ext cx="94288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взаимосвязи непосредственно образовательной деятельности с повседневной жизнью детей, их самостоятельной деятельностью (игровой, художественной, конструктивной и др.);</a:t>
            </a: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использование цикличности и проектной организации содержания образования;</a:t>
            </a: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развивающей предметной среды, функционально моделирующей содержание детской деятельности и инициирующей ее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233621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8781" y="1028341"/>
            <a:ext cx="9562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широкое использование методов, активизирующих мышление, воображение и поисковую деятельность детей. Введение в обучение элементов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проблемности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задач открытого типа, имеющих разные варианты решений; </a:t>
            </a: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широкое использование игровых приемов, игрушек; создание эмоционально значимых для детей ситуаций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97263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4658" y="731294"/>
            <a:ext cx="9582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ребенку возможности ориентироваться на партнера-сверстника, взаимодействовать с ним и учиться у него (а не только у взрослого);</a:t>
            </a:r>
          </a:p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выделение в качестве ведущей в образовательном процессе диалогической формы общения взрослого с детьми, детей между собой, что обеспечивает развитие активности, инициативности ребенка, формирует уважение и доверие к взрослому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400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0235" y="1557279"/>
            <a:ext cx="93490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детского сообщества, обеспечивающего каждому ребенку чувство комфортности и успешности.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4811450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319213" y="820396"/>
            <a:ext cx="9567862" cy="5158129"/>
          </a:xfrm>
        </p:spPr>
        <p:txBody>
          <a:bodyPr/>
          <a:lstStyle/>
          <a:p>
            <a:pPr eaLnBrk="1" hangingPunct="1">
              <a:tabLst>
                <a:tab pos="539750" algn="l"/>
              </a:tabLst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ФГОС   ДО </a:t>
            </a:r>
            <a:r>
              <a:rPr lang="ru-RU" sz="25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содержится указание на то, какие виды деятельности можно считать приемлемыми формами практики для ребенка дошкольного возраста:  </a:t>
            </a:r>
            <a:br>
              <a:rPr lang="ru-RU" sz="25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 раннем возрасте (1 год - 3 года):</a:t>
            </a:r>
            <a:br>
              <a:rPr lang="ru-RU" sz="25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5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предметная деятельность и игры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с составными и динамическими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игрушками;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экспериментирование с материалами и веществами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(песок, вода, тесто и пр.); </a:t>
            </a:r>
            <a:b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общение со взрослым и сверстниками;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совместные игры со сверстниками под руководством взрослого; 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самообслуживание и действия с бытовыми предметами-орудиями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(ложка, совок, лопатка и пр.);</a:t>
            </a:r>
            <a:b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восприятие смысла музыки, сказок, стихов;</a:t>
            </a:r>
            <a:b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- рассматривание картинок, двигательная активность</a:t>
            </a:r>
            <a:r>
              <a:rPr lang="ru-RU" sz="24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;</a:t>
            </a: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206" y="3184287"/>
            <a:ext cx="3084513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979488"/>
            <a:ext cx="9634538" cy="5149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Monotype Corsiva" panose="03010101010201010101" pitchFamily="66" charset="0"/>
              </a:rPr>
              <a:t>        В  </a:t>
            </a:r>
            <a:r>
              <a:rPr lang="ru-RU" sz="4000" dirty="0">
                <a:latin typeface="Monotype Corsiva" panose="03010101010201010101" pitchFamily="66" charset="0"/>
              </a:rPr>
              <a:t>условиях образовательного учреждения воспитателю необходимо помнить об обязательной </a:t>
            </a:r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мотивации ребенка на любой вид деятельности. </a:t>
            </a:r>
            <a: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676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0913" y="5418138"/>
            <a:ext cx="52244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795588" y="395288"/>
            <a:ext cx="11518900" cy="642937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Monotype Corsiva" pitchFamily="66" charset="0"/>
              </a:rPr>
              <a:t>Структура НОД (ранний возраст)</a:t>
            </a:r>
            <a:r>
              <a:rPr lang="ru-RU" sz="2400" smtClean="0">
                <a:latin typeface="Monotype Corsiva" pitchFamily="66" charset="0"/>
              </a:rPr>
              <a:t/>
            </a:r>
            <a:br>
              <a:rPr lang="ru-RU" sz="2400" smtClean="0">
                <a:latin typeface="Monotype Corsiva" pitchFamily="66" charset="0"/>
              </a:rPr>
            </a:br>
            <a:endParaRPr lang="ru-RU" sz="2400" smtClean="0">
              <a:latin typeface="Monotype Corsiva" pitchFamily="66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387350" y="842963"/>
          <a:ext cx="11472863" cy="5752783"/>
        </p:xfrm>
        <a:graphic>
          <a:graphicData uri="http://schemas.openxmlformats.org/drawingml/2006/table">
            <a:tbl>
              <a:tblPr/>
              <a:tblGrid>
                <a:gridCol w="2936875"/>
                <a:gridCol w="1327150"/>
                <a:gridCol w="1336675"/>
                <a:gridCol w="1704975"/>
                <a:gridCol w="1450975"/>
                <a:gridCol w="1276350"/>
                <a:gridCol w="1439863"/>
              </a:tblGrid>
              <a:tr h="10810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Виды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  сказок, стихов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картинок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 с материалами и веществами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смысла музыки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деятельность и игры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составными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динамическими игрушками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Совместные игры со сверстниками под руководством взрослого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362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Экспериментирование с материалами и веществами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 «»Водичка, водичка…»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Формировать навыки здорового образа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Познакомить со свойствами воды.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Развивать внимательность и тактильные ощущения (горячая, теплая, холодная).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Закреплять знания о предметах туалета и их назначении (мыло, полотенце и др.).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Воспитывать у детей КГН, желание всегда быть красивыми, чистыми, аккуратными.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Активизировать словарь детей по данной теме.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Стихотворение А.Барто «Девочка – грязнуля».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Либо: потешки, загадки и  т..д.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Иллюстрации с изображением предметов туалета: мыло, полотенце, ванна и т.д.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ситуация с водой: «Искупаем куклу».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Физкультминутка «Мы проснулись рано утром…»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(под музыкальное сопровождение):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ситуация с водой: «Умоем куклу».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малой подвижности: «Пузырь»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дидактическая игра. 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476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с взрослым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Способствовать накоплению опыта доброжелательных взаимоотношений со сверстниками6 обращать внимание детей на ребёнка, проявившего заботу о товарище, выразившего сочувствие. Воспитывать умение вместе радоваться успехам.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Самообслуживание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gridSpan="6">
                  <a:txBody>
                    <a:bodyPr/>
                    <a:lstStyle>
                      <a:lvl1pPr indent="242888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242888" algn="just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Воспитывать желание помогать взрослому при подготовке к НОД.</a:t>
                      </a:r>
                    </a:p>
                  </a:txBody>
                  <a:tcPr marL="59259" marR="592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3381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План ВОР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6569148"/>
              </p:ext>
            </p:extLst>
          </p:nvPr>
        </p:nvGraphicFramePr>
        <p:xfrm>
          <a:off x="194737" y="620680"/>
          <a:ext cx="11717864" cy="5355382"/>
        </p:xfrm>
        <a:graphic>
          <a:graphicData uri="http://schemas.openxmlformats.org/drawingml/2006/table">
            <a:tbl>
              <a:tblPr firstRow="1" firstCol="1" bandRow="1"/>
              <a:tblGrid>
                <a:gridCol w="443286"/>
                <a:gridCol w="3197764"/>
                <a:gridCol w="2093989"/>
                <a:gridCol w="1800291"/>
                <a:gridCol w="1236133"/>
                <a:gridCol w="1727200"/>
                <a:gridCol w="1219201"/>
              </a:tblGrid>
              <a:tr h="285253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недели: 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«Домашние</a:t>
                      </a:r>
                      <a:r>
                        <a:rPr lang="ru-RU" sz="11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животные»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</a:t>
                      </a: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05.02.2014 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Дни недели: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Непосредственно образовательная деятельность (НОД):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деятельность педагогов: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Самостоятельная деятельность детей (организация РППС):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семьёй: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половина дня: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половина дня: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Прогулки: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6499">
                <a:tc>
                  <a:txBody>
                    <a:bodyPr/>
                    <a:lstStyle/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Познавательно – исследовательская деятельность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Тема: «Дикие и домашние животные»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Задачи: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Познакомить со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сказкой «Как собака друга искала».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Приобщать детей к словесному искусству и восприятию художественного текста. 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Развитие познавательно-исследовательской и продуктивной деятельности.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Развивать обобщающую функции мышления, классификации.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Продолжать учить ориентировке на листе бумаги.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Воспитывать бережное и заботливое отношение к животным.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Активизировать словарь детей по данной теме.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Двигательная деятельность (по плану инструктора по физической культуре)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работа (с 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конкретным ребёнком по конкретной проблеме)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дидактическая игра (словесная, настольно – печатная);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(по теме недели, по ОБЖ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др.);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рассматривание альбомов, картинок и др.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дежурство (в уголке природы, по столовой).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предварительная работа к с/р игре или сюжетно – ролевая игра (например,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«Ветеринарная клиника»).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драматизация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сказок, театрализованная деятельность;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загадки, чтение, рассказывание;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конструктивная деятельность;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-Наблюдение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(2).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-ОВД.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-Подвижные игры (3 – 4).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-Труд, трудовые поручения.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Самостоятельная деятельность детей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Настольно – печатная игра «ЛОТО – домашние  животные».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Набор картинок по теме «Домашние животные».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Альбом «Зима».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Атрибуты к с/р игре «Больница» (шприц, бинт).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Персонажи к сказке «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Заюшкина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избушка» – настольный театр.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Загадки о животных.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Выносной материал для самостоятельной деятельности детей + маска для п/и  +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ветрячки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наблюдения за силой ветра + метелки.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по темам: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«Домашние животные»;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Закаливание в условиях семьи»;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«Воспитание самостоятельности у детей».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родителями (Ивановых, Петровых) по ……….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родительскому собранию……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Анкетирование…..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16" marR="622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2176463" y="1328738"/>
            <a:ext cx="7975600" cy="4149725"/>
          </a:xfrm>
        </p:spPr>
        <p:txBody>
          <a:bodyPr/>
          <a:lstStyle/>
          <a:p>
            <a:pPr algn="ctr" eaLnBrk="1" hangingPunct="1"/>
            <a: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внимание!!!</a:t>
            </a:r>
            <a:b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660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660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7411" y="3079977"/>
            <a:ext cx="4635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906463"/>
            <a:ext cx="9609138" cy="5072062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Для детей дошкольного возраста (3 года - 8 лет) - ряд видов деятельности, таких как :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игровая,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включая сюжетно-ролевую игру, игру с правилами и другие виды игры,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(общение и взаимодействие со взрослыми и сверстниками),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познавательно-исследовательская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(исследования объектов окружающего мира и экспериментирования с ними), 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восприятие художественной литературы и фольклора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самообслуживание и элементарный бытовой труд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(в помещении и на улице),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конструирование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из разного материала, включая конструкторы, модули, бумагу, природный и иной материал, 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изобразительная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(рисование, лепка, аппликация), 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музыкальная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(восприятие и понимание смысла музыкальных произведений, пение, музыкально-ритмические движения, игры на детских музыкальных инструментах)),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двигательная</a:t>
            </a: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(овладение основными движениями) формы активности </a:t>
            </a:r>
            <a:b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ребенка.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 smtClean="0"/>
          </a:p>
        </p:txBody>
      </p:sp>
      <p:pic>
        <p:nvPicPr>
          <p:cNvPr id="5124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2035" y="3135976"/>
            <a:ext cx="281463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923212" y="943098"/>
          <a:ext cx="8345576" cy="4836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Рисунок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500" y="3278188"/>
            <a:ext cx="27686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328738" y="914400"/>
            <a:ext cx="9531350" cy="50546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Выделяются сущностные признаки совместной деятельности взрослых и детей – </a:t>
            </a:r>
            <a:r>
              <a:rPr lang="ru-RU" sz="3600" b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наличие партнерской позиции взрослого </a:t>
            </a:r>
            <a:r>
              <a:rPr lang="ru-RU" sz="3600" b="1" smtClean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3600" b="1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партнерской формы организации</a:t>
            </a:r>
            <a:r>
              <a:rPr lang="ru-RU" sz="360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НОД</a:t>
            </a:r>
            <a:br>
              <a:rPr lang="ru-RU" sz="360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(сотрудничество взрослого и детей, возможность свободного размещения, перемещения и общения детей).</a:t>
            </a:r>
            <a:br>
              <a:rPr lang="ru-RU" sz="360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600" smtClean="0">
              <a:latin typeface="Monotype Corsiva" pitchFamily="66" charset="0"/>
            </a:endParaRPr>
          </a:p>
        </p:txBody>
      </p:sp>
      <p:pic>
        <p:nvPicPr>
          <p:cNvPr id="717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82557"/>
            <a:ext cx="487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85875" y="846138"/>
            <a:ext cx="9583738" cy="5122862"/>
          </a:xfrm>
        </p:spPr>
        <p:txBody>
          <a:bodyPr/>
          <a:lstStyle/>
          <a:p>
            <a:pPr indent="449263" eaLnBrk="1" hangingPunct="1"/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оспитатель, основываясь 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на интересах и игре детей</a:t>
            </a:r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, предлагает им 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виды деятельности, которые стимулируют их познавательную деятельность.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     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редоставляя детям возможность прямого контакта с людьми, материалами и реальным жизненным опытом, воспитатель </a:t>
            </a: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стимулирует интеллектуальное развитие ребенка.</a:t>
            </a:r>
            <a:b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Monotype Corsiva" pitchFamily="66" charset="0"/>
                <a:cs typeface="Times New Roman" pitchFamily="18" charset="0"/>
              </a:rPr>
            </a:br>
            <a:endParaRPr lang="ru-RU" sz="3200" dirty="0" smtClean="0">
              <a:latin typeface="Monotype Corsiva" pitchFamily="66" charset="0"/>
            </a:endParaRPr>
          </a:p>
        </p:txBody>
      </p:sp>
      <p:pic>
        <p:nvPicPr>
          <p:cNvPr id="8196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7102"/>
            <a:ext cx="341471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293" y="4581407"/>
            <a:ext cx="32924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202" y="3307853"/>
            <a:ext cx="2057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413" y="854075"/>
            <a:ext cx="9636125" cy="51419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Тематические игровые центры </a:t>
            </a:r>
            <a:r>
              <a:rPr lang="ru-RU" sz="2700" dirty="0">
                <a:latin typeface="Monotype Corsiva" panose="03010101010201010101" pitchFamily="66" charset="0"/>
              </a:rPr>
              <a:t>дают детям возможность самостоятельного выбора материалов и, соответственно, области познания. </a:t>
            </a: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Различные темы, масштабные задания (проекты) </a:t>
            </a:r>
            <a:r>
              <a:rPr lang="ru-RU" sz="2700" dirty="0">
                <a:latin typeface="Monotype Corsiva" panose="03010101010201010101" pitchFamily="66" charset="0"/>
              </a:rPr>
              <a:t>также должны учитывать интересы детей могут быть связаны с определенными центрами. </a:t>
            </a: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Интерьер группы </a:t>
            </a:r>
            <a:r>
              <a:rPr lang="ru-RU" sz="2700" dirty="0">
                <a:latin typeface="Monotype Corsiva" panose="03010101010201010101" pitchFamily="66" charset="0"/>
              </a:rPr>
              <a:t>должен</a:t>
            </a:r>
            <a:r>
              <a:rPr lang="ru-RU" sz="2700" i="1" dirty="0">
                <a:latin typeface="Monotype Corsiva" panose="03010101010201010101" pitchFamily="66" charset="0"/>
              </a:rPr>
              <a:t> </a:t>
            </a:r>
            <a:r>
              <a:rPr lang="ru-RU" sz="2700" dirty="0">
                <a:latin typeface="Monotype Corsiva" panose="03010101010201010101" pitchFamily="66" charset="0"/>
              </a:rPr>
              <a:t>быть организован таким образом, чтобы детям был предоставлен достаточно широкий выбор центров и материалов.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b="1" dirty="0">
                <a:latin typeface="Monotype Corsiva" panose="03010101010201010101" pitchFamily="66" charset="0"/>
              </a:rPr>
              <a:t> </a:t>
            </a:r>
            <a:r>
              <a:rPr lang="ru-RU" sz="2700" dirty="0">
                <a:latin typeface="Monotype Corsiva" panose="03010101010201010101" pitchFamily="66" charset="0"/>
              </a:rPr>
              <a:t/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 обстановке, ориентированной на ребенка</a:t>
            </a:r>
            <a:r>
              <a:rPr lang="ru-RU" sz="2700" dirty="0">
                <a:latin typeface="Monotype Corsiva" panose="03010101010201010101" pitchFamily="66" charset="0"/>
              </a:rPr>
              <a:t>, дети: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•  делают выбор;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•  активно играют;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•  используют материалы, которым можно найти более чем одно применение;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•   работают все вместе и заботятся друг о друге;</a:t>
            </a:r>
            <a:br>
              <a:rPr lang="ru-RU" sz="2700" dirty="0">
                <a:latin typeface="Monotype Corsiva" panose="03010101010201010101" pitchFamily="66" charset="0"/>
              </a:rPr>
            </a:br>
            <a:r>
              <a:rPr lang="ru-RU" sz="2700" dirty="0">
                <a:latin typeface="Monotype Corsiva" panose="03010101010201010101" pitchFamily="66" charset="0"/>
              </a:rPr>
              <a:t>•   отвечают за свои поступки.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20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8017" y="4059783"/>
            <a:ext cx="272256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4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348</TotalTime>
  <Words>1287</Words>
  <Application>Microsoft Office PowerPoint</Application>
  <PresentationFormat>Произвольный</PresentationFormat>
  <Paragraphs>205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Тема24</vt:lpstr>
      <vt:lpstr>1_Оформление по умолчанию</vt:lpstr>
      <vt:lpstr>Особенности организации  непосредственно образовательной деятельности (НОД) в соответствии с ФГОС    ДО</vt:lpstr>
      <vt:lpstr>Содержание дошкольного образования представлено следующими направлениями развития:</vt:lpstr>
      <vt:lpstr>      Непосредственно образовательная деятельность реализуется через организацию различных видов детской деятельности или их интеграцию с использованием разнообразных форм и методов работы, выбор которых осуществляется педагогами самостоятельно в зависимости от контингента детей, уровня освоения общеобразовательной программы дошкольного образования и решения конкретных образовательных задач.           Согласно теории Л.С. Выготского и его последователей, процессы воспитания и обучения не сами по себе непосредственно развивают ребенка, а лишь тогда, когда они имеют деятельностные формы и обладают соответствующим содержанием.     </vt:lpstr>
      <vt:lpstr> В ФГОС   ДО содержится указание на то, какие виды деятельности можно считать приемлемыми формами практики для ребенка дошкольного возраста:   В раннем возрасте (1 год - 3 года):  - предметная деятельность и игры с составными и динамическими игрушками;  - экспериментирование с материалами и веществами (песок, вода, тесто и пр.);  - общение со взрослым и сверстниками; - совместные игры со сверстниками под руководством взрослого;  - самообслуживание и действия с бытовыми предметами-орудиями (ложка, совок, лопатка и пр.); - восприятие смысла музыки, сказок, стихов; - рассматривание картинок, двигательная активность;</vt:lpstr>
      <vt:lpstr>    Для детей дошкольного возраста (3 года - 8 лет) - ряд видов деятельности, таких как : - игровая, включая сюжетно-ролевую игру, игру с правилами и другие виды игры, - коммуникативная (общение и взаимодействие со взрослыми и сверстниками), - познавательно-исследовательская (исследования объектов окружающего мира и экспериментирования с ними),  - восприятие художественной литературы и фольклора,  - самообслуживание и элементарный бытовой труд (в помещении и на улице), -  конструирование из разного материала, включая конструкторы, модули, бумагу, природный и иной материал,  - изобразительная (рисование, лепка, аппликация),  -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инструментах)), - двигательная (овладение основными движениями) формы активности  ребенка.   </vt:lpstr>
      <vt:lpstr> </vt:lpstr>
      <vt:lpstr> Выделяются сущностные признаки совместной деятельности взрослых и детей – наличие партнерской позиции взрослого и партнерской формы организации НОД (сотрудничество взрослого и детей, возможность свободного размещения, перемещения и общения детей).  </vt:lpstr>
      <vt:lpstr> Воспитатель, основываясь на интересах и игре детей, предлагает им виды деятельности, которые стимулируют их познавательную деятельность.       Предоставляя детям возможность прямого контакта с людьми, материалами и реальным жизненным опытом, воспитатель стимулирует интеллектуальное развитие ребенка.   </vt:lpstr>
      <vt:lpstr>Тематические игровые центры дают детям возможность самостоятельного выбора материалов и, соответственно, области познания. Различные темы, масштабные задания (проекты) также должны учитывать интересы детей могут быть связаны с определенными центрами. Интерьер группы должен быть организован таким образом, чтобы детям был предоставлен достаточно широкий выбор центров и материалов.   В обстановке, ориентированной на ребенка, дети: •  делают выбор; •  активно играют; •  используют материалы, которым можно найти более чем одно применение; •   работают все вместе и заботятся друг о друге; •   отвечают за свои поступки. </vt:lpstr>
      <vt:lpstr>          Между воспитателями и детьми должно быть взаимное уважение. Уважение является необходимым элементом в том сообществе, которым является группа детского сада.         Воспитатели подают пример взаимопонимания, уважения и заботы друг о друге, которых они ждут от детей. Степень уважения, которое дети ощущают со стороны других людей, представляет собой ключевой фактор развития у них самоуважения. А самоуважение, в свою очередь, закладывает прочные основы позитивных взаимоотношений с другими детьми.    </vt:lpstr>
      <vt:lpstr>Как продемонстрировать детям свое уважение • Всегда называйте детей по имени. • Говорите индивидуально с каждым ребенком так часто, как это только возможно. • При разговоре находитесь на одном уровне с ребенком: опускайтесь на корточки или садитесь на низкий стул. • Слушайте, что говорит вам ребенок, и отвечайте ему. • Если вы пообещали детям, что вы что-то сделаете для них позднее, не забудьте сделать это. • Выражайте искреннее восхищение результатами работы детей. • Дайте детям возможность рассказывать другим о своей работе и своих интересах. • Используйте идеи и предложения детей и благодарите их за помощь</vt:lpstr>
      <vt:lpstr>               Организация непосредственно образовательной деятельности в форме совместной партнерской деятельности взрослого с детьми связана со значительной перестройкой стиля поведения воспитателя.       Партнерская позиция воспитателя предполагает принятие демократического стиля отношений, а не авторитарного, сопряженного с учительской позицией.       Понять, что значит быть партнером детей, легче всего, сопоставив эти две позиции    </vt:lpstr>
      <vt:lpstr>Слайд 13</vt:lpstr>
      <vt:lpstr>Слайд 14</vt:lpstr>
      <vt:lpstr>Слайд 15</vt:lpstr>
      <vt:lpstr>                   Организация непосредственно образовательной деятельности в партнерской форме требует от взрослого стиля поведения, который может быть выражен девизом: «Мы включены в деятельность, не связаны обязательными отношениями, а только желанием и обоюдным договором: мы все хотим делать это».              На разных этапах непосредственно образовательной деятельности партнерская позиция воспитателя проявляется особым образом      </vt:lpstr>
      <vt:lpstr>Слайд 17</vt:lpstr>
      <vt:lpstr>Слайд 18</vt:lpstr>
      <vt:lpstr>Слайд 19</vt:lpstr>
      <vt:lpstr>        Таким образом, существенными характеристиками организации непосредственно образовательной деятельности в форме партнерской деятельности взрослого с детьми являются: - включенность взрослого в деятельность наравне с детьми; - добровольное присоединение детей к деятельности (без психологического и дисциплинарного принуждения); - свободное общение и перемещение детей во время непосредственно образовательной деятельности (при соответствующей организации пространства); - открытый временной конец непосредственно образовательной деятельности (каждый работает в своем темпе) </vt:lpstr>
      <vt:lpstr>          В самом начале подобной организации непосредственно образовательной деятельности с детьми надо сразу договориться об общих правилах поведения в группе:  «Не хочешь сегодня (сейчас) делать это с нами, займись потихоньку своим делом, но не мешай другим».        Если воспитатель правильно подбирает содержания для занимательной деятельности с дошкольниками, соответствующие их интересам, и эмоционально настроен на предлагаемое дело, проблемы присоединения к нем детей просто не возникает. </vt:lpstr>
      <vt:lpstr>  При организации непосредственно образовательной деятельности в форме совместной партнерской деятельности меняется и положение детей.  1. Дети могут сами решать, участвовать или нет в общей работе. Но это не введение вседозволенности и анархии. У ребенка появляется возможность выбора – участвовать в этой работе или организовать что-то другое, заняться чем-то другим. Это свобода выбора между деятельностями и их содержанием, а не между деятельностью и ничегонеделанием.  2. Вырабатываются порядок и организация совместной деятельности: свободное размещение детей за общим столом, их общение с другими детьми по ходу работы и перемещение по мере необходимости. По ходу работы дети могут обратиться к педагогу, подойти к нему, обсудить с ним интересующие их вопросы, связанные с выполнением работы, получить необходимую помощь, совет и т.п.  3. Дети могут работать в разном темпе. Объем работы каждый ребенок может определить для себя сам: что он сделает, но сделает хорошо и доведет начатое дело до конца. Дети, которые закончили работу раньше, могут заниматься тем, что их интересует. В том случае, если ребенок не справился с работой, он может продолжить ее в последующие дни. </vt:lpstr>
      <vt:lpstr>То, что предлагает делать взрослый, ребенку обязательно должно быть  нужно и интересно.  Осмысленность для ребенка предлагаемой взрослым деятельности - главный залог развивающего эффекта.    </vt:lpstr>
      <vt:lpstr>Слайд 24</vt:lpstr>
      <vt:lpstr>                 Организация непосредственно образовательной деятельности в форме непринужденной партнерской деятельности взрослого с детьми не означает хаоса и произвола ни со стороны воспитателя, ни со стороны детей.        Данная форма деятельности (как и традиционные учебные занятия) вводятся в распорядок дня и недели детского сада.        Для воспитателя это обязательные и спланированные действия. Дети включаются в непосредственно образовательную деятельность из интереса к предложениям воспитателя, из стремления быть вместе со сверстниками. Постепенно у них возникает привычка к дневному и недельному ритму «рабочей» деятельности.       Интерес на предстоящую деятельность подкрепляется логичностью данного вида деятельности в определенный временной период, что обеспечивается при реализации принципа событийности.  </vt:lpstr>
      <vt:lpstr>          Детей, не принявших участие в совместной деятельности (в рамках непосредственно образовательной) ориентируют на результативную самостоятельную деятельность. Результаты совместной и самостоятельной деятельности обязательно обсуждаются и оцениваются.          Результаты продуктивной самостоятельной деятельности, точно также как и совместной, необходимо доводить до состояния выставочных работ.          При этом, решая задачи развития самостоятельности детей, продукты самостоятельной деятельности необходимо оценивать чаще и выше, чем продукты совместной деятельности, обращая внимание взрослых – «Посмотрите, это ребенок сделал сам!».  </vt:lpstr>
      <vt:lpstr>Подобная организация образовательного процесса будет способствовать постепенному формированию у детей представлений о жизнедеятельности в группе детского сада,  где делу отводится время, а потехе – час.  </vt:lpstr>
      <vt:lpstr>Слайд 28</vt:lpstr>
      <vt:lpstr>Слайд 29</vt:lpstr>
      <vt:lpstr>Слайд 30</vt:lpstr>
      <vt:lpstr>       Опираясь на характерную для старших дошкольников потребность в самоутверждении и признании со стороны взрослых, воспитатель обеспечивает условия для развития детской самостоятельности, инициативы, творчества. Он постоянно создает ситуации, побуждающие детей активно применять свои знания и умения, ставит перед ними все более сложные задачи, развивает волю, поддерживает желание преодолевать трудности, доводить начатое дело до конца, нацеливает на поиск новых, творческих решений. </vt:lpstr>
      <vt:lpstr>  Воспитатель придерживается следующих правил.  1. Не нужно при первых же затруднениях спешить на помощь ребенку, полезнее побуждать его к самостоятельному решению; если же без помощи не обойтись, вначале эта помощь должна быть минимальной: лучше дать совет, задать наводящие вопросы, активизировать имеющийся у ребенка прошлый опыт.  2. Всегда необходимо предоставлять детям возможность самостоятельного решения поставленных задач, нацеливать их на поиск нескольких вариантов решения одной задачи, поддерживать детскую инициативу и творчество, показывать детям рост их достижений, вызывать у них чувство радости и гордости от успешных самостоятельных, инициативных действий. </vt:lpstr>
      <vt:lpstr>        Развитию самостоятельности способствует освоение детьми универсальных умений:  - поставить цель (или принять ее от воспитателя), обдумать путь к ее достижению,  - осуществить свой замысел, оценить полученный результат с позиции цели.          Задача развития данных умений ставится воспитателем в разных видах деятельности. При этом воспитатель использует средства, помогающие дошкольникам планомерно и самостоятельно осуществлять свой замысел: опорные схемы, наглядные модели и др.        Воспитатель внимательно наблюдает за развитием самостоятельности каждого ребенка, вносит коррективы в тактику своего индивидуального подхода и дает соответствующие советы родителям.         Высшей формой самостоятельности детей является творчество. Задача воспитателя - развивать интерес к творчеству. Этому способствует словесное творчество и создание творческих ситуаций в игровой, театральной, художественно-изобразительной деятельности, в ручном труде.  </vt:lpstr>
      <vt:lpstr>         Эффективно использование сюжетно-тематического планирования образовательного процесса. Темы определяются исходя из интересов детей и потребностей обогащения детского опыта, например «Наш детский сад», «Наши любимые игрушки», «Я и мои друзья», «Домашние животные», «Мама, папа и я - дружная семья», и интегрируют содержание, методы и приемы из разных разделов программы. Единая тема отражается в планируемых развивающих ситуациях детской практической, игровой, изобразительной деятельности, в музыке, в наблюдениях и общении воспитателя с детьми.   </vt:lpstr>
      <vt:lpstr>Слайд 35</vt:lpstr>
      <vt:lpstr>Слайд 36</vt:lpstr>
      <vt:lpstr>Слайд 37</vt:lpstr>
      <vt:lpstr>Слайд 38</vt:lpstr>
      <vt:lpstr>Слайд 39</vt:lpstr>
      <vt:lpstr>        В  условиях образовательного учреждения воспитателю необходимо помнить об обязательной мотивации ребенка на любой вид деятельности.   </vt:lpstr>
      <vt:lpstr>Структура НОД (ранний возраст) </vt:lpstr>
      <vt:lpstr>План ВОР</vt:lpstr>
      <vt:lpstr>Спасибо за внимание!!!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Triline</dc:creator>
  <cp:lastModifiedBy>Крылепова Татьяна Вл</cp:lastModifiedBy>
  <cp:revision>37</cp:revision>
  <dcterms:created xsi:type="dcterms:W3CDTF">2014-02-05T03:08:19Z</dcterms:created>
  <dcterms:modified xsi:type="dcterms:W3CDTF">2016-01-26T07:44:39Z</dcterms:modified>
</cp:coreProperties>
</file>