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4" r:id="rId5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u="sng" dirty="0" smtClean="0"/>
              <a:t>Образование</a:t>
            </a:r>
            <a:endParaRPr lang="ru-RU" b="1" i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980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Болонский процесс</a:t>
            </a:r>
            <a:r>
              <a:rPr lang="ru-RU" dirty="0"/>
              <a:t> – процесс сближения и гармонизации систем образования стран Европы с целью создания единого европейского пространства высшего образования.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5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i="1" dirty="0" smtClean="0"/>
              <a:t>Ступени</a:t>
            </a:r>
            <a:r>
              <a:rPr lang="ru-RU" sz="4000" dirty="0"/>
              <a:t>: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   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dirty="0"/>
              <a:t>дошкольное</a:t>
            </a:r>
            <a:r>
              <a:rPr lang="ru-RU" dirty="0"/>
              <a:t> образование;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b="1" dirty="0"/>
              <a:t>общее</a:t>
            </a:r>
            <a:r>
              <a:rPr lang="ru-RU" dirty="0"/>
              <a:t> образование: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а</a:t>
            </a:r>
            <a:r>
              <a:rPr lang="ru-RU" dirty="0"/>
              <a:t>) начальное общее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                 б</a:t>
            </a:r>
            <a:r>
              <a:rPr lang="ru-RU" dirty="0"/>
              <a:t>) основное общее (5-9 классы);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в</a:t>
            </a:r>
            <a:r>
              <a:rPr lang="ru-RU" dirty="0"/>
              <a:t>) среднее (полное) общее (10-11 классы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b="1" dirty="0"/>
              <a:t>профессиональное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а</a:t>
            </a:r>
            <a:r>
              <a:rPr lang="ru-RU" dirty="0"/>
              <a:t>) начальное профессиональное;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б</a:t>
            </a:r>
            <a:r>
              <a:rPr lang="ru-RU" dirty="0"/>
              <a:t>) среднее профессиональное;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в</a:t>
            </a:r>
            <a:r>
              <a:rPr lang="ru-RU" dirty="0"/>
              <a:t>) высшее </a:t>
            </a:r>
            <a:r>
              <a:rPr lang="ru-RU" dirty="0" smtClean="0"/>
              <a:t>профессиональное</a:t>
            </a:r>
            <a:r>
              <a:rPr lang="ru-RU" dirty="0"/>
              <a:t>(</a:t>
            </a:r>
            <a:r>
              <a:rPr lang="ru-RU" dirty="0" err="1"/>
              <a:t>бакалавриат</a:t>
            </a:r>
            <a:r>
              <a:rPr lang="ru-RU" dirty="0"/>
              <a:t> и магистратура)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г</a:t>
            </a:r>
            <a:r>
              <a:rPr lang="ru-RU" dirty="0"/>
              <a:t>) послевузовское </a:t>
            </a:r>
            <a:r>
              <a:rPr lang="ru-RU" dirty="0" smtClean="0"/>
              <a:t>профессиональное (аспирантура, докторантура).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Российская система образования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61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Образование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процесс </a:t>
            </a:r>
            <a:r>
              <a:rPr lang="ru-RU" sz="2800" dirty="0"/>
              <a:t>и результат усвоения человеком суммы знаний, овладения некоторыми навыками и умениями; </a:t>
            </a:r>
          </a:p>
          <a:p>
            <a:r>
              <a:rPr lang="ru-RU" sz="2800" dirty="0" smtClean="0"/>
              <a:t>социальный </a:t>
            </a:r>
            <a:r>
              <a:rPr lang="ru-RU" sz="2800" dirty="0"/>
              <a:t>институт, удовлетворяющий потребности общества в передаче знаний, социализации подрастающего поколения, подготовке кадров.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Образование</a:t>
            </a:r>
            <a:r>
              <a:rPr lang="ru-RU" b="1" dirty="0"/>
              <a:t>, его значение для личности и общества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709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r>
              <a:rPr lang="ru-RU" sz="3200" i="1" u="sng" dirty="0"/>
              <a:t>Образование</a:t>
            </a:r>
            <a:r>
              <a:rPr lang="ru-RU" sz="3200" dirty="0"/>
              <a:t> – форма деятельности личности , которая предшествует всем другим видам деятельности. Без развитой системы образования не может быть серьёзных достижений ни в одной сфере общественной жизни.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520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289451"/>
          </a:xfrm>
        </p:spPr>
        <p:txBody>
          <a:bodyPr>
            <a:normAutofit/>
          </a:bodyPr>
          <a:lstStyle/>
          <a:p>
            <a:r>
              <a:rPr lang="ru-RU" sz="3200" i="1" u="sng" dirty="0"/>
              <a:t>Просвещение</a:t>
            </a:r>
            <a:r>
              <a:rPr lang="ru-RU" sz="3200" u="sng" dirty="0"/>
              <a:t> </a:t>
            </a:r>
            <a:r>
              <a:rPr lang="ru-RU" sz="3200" dirty="0"/>
              <a:t>– распространение знаний, образования . </a:t>
            </a:r>
          </a:p>
          <a:p>
            <a:pPr algn="just"/>
            <a:r>
              <a:rPr lang="ru-RU" sz="3200" i="1" u="sng" dirty="0"/>
              <a:t>Обучение</a:t>
            </a:r>
            <a:r>
              <a:rPr lang="ru-RU" sz="3200" dirty="0"/>
              <a:t> больше связывают </a:t>
            </a:r>
            <a:r>
              <a:rPr lang="ru-RU" sz="3200" dirty="0" smtClean="0"/>
              <a:t>с приобретением </a:t>
            </a:r>
            <a:r>
              <a:rPr lang="ru-RU" sz="3200" dirty="0"/>
              <a:t>точных знаний и практических умений, </a:t>
            </a:r>
            <a:endParaRPr lang="ru-RU" sz="3200" dirty="0" smtClean="0"/>
          </a:p>
          <a:p>
            <a:pPr marL="0" indent="0" algn="just">
              <a:buNone/>
            </a:pPr>
            <a:r>
              <a:rPr lang="ru-RU" sz="3200" dirty="0" smtClean="0"/>
              <a:t>а </a:t>
            </a:r>
            <a:r>
              <a:rPr lang="ru-RU" sz="3200" i="1" u="sng" dirty="0"/>
              <a:t>воспитание</a:t>
            </a:r>
            <a:r>
              <a:rPr lang="ru-RU" sz="3200" dirty="0"/>
              <a:t> – с развитием духовной культуры человека, выработкой определённых убеждений и разумного поведения, накоплением жизненного опыта.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97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i="1" u="sng" dirty="0" smtClean="0"/>
              <a:t>Образование</a:t>
            </a:r>
            <a:r>
              <a:rPr lang="ru-RU" sz="4000" u="sng" dirty="0" smtClean="0"/>
              <a:t> </a:t>
            </a:r>
            <a:r>
              <a:rPr lang="ru-RU" sz="4000" dirty="0" smtClean="0"/>
              <a:t>есть формальный процесс, на основе которого общество передает ценности, навыки и знания. </a:t>
            </a:r>
          </a:p>
          <a:p>
            <a:pPr marL="0" indent="0">
              <a:buNone/>
            </a:pPr>
            <a:r>
              <a:rPr lang="ru-RU" sz="4000" dirty="0" smtClean="0"/>
              <a:t>Образовательные учреждения являются агентами социализации.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1584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1052736"/>
            <a:ext cx="8640960" cy="5073427"/>
          </a:xfrm>
        </p:spPr>
        <p:txBody>
          <a:bodyPr>
            <a:noAutofit/>
          </a:bodyPr>
          <a:lstStyle/>
          <a:p>
            <a:r>
              <a:rPr lang="ru-RU" sz="3200" dirty="0" smtClean="0"/>
              <a:t>экономическая </a:t>
            </a:r>
            <a:r>
              <a:rPr lang="ru-RU" sz="3200" dirty="0"/>
              <a:t>(формирование человека, владеющего необходимыми знаниями и навыками); </a:t>
            </a:r>
          </a:p>
          <a:p>
            <a:r>
              <a:rPr lang="ru-RU" sz="3200" dirty="0"/>
              <a:t>социальная, личностная (социализация личности ); </a:t>
            </a:r>
          </a:p>
          <a:p>
            <a:r>
              <a:rPr lang="ru-RU" sz="3200" dirty="0"/>
              <a:t>культурная (использование ранее накопленной культуры); </a:t>
            </a:r>
          </a:p>
          <a:p>
            <a:r>
              <a:rPr lang="ru-RU" sz="3200" dirty="0"/>
              <a:t>укрепление национальной безопасности (военной, экономической, экологической); </a:t>
            </a:r>
          </a:p>
          <a:p>
            <a:r>
              <a:rPr lang="ru-RU" sz="3200" dirty="0"/>
              <a:t>укрепление демократического </a:t>
            </a:r>
            <a:r>
              <a:rPr lang="ru-RU" sz="3200" dirty="0" smtClean="0"/>
              <a:t>общества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Функции образования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80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ru-RU" sz="2400" b="1" dirty="0" err="1"/>
              <a:t>гуманизация</a:t>
            </a:r>
            <a:r>
              <a:rPr lang="ru-RU" sz="2400" dirty="0"/>
              <a:t> предполагает большое внимание к </a:t>
            </a:r>
            <a:r>
              <a:rPr lang="ru-RU" sz="2400" dirty="0" smtClean="0"/>
              <a:t>личности, </a:t>
            </a:r>
            <a:r>
              <a:rPr lang="ru-RU" sz="2400" dirty="0"/>
              <a:t>её психологии, интересам. Особое внимание уделяется нравственному воспитанию человека. </a:t>
            </a:r>
            <a:r>
              <a:rPr lang="ru-RU" sz="2400" dirty="0" err="1"/>
              <a:t>Гуманизация</a:t>
            </a:r>
            <a:r>
              <a:rPr lang="ru-RU" sz="2400" dirty="0"/>
              <a:t> образования призвана помочь человеку развить свои способности и дарования, использовать творческий потенциал; </a:t>
            </a:r>
          </a:p>
          <a:p>
            <a:r>
              <a:rPr lang="ru-RU" sz="2400" b="1" dirty="0" err="1"/>
              <a:t>гуманитаризация</a:t>
            </a:r>
            <a:r>
              <a:rPr lang="ru-RU" sz="2400" dirty="0"/>
              <a:t> означает усиление внимания к изучению общественных и гуманитарных дисциплин; </a:t>
            </a:r>
          </a:p>
          <a:p>
            <a:r>
              <a:rPr lang="ru-RU" sz="2400" b="1" dirty="0"/>
              <a:t>интернационализация</a:t>
            </a:r>
            <a:r>
              <a:rPr lang="ru-RU" sz="2400" dirty="0"/>
              <a:t> образования понимается по-разному. Иногда предлагается максимально сблизить национальные образовательные системы (Болонский процесс). Другие специалисты считают, что такой подход снижает ценность национальных культур и механически переносит чужой опыт в другую социокультурную среду;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Autofit/>
          </a:bodyPr>
          <a:lstStyle/>
          <a:p>
            <a:r>
              <a:rPr lang="ru-RU" sz="2800" b="1" dirty="0"/>
              <a:t>Направления развития образования в современном мире</a:t>
            </a:r>
            <a:br>
              <a:rPr lang="ru-RU" sz="2800" b="1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2964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компьютеризация</a:t>
            </a:r>
            <a:r>
              <a:rPr lang="ru-RU" dirty="0"/>
              <a:t> (использование новых современных технологий обучения). </a:t>
            </a:r>
          </a:p>
          <a:p>
            <a:r>
              <a:rPr lang="ru-RU" b="1" dirty="0"/>
              <a:t>демократизация</a:t>
            </a:r>
            <a:r>
              <a:rPr lang="ru-RU" dirty="0"/>
              <a:t> образования : образование стало доступным для широких слоёв населения. </a:t>
            </a:r>
          </a:p>
          <a:p>
            <a:r>
              <a:rPr lang="ru-RU" dirty="0"/>
              <a:t>тенденция к </a:t>
            </a:r>
            <a:r>
              <a:rPr lang="ru-RU" b="1" dirty="0"/>
              <a:t>росту продолжительности образования</a:t>
            </a:r>
            <a:r>
              <a:rPr lang="ru-RU" dirty="0"/>
              <a:t> , что существенно меняет образ жизни людей. </a:t>
            </a:r>
          </a:p>
          <a:p>
            <a:r>
              <a:rPr lang="ru-RU" dirty="0"/>
              <a:t>Образование стало </a:t>
            </a:r>
            <a:r>
              <a:rPr lang="ru-RU" b="1" dirty="0"/>
              <a:t>непрерывным</a:t>
            </a:r>
            <a:r>
              <a:rPr lang="ru-RU" dirty="0"/>
              <a:t>, ибо в условиях НТР работник должен быть способным к быстрым переключениям на новые виды работ, на новые технологии.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Направления развития образования в современном мире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128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научиться </a:t>
            </a:r>
            <a:r>
              <a:rPr lang="ru-RU" dirty="0"/>
              <a:t>познавать, уменье учиться; </a:t>
            </a:r>
          </a:p>
          <a:p>
            <a:r>
              <a:rPr lang="ru-RU" dirty="0"/>
              <a:t>научиться делать, научиться работать, приобретать компетентность = </a:t>
            </a:r>
            <a:r>
              <a:rPr lang="ru-RU" dirty="0" err="1"/>
              <a:t>практикоцентризм</a:t>
            </a:r>
            <a:r>
              <a:rPr lang="ru-RU" dirty="0"/>
              <a:t>; </a:t>
            </a:r>
          </a:p>
          <a:p>
            <a:r>
              <a:rPr lang="ru-RU" dirty="0"/>
              <a:t>научиться жить вместе, сосуществовать (возрастание роли образования в формировании гражданских качеств </a:t>
            </a:r>
            <a:r>
              <a:rPr lang="ru-RU" dirty="0" smtClean="0"/>
              <a:t>личности); </a:t>
            </a:r>
            <a:endParaRPr lang="ru-RU" dirty="0"/>
          </a:p>
          <a:p>
            <a:r>
              <a:rPr lang="ru-RU" dirty="0"/>
              <a:t>повышение роли образования в раскрытии творческого потенциала личности 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Цели образования</a:t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81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</TotalTime>
  <Words>389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Образование</vt:lpstr>
      <vt:lpstr>Образование, его значение для личности и общества </vt:lpstr>
      <vt:lpstr>Презентация PowerPoint</vt:lpstr>
      <vt:lpstr>Презентация PowerPoint</vt:lpstr>
      <vt:lpstr>Презентация PowerPoint</vt:lpstr>
      <vt:lpstr>Функции образования </vt:lpstr>
      <vt:lpstr>Направления развития образования в современном мире  </vt:lpstr>
      <vt:lpstr>Направления развития образования в современном мире </vt:lpstr>
      <vt:lpstr>Цели образования </vt:lpstr>
      <vt:lpstr>Презентация PowerPoint</vt:lpstr>
      <vt:lpstr>Российская система образования: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Elena</cp:lastModifiedBy>
  <cp:revision>4</cp:revision>
  <dcterms:created xsi:type="dcterms:W3CDTF">2012-02-29T21:46:00Z</dcterms:created>
  <dcterms:modified xsi:type="dcterms:W3CDTF">2012-10-19T06:41:27Z</dcterms:modified>
</cp:coreProperties>
</file>