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37"/>
  </p:notesMasterIdLst>
  <p:sldIdLst>
    <p:sldId id="258" r:id="rId2"/>
    <p:sldId id="259" r:id="rId3"/>
    <p:sldId id="287" r:id="rId4"/>
    <p:sldId id="286" r:id="rId5"/>
    <p:sldId id="270" r:id="rId6"/>
    <p:sldId id="271" r:id="rId7"/>
    <p:sldId id="260" r:id="rId8"/>
    <p:sldId id="261" r:id="rId9"/>
    <p:sldId id="262" r:id="rId10"/>
    <p:sldId id="263" r:id="rId11"/>
    <p:sldId id="264" r:id="rId12"/>
    <p:sldId id="266" r:id="rId13"/>
    <p:sldId id="267" r:id="rId14"/>
    <p:sldId id="269" r:id="rId15"/>
    <p:sldId id="272" r:id="rId16"/>
    <p:sldId id="276" r:id="rId17"/>
    <p:sldId id="275" r:id="rId18"/>
    <p:sldId id="274" r:id="rId19"/>
    <p:sldId id="273" r:id="rId20"/>
    <p:sldId id="277" r:id="rId21"/>
    <p:sldId id="278" r:id="rId22"/>
    <p:sldId id="279" r:id="rId23"/>
    <p:sldId id="280" r:id="rId24"/>
    <p:sldId id="281" r:id="rId25"/>
    <p:sldId id="282" r:id="rId26"/>
    <p:sldId id="283" r:id="rId27"/>
    <p:sldId id="284" r:id="rId28"/>
    <p:sldId id="285" r:id="rId29"/>
    <p:sldId id="292" r:id="rId30"/>
    <p:sldId id="291" r:id="rId31"/>
    <p:sldId id="290" r:id="rId32"/>
    <p:sldId id="289" r:id="rId33"/>
    <p:sldId id="293" r:id="rId34"/>
    <p:sldId id="294" r:id="rId35"/>
    <p:sldId id="288"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316279FB-9282-4299-B9F8-E4512D5A1B88}">
          <p14:sldIdLst/>
        </p14:section>
        <p14:section name="Раздел без заголовка" id="{41B8826C-BCFB-45D3-8062-5EFC851AE064}">
          <p14:sldIdLst>
            <p14:sldId id="258"/>
            <p14:sldId id="259"/>
            <p14:sldId id="287"/>
            <p14:sldId id="286"/>
            <p14:sldId id="270"/>
            <p14:sldId id="271"/>
            <p14:sldId id="260"/>
            <p14:sldId id="261"/>
            <p14:sldId id="262"/>
            <p14:sldId id="263"/>
            <p14:sldId id="264"/>
            <p14:sldId id="266"/>
            <p14:sldId id="267"/>
            <p14:sldId id="269"/>
            <p14:sldId id="272"/>
            <p14:sldId id="276"/>
            <p14:sldId id="275"/>
            <p14:sldId id="274"/>
            <p14:sldId id="273"/>
            <p14:sldId id="277"/>
            <p14:sldId id="278"/>
            <p14:sldId id="279"/>
            <p14:sldId id="280"/>
            <p14:sldId id="281"/>
            <p14:sldId id="282"/>
            <p14:sldId id="283"/>
            <p14:sldId id="284"/>
            <p14:sldId id="285"/>
            <p14:sldId id="292"/>
            <p14:sldId id="291"/>
            <p14:sldId id="290"/>
            <p14:sldId id="289"/>
            <p14:sldId id="293"/>
            <p14:sldId id="294"/>
            <p14:sldId id="28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2" autoAdjust="0"/>
    <p:restoredTop sz="94660"/>
  </p:normalViewPr>
  <p:slideViewPr>
    <p:cSldViewPr>
      <p:cViewPr varScale="1">
        <p:scale>
          <a:sx n="103" d="100"/>
          <a:sy n="103" d="100"/>
        </p:scale>
        <p:origin x="-21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B09D28-6629-4A5F-B5EE-3C72A2F0FA80}" type="datetimeFigureOut">
              <a:rPr lang="ru-RU" smtClean="0"/>
              <a:pPr/>
              <a:t>30.09.2014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BC0FF8-73BF-44D7-8F5D-648F3805DB80}" type="slidenum">
              <a:rPr lang="ru-RU" smtClean="0"/>
              <a:pPr/>
              <a:t>‹#›</a:t>
            </a:fld>
            <a:endParaRPr lang="ru-RU"/>
          </a:p>
        </p:txBody>
      </p:sp>
    </p:spTree>
    <p:extLst>
      <p:ext uri="{BB962C8B-B14F-4D97-AF65-F5344CB8AC3E}">
        <p14:creationId xmlns:p14="http://schemas.microsoft.com/office/powerpoint/2010/main" val="1048139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BC0FF8-73BF-44D7-8F5D-648F3805DB80}" type="slidenum">
              <a:rPr lang="ru-RU" smtClean="0"/>
              <a:pPr/>
              <a:t>33</a:t>
            </a:fld>
            <a:endParaRPr lang="ru-RU"/>
          </a:p>
        </p:txBody>
      </p:sp>
    </p:spTree>
    <p:extLst>
      <p:ext uri="{BB962C8B-B14F-4D97-AF65-F5344CB8AC3E}">
        <p14:creationId xmlns:p14="http://schemas.microsoft.com/office/powerpoint/2010/main" val="1679154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30.09.2014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30.09.2014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30.09.2014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30.09.2014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30.09.2014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30.09.2014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30.09.2014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30.09.2014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30.09.2014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30.09.2014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30.09.2014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30.09.2014</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2776"/>
          </a:xfrm>
        </p:spPr>
        <p:style>
          <a:lnRef idx="1">
            <a:schemeClr val="accent3"/>
          </a:lnRef>
          <a:fillRef idx="2">
            <a:schemeClr val="accent3"/>
          </a:fillRef>
          <a:effectRef idx="1">
            <a:schemeClr val="accent3"/>
          </a:effectRef>
          <a:fontRef idx="minor">
            <a:schemeClr val="dk1"/>
          </a:fontRef>
        </p:style>
        <p:txBody>
          <a:bodyPr>
            <a:normAutofit/>
          </a:bodyPr>
          <a:lstStyle/>
          <a:p>
            <a:pPr algn="l"/>
            <a:r>
              <a:rPr lang="ru-RU" dirty="0" smtClean="0"/>
              <a:t>ШКОЛА НА СОЛНЕЧНОЙ СТОРОНЕ </a:t>
            </a:r>
            <a:br>
              <a:rPr lang="ru-RU" dirty="0" smtClean="0"/>
            </a:br>
            <a:r>
              <a:rPr lang="ru-RU" sz="2200" dirty="0" smtClean="0"/>
              <a:t>Выпуск 1                                                                                                Сентябрь 2014</a:t>
            </a:r>
            <a:endParaRPr lang="ru-RU" sz="22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412776"/>
            <a:ext cx="9143999" cy="5445224"/>
          </a:xfrm>
        </p:spPr>
      </p:pic>
    </p:spTree>
    <p:extLst>
      <p:ext uri="{BB962C8B-B14F-4D97-AF65-F5344CB8AC3E}">
        <p14:creationId xmlns:p14="http://schemas.microsoft.com/office/powerpoint/2010/main" val="421575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556792"/>
          </a:xfrm>
        </p:spPr>
        <p:style>
          <a:lnRef idx="1">
            <a:schemeClr val="accent3"/>
          </a:lnRef>
          <a:fillRef idx="2">
            <a:schemeClr val="accent3"/>
          </a:fillRef>
          <a:effectRef idx="1">
            <a:schemeClr val="accent3"/>
          </a:effectRef>
          <a:fontRef idx="minor">
            <a:schemeClr val="dk1"/>
          </a:fontRef>
        </p:style>
        <p:txBody>
          <a:bodyPr>
            <a:normAutofit/>
          </a:bodyPr>
          <a:lstStyle/>
          <a:p>
            <a:r>
              <a:rPr lang="ru-RU" sz="2800" dirty="0" smtClean="0"/>
              <a:t>Басня </a:t>
            </a:r>
            <a:br>
              <a:rPr lang="ru-RU" sz="2800" dirty="0" smtClean="0"/>
            </a:br>
            <a:r>
              <a:rPr lang="ru-RU" sz="2800" dirty="0" smtClean="0"/>
              <a:t>«Всё не так »</a:t>
            </a:r>
            <a:endParaRPr lang="ru-RU" sz="2800" dirty="0"/>
          </a:p>
        </p:txBody>
      </p:sp>
      <p:sp>
        <p:nvSpPr>
          <p:cNvPr id="3" name="Объект 2"/>
          <p:cNvSpPr>
            <a:spLocks noGrp="1"/>
          </p:cNvSpPr>
          <p:nvPr>
            <p:ph idx="1"/>
          </p:nvPr>
        </p:nvSpPr>
        <p:spPr>
          <a:xfrm>
            <a:off x="0" y="1549152"/>
            <a:ext cx="9144000" cy="5301208"/>
          </a:xfrm>
        </p:spPr>
        <p:style>
          <a:lnRef idx="1">
            <a:schemeClr val="accent3"/>
          </a:lnRef>
          <a:fillRef idx="3">
            <a:schemeClr val="accent3"/>
          </a:fillRef>
          <a:effectRef idx="2">
            <a:schemeClr val="accent3"/>
          </a:effectRef>
          <a:fontRef idx="minor">
            <a:schemeClr val="lt1"/>
          </a:fontRef>
        </p:style>
        <p:txBody>
          <a:bodyPr>
            <a:noAutofit/>
          </a:bodyPr>
          <a:lstStyle/>
          <a:p>
            <a:pPr marL="0" indent="0" algn="ctr">
              <a:buNone/>
            </a:pPr>
            <a:r>
              <a:rPr lang="ru-RU" sz="1400" dirty="0" smtClean="0"/>
              <a:t>Бывает </a:t>
            </a:r>
            <a:r>
              <a:rPr lang="ru-RU" sz="1400" dirty="0"/>
              <a:t>в жизни все не так.</a:t>
            </a:r>
          </a:p>
          <a:p>
            <a:pPr marL="0" indent="0" algn="ctr">
              <a:buNone/>
            </a:pPr>
            <a:r>
              <a:rPr lang="ru-RU" sz="1400" dirty="0"/>
              <a:t>И встал не так, и сел не так.</a:t>
            </a:r>
          </a:p>
          <a:p>
            <a:pPr marL="0" indent="0" algn="ctr">
              <a:buNone/>
            </a:pPr>
            <a:r>
              <a:rPr lang="ru-RU" sz="1400" dirty="0"/>
              <a:t>И все на свете достают.</a:t>
            </a:r>
          </a:p>
          <a:p>
            <a:pPr marL="0" indent="0" algn="ctr">
              <a:buNone/>
            </a:pPr>
            <a:r>
              <a:rPr lang="ru-RU" sz="1400" dirty="0"/>
              <a:t>И недосолен мамин суп,</a:t>
            </a:r>
          </a:p>
          <a:p>
            <a:pPr marL="0" indent="0" algn="ctr">
              <a:buNone/>
            </a:pPr>
            <a:r>
              <a:rPr lang="ru-RU" sz="1400" dirty="0"/>
              <a:t>И папа что-то ныне скуп,</a:t>
            </a:r>
          </a:p>
          <a:p>
            <a:pPr marL="0" indent="0" algn="ctr">
              <a:buNone/>
            </a:pPr>
            <a:r>
              <a:rPr lang="ru-RU" sz="1400" dirty="0"/>
              <a:t>Сестренка хнычет целый день,</a:t>
            </a:r>
          </a:p>
          <a:p>
            <a:pPr marL="0" indent="0" algn="ctr">
              <a:buNone/>
            </a:pPr>
            <a:r>
              <a:rPr lang="ru-RU" sz="1400" dirty="0"/>
              <a:t>И все мне делать очень лень.</a:t>
            </a:r>
          </a:p>
          <a:p>
            <a:pPr marL="0" indent="0" algn="ctr">
              <a:buNone/>
            </a:pPr>
            <a:r>
              <a:rPr lang="ru-RU" sz="1400" dirty="0"/>
              <a:t>Бывает все  наоборот,</a:t>
            </a:r>
          </a:p>
          <a:p>
            <a:pPr marL="0" indent="0" algn="ctr">
              <a:buNone/>
            </a:pPr>
            <a:r>
              <a:rPr lang="ru-RU" sz="1400" dirty="0"/>
              <a:t>Везде и всюду мне везет.</a:t>
            </a:r>
          </a:p>
          <a:p>
            <a:pPr marL="0" indent="0" algn="ctr">
              <a:buNone/>
            </a:pPr>
            <a:r>
              <a:rPr lang="ru-RU" sz="1400" dirty="0"/>
              <a:t>И все на свете хорошо,</a:t>
            </a:r>
          </a:p>
          <a:p>
            <a:pPr marL="0" indent="0" algn="ctr">
              <a:buNone/>
            </a:pPr>
            <a:r>
              <a:rPr lang="ru-RU" sz="1400" dirty="0"/>
              <a:t>И солнце светит целый день,</a:t>
            </a:r>
          </a:p>
          <a:p>
            <a:pPr marL="0" indent="0" algn="ctr">
              <a:buNone/>
            </a:pPr>
            <a:r>
              <a:rPr lang="ru-RU" sz="1400" dirty="0"/>
              <a:t>Учить уроки мне не лень.</a:t>
            </a:r>
          </a:p>
          <a:p>
            <a:pPr marL="0" indent="0" algn="ctr">
              <a:buNone/>
            </a:pPr>
            <a:r>
              <a:rPr lang="ru-RU" sz="1400" dirty="0"/>
              <a:t>И успеваю я везде.</a:t>
            </a:r>
          </a:p>
          <a:p>
            <a:pPr marL="0" indent="0" algn="ctr">
              <a:buNone/>
            </a:pPr>
            <a:r>
              <a:rPr lang="ru-RU" sz="1400" dirty="0"/>
              <a:t>И счастлив  я весьма вполне.</a:t>
            </a:r>
          </a:p>
          <a:p>
            <a:pPr marL="0" indent="0" algn="ctr">
              <a:buNone/>
            </a:pPr>
            <a:r>
              <a:rPr lang="ru-RU" sz="1400" dirty="0" smtClean="0"/>
              <a:t>Мораль </a:t>
            </a:r>
            <a:r>
              <a:rPr lang="ru-RU" sz="1400" dirty="0"/>
              <a:t>сей басни такова,</a:t>
            </a:r>
          </a:p>
          <a:p>
            <a:pPr marL="0" indent="0" algn="ctr">
              <a:buNone/>
            </a:pPr>
            <a:r>
              <a:rPr lang="ru-RU" sz="1400" dirty="0"/>
              <a:t>Чтоб хороши были дела,</a:t>
            </a:r>
          </a:p>
          <a:p>
            <a:pPr marL="0" indent="0" algn="ctr">
              <a:buNone/>
            </a:pPr>
            <a:r>
              <a:rPr lang="ru-RU" sz="1400" dirty="0"/>
              <a:t>С улыбкой ты на мир смотри</a:t>
            </a:r>
          </a:p>
          <a:p>
            <a:pPr marL="0" indent="0" algn="ctr">
              <a:buNone/>
            </a:pPr>
            <a:r>
              <a:rPr lang="ru-RU" sz="1400" dirty="0"/>
              <a:t>И никому ты не вреди,</a:t>
            </a:r>
          </a:p>
          <a:p>
            <a:pPr marL="0" indent="0" algn="ctr">
              <a:buNone/>
            </a:pPr>
            <a:r>
              <a:rPr lang="ru-RU" sz="1400" dirty="0"/>
              <a:t>Тогда в ответ получишь ты</a:t>
            </a:r>
          </a:p>
          <a:p>
            <a:pPr marL="0" indent="0" algn="ctr">
              <a:buNone/>
            </a:pPr>
            <a:r>
              <a:rPr lang="ru-RU" sz="1400" dirty="0"/>
              <a:t>Успех по жизни впереди!</a:t>
            </a:r>
          </a:p>
          <a:p>
            <a:pPr marL="0" indent="0">
              <a:buNone/>
            </a:pPr>
            <a:endParaRPr lang="ru-RU" sz="1400" dirty="0"/>
          </a:p>
        </p:txBody>
      </p:sp>
    </p:spTree>
    <p:extLst>
      <p:ext uri="{BB962C8B-B14F-4D97-AF65-F5344CB8AC3E}">
        <p14:creationId xmlns:p14="http://schemas.microsoft.com/office/powerpoint/2010/main" val="891728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33656" cy="1417638"/>
          </a:xfrm>
        </p:spPr>
        <p:style>
          <a:lnRef idx="1">
            <a:schemeClr val="accent3"/>
          </a:lnRef>
          <a:fillRef idx="2">
            <a:schemeClr val="accent3"/>
          </a:fillRef>
          <a:effectRef idx="1">
            <a:schemeClr val="accent3"/>
          </a:effectRef>
          <a:fontRef idx="minor">
            <a:schemeClr val="dk1"/>
          </a:fontRef>
        </p:style>
        <p:txBody>
          <a:bodyPr>
            <a:normAutofit/>
          </a:bodyPr>
          <a:lstStyle/>
          <a:p>
            <a:r>
              <a:rPr lang="ru-RU" sz="2800" dirty="0" smtClean="0"/>
              <a:t>Басня</a:t>
            </a:r>
            <a:br>
              <a:rPr lang="ru-RU" sz="2800" dirty="0" smtClean="0"/>
            </a:br>
            <a:r>
              <a:rPr lang="ru-RU" sz="2800" dirty="0" smtClean="0"/>
              <a:t> « Медведь»</a:t>
            </a:r>
            <a:endParaRPr lang="ru-RU" sz="2800" dirty="0"/>
          </a:p>
        </p:txBody>
      </p:sp>
      <p:sp>
        <p:nvSpPr>
          <p:cNvPr id="3" name="Объект 2"/>
          <p:cNvSpPr>
            <a:spLocks noGrp="1"/>
          </p:cNvSpPr>
          <p:nvPr>
            <p:ph idx="1"/>
          </p:nvPr>
        </p:nvSpPr>
        <p:spPr>
          <a:xfrm>
            <a:off x="0" y="1412776"/>
            <a:ext cx="9144000" cy="5445224"/>
          </a:xfrm>
        </p:spPr>
        <p:style>
          <a:lnRef idx="1">
            <a:schemeClr val="accent3"/>
          </a:lnRef>
          <a:fillRef idx="3">
            <a:schemeClr val="accent3"/>
          </a:fillRef>
          <a:effectRef idx="2">
            <a:schemeClr val="accent3"/>
          </a:effectRef>
          <a:fontRef idx="minor">
            <a:schemeClr val="lt1"/>
          </a:fontRef>
        </p:style>
        <p:txBody>
          <a:bodyPr>
            <a:normAutofit fontScale="47500" lnSpcReduction="20000"/>
          </a:bodyPr>
          <a:lstStyle/>
          <a:p>
            <a:pPr algn="ctr"/>
            <a:endParaRPr lang="ru-RU" sz="3400" dirty="0"/>
          </a:p>
          <a:p>
            <a:pPr marL="0" indent="0" algn="ctr">
              <a:buNone/>
            </a:pPr>
            <a:r>
              <a:rPr lang="ru-RU" sz="3400" dirty="0" smtClean="0"/>
              <a:t>Вот </a:t>
            </a:r>
            <a:r>
              <a:rPr lang="ru-RU" sz="3400" dirty="0"/>
              <a:t>как-то зимним ясным днем капели звон раздался,</a:t>
            </a:r>
          </a:p>
          <a:p>
            <a:pPr marL="0" indent="0" algn="ctr">
              <a:buNone/>
            </a:pPr>
            <a:r>
              <a:rPr lang="ru-RU" sz="3400" dirty="0"/>
              <a:t>Медведя сон тут же прервался, </a:t>
            </a:r>
          </a:p>
          <a:p>
            <a:pPr marL="0" indent="0" algn="ctr">
              <a:buNone/>
            </a:pPr>
            <a:r>
              <a:rPr lang="ru-RU" sz="3400" dirty="0"/>
              <a:t>И лишь глаза открыв, взревел мохнатый, дверь открыв.</a:t>
            </a:r>
          </a:p>
          <a:p>
            <a:pPr marL="0" indent="0" algn="ctr">
              <a:buNone/>
            </a:pPr>
            <a:r>
              <a:rPr lang="ru-RU" sz="3400" dirty="0"/>
              <a:t>Что здесь у вас! Все тут не так!</a:t>
            </a:r>
          </a:p>
          <a:p>
            <a:pPr marL="0" indent="0" algn="ctr">
              <a:buNone/>
            </a:pPr>
            <a:r>
              <a:rPr lang="ru-RU" sz="3400" dirty="0"/>
              <a:t>Сегодня хуже, чем вчера-</a:t>
            </a:r>
          </a:p>
          <a:p>
            <a:pPr marL="0" indent="0" algn="ctr">
              <a:buNone/>
            </a:pPr>
            <a:r>
              <a:rPr lang="ru-RU" sz="3400" dirty="0"/>
              <a:t>Кусты вчера были пышней,</a:t>
            </a:r>
          </a:p>
          <a:p>
            <a:pPr marL="0" indent="0" algn="ctr">
              <a:buNone/>
            </a:pPr>
            <a:r>
              <a:rPr lang="ru-RU" sz="3400" dirty="0"/>
              <a:t>Малинник рос вокруг полей,</a:t>
            </a:r>
          </a:p>
          <a:p>
            <a:pPr marL="0" indent="0" algn="ctr">
              <a:buNone/>
            </a:pPr>
            <a:r>
              <a:rPr lang="ru-RU" sz="3400" dirty="0"/>
              <a:t>Листва везде была вчера, деревья выше, а трава!</a:t>
            </a:r>
          </a:p>
          <a:p>
            <a:pPr marL="0" indent="0" algn="ctr">
              <a:buNone/>
            </a:pPr>
            <a:r>
              <a:rPr lang="ru-RU" sz="3400" dirty="0"/>
              <a:t>Трава вчера была вокруг, и паутину плел паук!</a:t>
            </a:r>
          </a:p>
          <a:p>
            <a:pPr marL="0" indent="0" algn="ctr">
              <a:buNone/>
            </a:pPr>
            <a:r>
              <a:rPr lang="ru-RU" sz="3400" dirty="0"/>
              <a:t>Куда ушел вчерашний день</a:t>
            </a:r>
          </a:p>
          <a:p>
            <a:pPr marL="0" indent="0" algn="ctr">
              <a:buNone/>
            </a:pPr>
            <a:r>
              <a:rPr lang="ru-RU" sz="3400" dirty="0"/>
              <a:t>Вернуть его! Вернуть скорей!</a:t>
            </a:r>
          </a:p>
          <a:p>
            <a:pPr marL="0" indent="0" algn="ctr">
              <a:buNone/>
            </a:pPr>
            <a:r>
              <a:rPr lang="ru-RU" sz="3400" dirty="0"/>
              <a:t>Никто перечить с ним не стал,</a:t>
            </a:r>
          </a:p>
          <a:p>
            <a:pPr marL="0" indent="0" algn="ctr">
              <a:buNone/>
            </a:pPr>
            <a:r>
              <a:rPr lang="ru-RU" sz="3400" dirty="0"/>
              <a:t>И только ветер прошептал</a:t>
            </a:r>
          </a:p>
          <a:p>
            <a:pPr marL="0" indent="0" algn="ctr">
              <a:buNone/>
            </a:pPr>
            <a:r>
              <a:rPr lang="ru-RU" sz="3400" dirty="0"/>
              <a:t>Хоть ты весьма себе не мал,</a:t>
            </a:r>
          </a:p>
          <a:p>
            <a:pPr marL="0" indent="0" algn="ctr">
              <a:buNone/>
            </a:pPr>
            <a:r>
              <a:rPr lang="ru-RU" sz="3400" dirty="0"/>
              <a:t>Но время течь тебе не в силах подстеречь</a:t>
            </a:r>
            <a:r>
              <a:rPr lang="ru-RU" sz="3400" dirty="0" smtClean="0"/>
              <a:t>.</a:t>
            </a:r>
            <a:endParaRPr lang="ru-RU" sz="3400" dirty="0"/>
          </a:p>
          <a:p>
            <a:pPr marL="0" indent="0" algn="ctr">
              <a:buNone/>
            </a:pPr>
            <a:r>
              <a:rPr lang="ru-RU" sz="3400" dirty="0"/>
              <a:t>Мораль сей басни такова, </a:t>
            </a:r>
          </a:p>
          <a:p>
            <a:pPr marL="0" indent="0" algn="ctr">
              <a:buNone/>
            </a:pPr>
            <a:r>
              <a:rPr lang="ru-RU" sz="3400" dirty="0"/>
              <a:t>Что многим нравится Вчера,</a:t>
            </a:r>
          </a:p>
          <a:p>
            <a:pPr marL="0" indent="0" algn="ctr">
              <a:buNone/>
            </a:pPr>
            <a:r>
              <a:rPr lang="ru-RU" sz="3400" dirty="0"/>
              <a:t>Но мы поколение младое, конечно, где-то озорное,</a:t>
            </a:r>
          </a:p>
          <a:p>
            <a:pPr marL="0" indent="0" algn="ctr">
              <a:buNone/>
            </a:pPr>
            <a:r>
              <a:rPr lang="ru-RU" sz="3400" dirty="0"/>
              <a:t>Но, несомненно, деловое,</a:t>
            </a:r>
          </a:p>
          <a:p>
            <a:pPr marL="0" indent="0" algn="ctr">
              <a:buNone/>
            </a:pPr>
            <a:r>
              <a:rPr lang="ru-RU" sz="3400" dirty="0"/>
              <a:t>Идти вперед - вот наша цель, а не искать вчерашний день!</a:t>
            </a:r>
          </a:p>
          <a:p>
            <a:endParaRPr lang="ru-RU" dirty="0"/>
          </a:p>
        </p:txBody>
      </p:sp>
    </p:spTree>
    <p:extLst>
      <p:ext uri="{BB962C8B-B14F-4D97-AF65-F5344CB8AC3E}">
        <p14:creationId xmlns:p14="http://schemas.microsoft.com/office/powerpoint/2010/main" val="2242594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p:spPr>
        <p:style>
          <a:lnRef idx="1">
            <a:schemeClr val="accent3"/>
          </a:lnRef>
          <a:fillRef idx="2">
            <a:schemeClr val="accent3"/>
          </a:fillRef>
          <a:effectRef idx="1">
            <a:schemeClr val="accent3"/>
          </a:effectRef>
          <a:fontRef idx="minor">
            <a:schemeClr val="dk1"/>
          </a:fontRef>
        </p:style>
        <p:txBody>
          <a:bodyPr>
            <a:normAutofit/>
          </a:bodyPr>
          <a:lstStyle/>
          <a:p>
            <a:r>
              <a:rPr lang="ru-RU" sz="2800" dirty="0" smtClean="0"/>
              <a:t>Басня</a:t>
            </a:r>
            <a:br>
              <a:rPr lang="ru-RU" sz="2800" dirty="0" smtClean="0"/>
            </a:br>
            <a:r>
              <a:rPr lang="ru-RU" sz="2800" dirty="0" smtClean="0"/>
              <a:t>«Жадная сорока»</a:t>
            </a:r>
            <a:br>
              <a:rPr lang="ru-RU" sz="2800" dirty="0" smtClean="0"/>
            </a:br>
            <a:r>
              <a:rPr lang="ru-RU" sz="2800" dirty="0" smtClean="0"/>
              <a:t>(Богатые  тоже плачут)</a:t>
            </a:r>
            <a:endParaRPr lang="ru-RU" sz="2800" dirty="0"/>
          </a:p>
        </p:txBody>
      </p:sp>
      <p:sp>
        <p:nvSpPr>
          <p:cNvPr id="3" name="Объект 2"/>
          <p:cNvSpPr>
            <a:spLocks noGrp="1"/>
          </p:cNvSpPr>
          <p:nvPr>
            <p:ph idx="1"/>
          </p:nvPr>
        </p:nvSpPr>
        <p:spPr>
          <a:xfrm>
            <a:off x="0" y="1412776"/>
            <a:ext cx="9144000" cy="5445224"/>
          </a:xfrm>
        </p:spPr>
        <p:style>
          <a:lnRef idx="1">
            <a:schemeClr val="accent3"/>
          </a:lnRef>
          <a:fillRef idx="3">
            <a:schemeClr val="accent3"/>
          </a:fillRef>
          <a:effectRef idx="2">
            <a:schemeClr val="accent3"/>
          </a:effectRef>
          <a:fontRef idx="minor">
            <a:schemeClr val="lt1"/>
          </a:fontRef>
        </p:style>
        <p:txBody>
          <a:bodyPr>
            <a:normAutofit lnSpcReduction="10000"/>
          </a:bodyPr>
          <a:lstStyle/>
          <a:p>
            <a:pPr marL="0" indent="0">
              <a:buNone/>
            </a:pPr>
            <a:r>
              <a:rPr lang="ru-RU" dirty="0" smtClean="0"/>
              <a:t>В </a:t>
            </a:r>
            <a:r>
              <a:rPr lang="ru-RU" dirty="0"/>
              <a:t>парке на высоком дереве в гнезде  жила жадная сорока. Любила она к себе в гнездо приносить разные блестящие вещи. Носила- носила, пока не заполнила все гнездо своими сокровищами.  Захотела отдохнуть, села в гнездо, но не выдержала ветка, на которой висело гнездо, такого веса, сломалась, и упала сорока со своим гнездом на землю</a:t>
            </a:r>
            <a:r>
              <a:rPr lang="ru-RU" dirty="0" smtClean="0"/>
              <a:t>.</a:t>
            </a:r>
          </a:p>
          <a:p>
            <a:pPr marL="0" indent="0">
              <a:buNone/>
            </a:pPr>
            <a:r>
              <a:rPr lang="ru-RU" dirty="0" smtClean="0"/>
              <a:t> Мораль сей басни такого,</a:t>
            </a:r>
            <a:endParaRPr lang="ru-RU" dirty="0"/>
          </a:p>
          <a:p>
            <a:pPr marL="0" indent="0">
              <a:buNone/>
            </a:pPr>
            <a:r>
              <a:rPr lang="ru-RU" dirty="0"/>
              <a:t>Одна из первых мер предосторожности</a:t>
            </a:r>
          </a:p>
          <a:p>
            <a:pPr marL="0" indent="0">
              <a:buNone/>
            </a:pPr>
            <a:r>
              <a:rPr lang="ru-RU" dirty="0"/>
              <a:t>Соизмерять желанье и возможности.</a:t>
            </a:r>
          </a:p>
          <a:p>
            <a:endParaRPr lang="ru-RU" dirty="0"/>
          </a:p>
          <a:p>
            <a:endParaRPr lang="ru-RU" dirty="0"/>
          </a:p>
        </p:txBody>
      </p:sp>
    </p:spTree>
    <p:extLst>
      <p:ext uri="{BB962C8B-B14F-4D97-AF65-F5344CB8AC3E}">
        <p14:creationId xmlns:p14="http://schemas.microsoft.com/office/powerpoint/2010/main" val="1883197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p:spPr>
        <p:style>
          <a:lnRef idx="1">
            <a:schemeClr val="accent5"/>
          </a:lnRef>
          <a:fillRef idx="2">
            <a:schemeClr val="accent5"/>
          </a:fillRef>
          <a:effectRef idx="1">
            <a:schemeClr val="accent5"/>
          </a:effectRef>
          <a:fontRef idx="minor">
            <a:schemeClr val="dk1"/>
          </a:fontRef>
        </p:style>
        <p:txBody>
          <a:bodyPr>
            <a:normAutofit/>
          </a:bodyPr>
          <a:lstStyle/>
          <a:p>
            <a:r>
              <a:rPr lang="ru-RU" dirty="0" smtClean="0">
                <a:cs typeface="Aharoni" pitchFamily="2" charset="-79"/>
              </a:rPr>
              <a:t>Парад </a:t>
            </a:r>
            <a:r>
              <a:rPr lang="ru-RU" dirty="0" err="1" smtClean="0">
                <a:cs typeface="Aharoni" pitchFamily="2" charset="-79"/>
              </a:rPr>
              <a:t>демотиваторов</a:t>
            </a:r>
            <a:r>
              <a:rPr lang="ru-RU" dirty="0" smtClean="0">
                <a:cs typeface="Aharoni" pitchFamily="2" charset="-79"/>
              </a:rPr>
              <a:t> </a:t>
            </a:r>
            <a:endParaRPr lang="ru-RU" dirty="0">
              <a:cs typeface="Aharoni" pitchFamily="2" charset="-79"/>
            </a:endParaRPr>
          </a:p>
        </p:txBody>
      </p:sp>
      <p:sp>
        <p:nvSpPr>
          <p:cNvPr id="3" name="Объект 2"/>
          <p:cNvSpPr>
            <a:spLocks noGrp="1"/>
          </p:cNvSpPr>
          <p:nvPr>
            <p:ph idx="1"/>
          </p:nvPr>
        </p:nvSpPr>
        <p:spPr>
          <a:xfrm>
            <a:off x="0" y="1412776"/>
            <a:ext cx="9144000" cy="5445224"/>
          </a:xfrm>
        </p:spPr>
        <p:style>
          <a:lnRef idx="1">
            <a:schemeClr val="accent5"/>
          </a:lnRef>
          <a:fillRef idx="3">
            <a:schemeClr val="accent5"/>
          </a:fillRef>
          <a:effectRef idx="2">
            <a:schemeClr val="accent5"/>
          </a:effectRef>
          <a:fontRef idx="minor">
            <a:schemeClr val="lt1"/>
          </a:fontRef>
        </p:style>
        <p:txBody>
          <a:bodyPr>
            <a:normAutofit/>
          </a:bodyPr>
          <a:lstStyle/>
          <a:p>
            <a:pPr marL="0" indent="0">
              <a:buNone/>
            </a:pPr>
            <a:r>
              <a:rPr lang="en-US" sz="2400" dirty="0" smtClean="0"/>
              <a:t>-</a:t>
            </a:r>
            <a:r>
              <a:rPr lang="ru-RU" sz="2400" dirty="0" err="1" smtClean="0"/>
              <a:t>Демативаторы</a:t>
            </a:r>
            <a:r>
              <a:rPr lang="ru-RU" sz="2400" dirty="0" smtClean="0"/>
              <a:t> – </a:t>
            </a:r>
            <a:r>
              <a:rPr lang="ru-RU" sz="2400" dirty="0" err="1" smtClean="0"/>
              <a:t>интернет-мем</a:t>
            </a:r>
            <a:r>
              <a:rPr lang="ru-RU" sz="2400" dirty="0" smtClean="0"/>
              <a:t>, который появился сравнительно недавно, тем не менее завоевал огромную популярность в виртуальном мире. Почему? </a:t>
            </a:r>
          </a:p>
          <a:p>
            <a:pPr marL="0" indent="0">
              <a:buNone/>
            </a:pPr>
            <a:r>
              <a:rPr lang="en-US" sz="2400" dirty="0" smtClean="0"/>
              <a:t>-</a:t>
            </a:r>
            <a:r>
              <a:rPr lang="ru-RU" sz="2400" dirty="0" smtClean="0"/>
              <a:t>Во-первых, ленивым можно использовать чужие фотографии, картинки, то есть готовый продукт. Людям творческим можно самим поработать в качестве фотографа. И всё же самое главное в «</a:t>
            </a:r>
            <a:r>
              <a:rPr lang="ru-RU" sz="2400" dirty="0" err="1" smtClean="0"/>
              <a:t>демотиваторном</a:t>
            </a:r>
            <a:r>
              <a:rPr lang="ru-RU" sz="2400" dirty="0" smtClean="0"/>
              <a:t>» искусстве – это остроумие.</a:t>
            </a:r>
          </a:p>
          <a:p>
            <a:pPr marL="0" indent="0">
              <a:buNone/>
            </a:pPr>
            <a:r>
              <a:rPr lang="en-US" sz="2400" dirty="0" smtClean="0"/>
              <a:t>-</a:t>
            </a:r>
            <a:r>
              <a:rPr lang="ru-RU" sz="2400" dirty="0" smtClean="0"/>
              <a:t>Итак, приглашаем всех желающих принять участие в этой рубрике. Присылайте свои работы. Авторы самых интересных получат призы. Приветствуются также интересные находки из Интернета.</a:t>
            </a:r>
          </a:p>
          <a:p>
            <a:pPr marL="0" indent="0">
              <a:buNone/>
            </a:pPr>
            <a:r>
              <a:rPr lang="en-US" sz="2400" dirty="0" smtClean="0"/>
              <a:t>-</a:t>
            </a:r>
            <a:r>
              <a:rPr lang="ru-RU" sz="2400" dirty="0" smtClean="0"/>
              <a:t>Присылайте свои работы на </a:t>
            </a:r>
            <a:r>
              <a:rPr lang="en-US" sz="2400" dirty="0" smtClean="0"/>
              <a:t>kapoy@mail.ru</a:t>
            </a:r>
            <a:endParaRPr lang="ru-RU" sz="2400" dirty="0"/>
          </a:p>
        </p:txBody>
      </p:sp>
    </p:spTree>
    <p:extLst>
      <p:ext uri="{BB962C8B-B14F-4D97-AF65-F5344CB8AC3E}">
        <p14:creationId xmlns:p14="http://schemas.microsoft.com/office/powerpoint/2010/main" val="2981202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52736"/>
          </a:xfrm>
        </p:spPr>
        <p:txBody>
          <a:bodyPr/>
          <a:lstStyle/>
          <a:p>
            <a:r>
              <a:rPr lang="ru-RU" dirty="0" err="1"/>
              <a:t>д</a:t>
            </a:r>
            <a:r>
              <a:rPr lang="ru-RU" dirty="0" err="1" smtClean="0"/>
              <a:t>емотиватор</a:t>
            </a:r>
            <a:r>
              <a:rPr lang="ru-RU" dirty="0" smtClean="0"/>
              <a:t>  № 1</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0" y="1052736"/>
            <a:ext cx="9142310" cy="5805264"/>
          </a:xfrm>
        </p:spPr>
      </p:pic>
    </p:spTree>
    <p:extLst>
      <p:ext uri="{BB962C8B-B14F-4D97-AF65-F5344CB8AC3E}">
        <p14:creationId xmlns:p14="http://schemas.microsoft.com/office/powerpoint/2010/main" val="3877372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lstStyle/>
          <a:p>
            <a:r>
              <a:rPr lang="ru-RU" dirty="0" err="1"/>
              <a:t>д</a:t>
            </a:r>
            <a:r>
              <a:rPr lang="ru-RU" dirty="0" err="1" smtClean="0"/>
              <a:t>емотиватор</a:t>
            </a:r>
            <a:r>
              <a:rPr lang="ru-RU" dirty="0" smtClean="0"/>
              <a:t> № 2</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196752"/>
            <a:ext cx="9144000" cy="5661248"/>
          </a:xfrm>
        </p:spPr>
      </p:pic>
    </p:spTree>
    <p:extLst>
      <p:ext uri="{BB962C8B-B14F-4D97-AF65-F5344CB8AC3E}">
        <p14:creationId xmlns:p14="http://schemas.microsoft.com/office/powerpoint/2010/main" val="1329195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507288" cy="1052736"/>
          </a:xfrm>
        </p:spPr>
        <p:txBody>
          <a:bodyPr/>
          <a:lstStyle/>
          <a:p>
            <a:r>
              <a:rPr lang="ru-RU" dirty="0" err="1"/>
              <a:t>д</a:t>
            </a:r>
            <a:r>
              <a:rPr lang="ru-RU" dirty="0" err="1" smtClean="0"/>
              <a:t>емотиватор</a:t>
            </a:r>
            <a:r>
              <a:rPr lang="ru-RU" dirty="0" smtClean="0"/>
              <a:t> № 3</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80728"/>
            <a:ext cx="9144000" cy="5877272"/>
          </a:xfrm>
        </p:spPr>
      </p:pic>
    </p:spTree>
    <p:extLst>
      <p:ext uri="{BB962C8B-B14F-4D97-AF65-F5344CB8AC3E}">
        <p14:creationId xmlns:p14="http://schemas.microsoft.com/office/powerpoint/2010/main" val="1514120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ru-RU" dirty="0" err="1"/>
              <a:t>д</a:t>
            </a:r>
            <a:r>
              <a:rPr lang="ru-RU" dirty="0" err="1" smtClean="0"/>
              <a:t>емотиватор</a:t>
            </a:r>
            <a:r>
              <a:rPr lang="ru-RU" dirty="0" smtClean="0"/>
              <a:t> № 4</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124745"/>
            <a:ext cx="9144000" cy="5733256"/>
          </a:xfrm>
        </p:spPr>
      </p:pic>
    </p:spTree>
    <p:extLst>
      <p:ext uri="{BB962C8B-B14F-4D97-AF65-F5344CB8AC3E}">
        <p14:creationId xmlns:p14="http://schemas.microsoft.com/office/powerpoint/2010/main" val="171417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52736"/>
          </a:xfrm>
        </p:spPr>
        <p:txBody>
          <a:bodyPr>
            <a:normAutofit/>
          </a:bodyPr>
          <a:lstStyle/>
          <a:p>
            <a:r>
              <a:rPr lang="ru-RU" dirty="0" err="1"/>
              <a:t>д</a:t>
            </a:r>
            <a:r>
              <a:rPr lang="ru-RU" dirty="0" err="1" smtClean="0"/>
              <a:t>емотиватор</a:t>
            </a:r>
            <a:r>
              <a:rPr lang="ru-RU" dirty="0" smtClean="0"/>
              <a:t> № 5</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124744"/>
            <a:ext cx="9144000" cy="5733256"/>
          </a:xfrm>
        </p:spPr>
      </p:pic>
    </p:spTree>
    <p:extLst>
      <p:ext uri="{BB962C8B-B14F-4D97-AF65-F5344CB8AC3E}">
        <p14:creationId xmlns:p14="http://schemas.microsoft.com/office/powerpoint/2010/main" val="247718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24744"/>
          </a:xfrm>
        </p:spPr>
        <p:txBody>
          <a:bodyPr/>
          <a:lstStyle/>
          <a:p>
            <a:r>
              <a:rPr lang="ru-RU" dirty="0" err="1"/>
              <a:t>д</a:t>
            </a:r>
            <a:r>
              <a:rPr lang="ru-RU" dirty="0" err="1" smtClean="0"/>
              <a:t>емотиватор</a:t>
            </a:r>
            <a:r>
              <a:rPr lang="ru-RU" dirty="0" smtClean="0"/>
              <a:t> № 6</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5" y="1268760"/>
            <a:ext cx="9145555" cy="5589240"/>
          </a:xfrm>
        </p:spPr>
      </p:pic>
    </p:spTree>
    <p:extLst>
      <p:ext uri="{BB962C8B-B14F-4D97-AF65-F5344CB8AC3E}">
        <p14:creationId xmlns:p14="http://schemas.microsoft.com/office/powerpoint/2010/main" val="2234312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p:spPr>
        <p:style>
          <a:lnRef idx="1">
            <a:schemeClr val="accent6"/>
          </a:lnRef>
          <a:fillRef idx="2">
            <a:schemeClr val="accent6"/>
          </a:fillRef>
          <a:effectRef idx="1">
            <a:schemeClr val="accent6"/>
          </a:effectRef>
          <a:fontRef idx="minor">
            <a:schemeClr val="dk1"/>
          </a:fontRef>
        </p:style>
        <p:txBody>
          <a:bodyPr>
            <a:normAutofit/>
          </a:bodyPr>
          <a:lstStyle/>
          <a:p>
            <a:r>
              <a:rPr lang="ru-RU" sz="6000" dirty="0" smtClean="0"/>
              <a:t>Колонка редактора</a:t>
            </a:r>
            <a:endParaRPr lang="ru-RU" sz="60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79912" y="1464635"/>
            <a:ext cx="4392488" cy="5373216"/>
          </a:xfrm>
        </p:spPr>
      </p:pic>
    </p:spTree>
    <p:extLst>
      <p:ext uri="{BB962C8B-B14F-4D97-AF65-F5344CB8AC3E}">
        <p14:creationId xmlns:p14="http://schemas.microsoft.com/office/powerpoint/2010/main" val="29841831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36712"/>
          </a:xfrm>
        </p:spPr>
        <p:txBody>
          <a:bodyPr/>
          <a:lstStyle/>
          <a:p>
            <a:r>
              <a:rPr lang="ru-RU" dirty="0" err="1"/>
              <a:t>д</a:t>
            </a:r>
            <a:r>
              <a:rPr lang="ru-RU" dirty="0" err="1" smtClean="0"/>
              <a:t>емотиватор</a:t>
            </a:r>
            <a:r>
              <a:rPr lang="ru-RU" dirty="0" smtClean="0"/>
              <a:t> №7</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124744"/>
            <a:ext cx="9143999" cy="5733256"/>
          </a:xfrm>
        </p:spPr>
      </p:pic>
    </p:spTree>
    <p:extLst>
      <p:ext uri="{BB962C8B-B14F-4D97-AF65-F5344CB8AC3E}">
        <p14:creationId xmlns:p14="http://schemas.microsoft.com/office/powerpoint/2010/main" val="834028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д</a:t>
            </a:r>
            <a:r>
              <a:rPr lang="ru-RU" dirty="0" err="1" smtClean="0"/>
              <a:t>емотиватор</a:t>
            </a:r>
            <a:r>
              <a:rPr lang="ru-RU" dirty="0" smtClean="0"/>
              <a:t> № 8</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356519"/>
            <a:ext cx="9144000" cy="5486400"/>
          </a:xfrm>
        </p:spPr>
      </p:pic>
    </p:spTree>
    <p:extLst>
      <p:ext uri="{BB962C8B-B14F-4D97-AF65-F5344CB8AC3E}">
        <p14:creationId xmlns:p14="http://schemas.microsoft.com/office/powerpoint/2010/main" val="1651925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96752"/>
          </a:xfrm>
        </p:spPr>
        <p:txBody>
          <a:bodyPr/>
          <a:lstStyle/>
          <a:p>
            <a:r>
              <a:rPr lang="ru-RU" dirty="0" err="1"/>
              <a:t>д</a:t>
            </a:r>
            <a:r>
              <a:rPr lang="ru-RU" dirty="0" err="1" smtClean="0"/>
              <a:t>емотиватор</a:t>
            </a:r>
            <a:r>
              <a:rPr lang="ru-RU" dirty="0" smtClean="0"/>
              <a:t> № 9</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340768"/>
            <a:ext cx="9144000" cy="5517232"/>
          </a:xfrm>
        </p:spPr>
      </p:pic>
    </p:spTree>
    <p:extLst>
      <p:ext uri="{BB962C8B-B14F-4D97-AF65-F5344CB8AC3E}">
        <p14:creationId xmlns:p14="http://schemas.microsoft.com/office/powerpoint/2010/main" val="497268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96752"/>
          </a:xfrm>
        </p:spPr>
        <p:txBody>
          <a:bodyPr/>
          <a:lstStyle/>
          <a:p>
            <a:r>
              <a:rPr lang="ru-RU" dirty="0" err="1"/>
              <a:t>д</a:t>
            </a:r>
            <a:r>
              <a:rPr lang="ru-RU" dirty="0" err="1" smtClean="0"/>
              <a:t>емотиватор</a:t>
            </a:r>
            <a:r>
              <a:rPr lang="ru-RU" dirty="0" smtClean="0"/>
              <a:t> № 10</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268760"/>
            <a:ext cx="9144000" cy="5589240"/>
          </a:xfrm>
        </p:spPr>
      </p:pic>
    </p:spTree>
    <p:extLst>
      <p:ext uri="{BB962C8B-B14F-4D97-AF65-F5344CB8AC3E}">
        <p14:creationId xmlns:p14="http://schemas.microsoft.com/office/powerpoint/2010/main" val="34572231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демотиватор</a:t>
            </a:r>
            <a:r>
              <a:rPr lang="ru-RU" dirty="0"/>
              <a:t> </a:t>
            </a:r>
            <a:r>
              <a:rPr lang="ru-RU" dirty="0" smtClean="0"/>
              <a:t>№ 11</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268760"/>
            <a:ext cx="9144000" cy="5589240"/>
          </a:xfrm>
        </p:spPr>
      </p:pic>
    </p:spTree>
    <p:extLst>
      <p:ext uri="{BB962C8B-B14F-4D97-AF65-F5344CB8AC3E}">
        <p14:creationId xmlns:p14="http://schemas.microsoft.com/office/powerpoint/2010/main" val="25242442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д</a:t>
            </a:r>
            <a:r>
              <a:rPr lang="ru-RU" dirty="0" err="1" smtClean="0"/>
              <a:t>емотиватор</a:t>
            </a:r>
            <a:r>
              <a:rPr lang="ru-RU" dirty="0" smtClean="0"/>
              <a:t> № 12 </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268760"/>
            <a:ext cx="9144000" cy="5589240"/>
          </a:xfrm>
        </p:spPr>
      </p:pic>
    </p:spTree>
    <p:extLst>
      <p:ext uri="{BB962C8B-B14F-4D97-AF65-F5344CB8AC3E}">
        <p14:creationId xmlns:p14="http://schemas.microsoft.com/office/powerpoint/2010/main" val="17309424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24744"/>
          </a:xfrm>
        </p:spPr>
        <p:txBody>
          <a:bodyPr/>
          <a:lstStyle/>
          <a:p>
            <a:r>
              <a:rPr lang="ru-RU" dirty="0" err="1"/>
              <a:t>демотиватор</a:t>
            </a:r>
            <a:r>
              <a:rPr lang="ru-RU" dirty="0"/>
              <a:t> </a:t>
            </a:r>
            <a:r>
              <a:rPr lang="ru-RU" dirty="0" smtClean="0"/>
              <a:t>№ 13 </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069" y="1196975"/>
            <a:ext cx="9225069" cy="5661025"/>
          </a:xfrm>
        </p:spPr>
      </p:pic>
    </p:spTree>
    <p:extLst>
      <p:ext uri="{BB962C8B-B14F-4D97-AF65-F5344CB8AC3E}">
        <p14:creationId xmlns:p14="http://schemas.microsoft.com/office/powerpoint/2010/main" val="2365593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24744"/>
          </a:xfrm>
        </p:spPr>
        <p:txBody>
          <a:bodyPr/>
          <a:lstStyle/>
          <a:p>
            <a:r>
              <a:rPr lang="ru-RU" dirty="0" err="1"/>
              <a:t>демотиватор</a:t>
            </a:r>
            <a:r>
              <a:rPr lang="ru-RU" dirty="0"/>
              <a:t> № </a:t>
            </a:r>
            <a:r>
              <a:rPr lang="ru-RU" dirty="0" smtClean="0"/>
              <a:t>14</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52736"/>
            <a:ext cx="9144000" cy="5805263"/>
          </a:xfrm>
        </p:spPr>
      </p:pic>
    </p:spTree>
    <p:extLst>
      <p:ext uri="{BB962C8B-B14F-4D97-AF65-F5344CB8AC3E}">
        <p14:creationId xmlns:p14="http://schemas.microsoft.com/office/powerpoint/2010/main" val="4720982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96752"/>
          </a:xfrm>
        </p:spPr>
        <p:txBody>
          <a:bodyPr/>
          <a:lstStyle/>
          <a:p>
            <a:r>
              <a:rPr lang="ru-RU" dirty="0" err="1"/>
              <a:t>демотиватор</a:t>
            </a:r>
            <a:r>
              <a:rPr lang="ru-RU" dirty="0"/>
              <a:t> </a:t>
            </a:r>
            <a:r>
              <a:rPr lang="ru-RU" dirty="0" smtClean="0"/>
              <a:t>№ 15 </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196752"/>
            <a:ext cx="9144000" cy="5661248"/>
          </a:xfrm>
        </p:spPr>
      </p:pic>
    </p:spTree>
    <p:extLst>
      <p:ext uri="{BB962C8B-B14F-4D97-AF65-F5344CB8AC3E}">
        <p14:creationId xmlns:p14="http://schemas.microsoft.com/office/powerpoint/2010/main" val="582534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2">
                    <a:lumMod val="90000"/>
                  </a:schemeClr>
                </a:solidFill>
              </a:rPr>
              <a:t>.</a:t>
            </a:r>
            <a:endParaRPr lang="ru-RU" dirty="0">
              <a:solidFill>
                <a:schemeClr val="bg2">
                  <a:lumMod val="90000"/>
                </a:schemeClr>
              </a:solidFill>
            </a:endParaRPr>
          </a:p>
        </p:txBody>
      </p:sp>
      <p:sp>
        <p:nvSpPr>
          <p:cNvPr id="3" name="Объект 2"/>
          <p:cNvSpPr>
            <a:spLocks noGrp="1"/>
          </p:cNvSpPr>
          <p:nvPr>
            <p:ph idx="1"/>
          </p:nvPr>
        </p:nvSpPr>
        <p:spPr>
          <a:xfrm>
            <a:off x="0" y="0"/>
            <a:ext cx="9144000" cy="6858000"/>
          </a:xfrm>
        </p:spPr>
        <p:txBody>
          <a:bodyPr>
            <a:normAutofit/>
          </a:bodyPr>
          <a:lstStyle/>
          <a:p>
            <a:r>
              <a:rPr lang="ru-RU" dirty="0" smtClean="0"/>
              <a:t>                                                       О наболевшем</a:t>
            </a:r>
          </a:p>
          <a:p>
            <a:r>
              <a:rPr lang="ru-RU" dirty="0" smtClean="0"/>
              <a:t>К сожалению, сегодняшний день особенно сложен и труден.</a:t>
            </a:r>
          </a:p>
          <a:p>
            <a:r>
              <a:rPr lang="ru-RU" dirty="0" smtClean="0"/>
              <a:t>Разрушены нравственные идеалы, духовный застой, экономические проблемы, безответственность – все это захлестнуло общество, вокруг слишком много соблазнов. </a:t>
            </a:r>
          </a:p>
          <a:p>
            <a:r>
              <a:rPr lang="ru-RU" dirty="0" smtClean="0"/>
              <a:t>Мне хочется, чтоб мое поколение было здоровым, целеустремленным. В этом выпуске разговор в нашей рубрике пойдет о проблеме использования телефонов в школе.</a:t>
            </a:r>
            <a:endParaRPr lang="ru-RU" dirty="0"/>
          </a:p>
        </p:txBody>
      </p:sp>
    </p:spTree>
    <p:extLst>
      <p:ext uri="{BB962C8B-B14F-4D97-AF65-F5344CB8AC3E}">
        <p14:creationId xmlns:p14="http://schemas.microsoft.com/office/powerpoint/2010/main" val="1699665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95936" y="0"/>
            <a:ext cx="5148064" cy="6858000"/>
          </a:xfrm>
        </p:spPr>
      </p:pic>
    </p:spTree>
    <p:extLst>
      <p:ext uri="{BB962C8B-B14F-4D97-AF65-F5344CB8AC3E}">
        <p14:creationId xmlns:p14="http://schemas.microsoft.com/office/powerpoint/2010/main" val="3338144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2">
                    <a:lumMod val="90000"/>
                  </a:schemeClr>
                </a:solidFill>
              </a:rPr>
              <a:t>.</a:t>
            </a:r>
            <a:endParaRPr lang="ru-RU" dirty="0">
              <a:solidFill>
                <a:schemeClr val="bg2">
                  <a:lumMod val="90000"/>
                </a:schemeClr>
              </a:solidFill>
            </a:endParaRPr>
          </a:p>
        </p:txBody>
      </p:sp>
      <p:sp>
        <p:nvSpPr>
          <p:cNvPr id="3" name="Объект 2"/>
          <p:cNvSpPr>
            <a:spLocks noGrp="1"/>
          </p:cNvSpPr>
          <p:nvPr>
            <p:ph idx="1"/>
          </p:nvPr>
        </p:nvSpPr>
        <p:spPr>
          <a:xfrm>
            <a:off x="0" y="0"/>
            <a:ext cx="9144000" cy="6858000"/>
          </a:xfrm>
          <a:ln/>
        </p:spPr>
        <p:style>
          <a:lnRef idx="1">
            <a:schemeClr val="accent1"/>
          </a:lnRef>
          <a:fillRef idx="2">
            <a:schemeClr val="accent1"/>
          </a:fillRef>
          <a:effectRef idx="1">
            <a:schemeClr val="accent1"/>
          </a:effectRef>
          <a:fontRef idx="minor">
            <a:schemeClr val="dk1"/>
          </a:fontRef>
        </p:style>
        <p:txBody>
          <a:bodyPr>
            <a:noAutofit/>
          </a:bodyPr>
          <a:lstStyle/>
          <a:p>
            <a:pPr marL="0" indent="0" algn="ctr">
              <a:buNone/>
            </a:pPr>
            <a:r>
              <a:rPr lang="ru-RU" sz="2800" dirty="0"/>
              <a:t>Маленький гаджет – большая проблема!</a:t>
            </a:r>
          </a:p>
          <a:p>
            <a:pPr marL="0" indent="0">
              <a:buNone/>
            </a:pPr>
            <a:r>
              <a:rPr lang="ru-RU" sz="1400" dirty="0" smtClean="0"/>
              <a:t>Согласитесь</a:t>
            </a:r>
            <a:r>
              <a:rPr lang="ru-RU" sz="1400" dirty="0"/>
              <a:t>, что в наше время у каждого взрослого и ребенка есть телефон.</a:t>
            </a:r>
          </a:p>
          <a:p>
            <a:pPr marL="0" indent="0">
              <a:buNone/>
            </a:pPr>
            <a:r>
              <a:rPr lang="ru-RU" sz="1400" dirty="0"/>
              <a:t>Хотя я и сама пользуюсь сотовой связью,  считаю, что гаджеты вредят здоровью и отвлекают нас на уроках.</a:t>
            </a:r>
          </a:p>
          <a:p>
            <a:pPr marL="0" indent="0">
              <a:buNone/>
            </a:pPr>
            <a:r>
              <a:rPr lang="ru-RU" sz="1400" dirty="0"/>
              <a:t>	Даже сегодня в стенах школы  вижу следующую картину  мальчишки с </a:t>
            </a:r>
            <a:r>
              <a:rPr lang="ru-RU" sz="1400" dirty="0" smtClean="0"/>
              <a:t>айподами, </a:t>
            </a:r>
            <a:r>
              <a:rPr lang="ru-RU" sz="1400" dirty="0"/>
              <a:t>планшетами </a:t>
            </a:r>
            <a:r>
              <a:rPr lang="ru-RU" sz="1400" dirty="0" smtClean="0"/>
              <a:t>сидят </a:t>
            </a:r>
            <a:r>
              <a:rPr lang="ru-RU" sz="1400" dirty="0"/>
              <a:t>спокойно, никто не бегает, не прыгает. </a:t>
            </a:r>
          </a:p>
          <a:p>
            <a:pPr marL="0" indent="0">
              <a:buNone/>
            </a:pPr>
            <a:r>
              <a:rPr lang="ru-RU" sz="1400" dirty="0"/>
              <a:t>Когда на уроке учитель отобрал телефон у моего одноклассника, так у него началась самая настоящая истерика. Он прекрасно понимал, что виноват, что его телефон благополучно вернется к  концу занятия, но слезы лились градом.</a:t>
            </a:r>
          </a:p>
          <a:p>
            <a:pPr marL="0" indent="0">
              <a:buNone/>
            </a:pPr>
            <a:r>
              <a:rPr lang="ru-RU" sz="1400" dirty="0"/>
              <a:t>Думаю, у него самая настоящая </a:t>
            </a:r>
            <a:r>
              <a:rPr lang="ru-RU" sz="1400" dirty="0" smtClean="0"/>
              <a:t>зависимость. У </a:t>
            </a:r>
            <a:r>
              <a:rPr lang="ru-RU" sz="1400" dirty="0"/>
              <a:t>гаджетов есть плюсы и минусы.</a:t>
            </a:r>
          </a:p>
          <a:p>
            <a:pPr marL="0" indent="0">
              <a:buNone/>
            </a:pPr>
            <a:r>
              <a:rPr lang="ru-RU" sz="1400" dirty="0"/>
              <a:t>Плюсов немного.</a:t>
            </a:r>
          </a:p>
          <a:p>
            <a:pPr marL="0" indent="0">
              <a:buNone/>
            </a:pPr>
            <a:r>
              <a:rPr lang="ru-RU" sz="1400" dirty="0"/>
              <a:t>- Связь с родными и с друзьями.</a:t>
            </a:r>
          </a:p>
          <a:p>
            <a:pPr marL="0" indent="0">
              <a:buNone/>
            </a:pPr>
            <a:r>
              <a:rPr lang="ru-RU" sz="1400" dirty="0"/>
              <a:t>- Фотографии на память.</a:t>
            </a:r>
          </a:p>
          <a:p>
            <a:pPr marL="0" indent="0">
              <a:buNone/>
            </a:pPr>
            <a:r>
              <a:rPr lang="ru-RU" sz="1400" dirty="0"/>
              <a:t>-Любимая музыка.</a:t>
            </a:r>
          </a:p>
          <a:p>
            <a:pPr marL="0" indent="0">
              <a:buNone/>
            </a:pPr>
            <a:r>
              <a:rPr lang="ru-RU" sz="1400" dirty="0"/>
              <a:t> А вот минусов гораздо больше</a:t>
            </a:r>
            <a:r>
              <a:rPr lang="ru-RU" sz="1400" dirty="0" smtClean="0"/>
              <a:t>.</a:t>
            </a:r>
          </a:p>
          <a:p>
            <a:pPr marL="0" indent="0">
              <a:buNone/>
            </a:pPr>
            <a:r>
              <a:rPr lang="ru-RU" sz="1400" dirty="0" smtClean="0"/>
              <a:t>-</a:t>
            </a:r>
            <a:r>
              <a:rPr lang="ru-RU" sz="1400" dirty="0"/>
              <a:t>Зависимость.</a:t>
            </a:r>
          </a:p>
          <a:p>
            <a:pPr marL="0" indent="0">
              <a:buNone/>
            </a:pPr>
            <a:r>
              <a:rPr lang="ru-RU" sz="1400" dirty="0"/>
              <a:t>-Ухудшение зрения.</a:t>
            </a:r>
          </a:p>
          <a:p>
            <a:pPr marL="0" indent="0">
              <a:buNone/>
            </a:pPr>
            <a:r>
              <a:rPr lang="ru-RU" sz="1400" dirty="0"/>
              <a:t>-Головные боли.</a:t>
            </a:r>
          </a:p>
          <a:p>
            <a:pPr marL="0" indent="0">
              <a:buNone/>
            </a:pPr>
            <a:r>
              <a:rPr lang="ru-RU" sz="1400" dirty="0"/>
              <a:t>-Ухудшение слуха.</a:t>
            </a:r>
          </a:p>
          <a:p>
            <a:pPr marL="0" indent="0">
              <a:buNone/>
            </a:pPr>
            <a:r>
              <a:rPr lang="ru-RU" sz="1400" dirty="0"/>
              <a:t>-Серьезные болезни из-за </a:t>
            </a:r>
            <a:r>
              <a:rPr lang="ru-RU" sz="1400" dirty="0" smtClean="0"/>
              <a:t>излучения.</a:t>
            </a:r>
          </a:p>
          <a:p>
            <a:pPr marL="0" indent="0">
              <a:buNone/>
            </a:pPr>
            <a:r>
              <a:rPr lang="ru-RU" sz="1400" dirty="0" smtClean="0"/>
              <a:t>Я </a:t>
            </a:r>
            <a:r>
              <a:rPr lang="ru-RU" sz="1400" dirty="0"/>
              <a:t>не говорю, что ими вообще нельзя пользоваться. Гаджеты имеют место быть в нашей жизни. Они в какой-то мере необходимы.</a:t>
            </a:r>
          </a:p>
          <a:p>
            <a:pPr marL="0" indent="0">
              <a:buNone/>
            </a:pPr>
            <a:r>
              <a:rPr lang="ru-RU" sz="1400" dirty="0"/>
              <a:t>На этом моя статья не заканчивается, я решила побеседовать с нашими учителями, учащимися школы.</a:t>
            </a:r>
          </a:p>
          <a:p>
            <a:pPr marL="0" indent="0">
              <a:buNone/>
            </a:pPr>
            <a:r>
              <a:rPr lang="ru-RU" sz="1400" dirty="0"/>
              <a:t>Взяла небольшое интервью у своих друзей, основными вопросами были </a:t>
            </a:r>
            <a:r>
              <a:rPr lang="ru-RU" sz="1400" dirty="0" smtClean="0"/>
              <a:t>следующие:</a:t>
            </a:r>
            <a:endParaRPr lang="ru-RU" sz="1400" dirty="0"/>
          </a:p>
          <a:p>
            <a:pPr marL="0" indent="0">
              <a:buNone/>
            </a:pPr>
            <a:r>
              <a:rPr lang="ru-RU" sz="1400" dirty="0"/>
              <a:t>« Как долго вы играете в телефон  », « Как вы относитесь к гаджетам »</a:t>
            </a:r>
          </a:p>
          <a:p>
            <a:endParaRPr lang="ru-RU" sz="1400" dirty="0"/>
          </a:p>
        </p:txBody>
      </p:sp>
    </p:spTree>
    <p:extLst>
      <p:ext uri="{BB962C8B-B14F-4D97-AF65-F5344CB8AC3E}">
        <p14:creationId xmlns:p14="http://schemas.microsoft.com/office/powerpoint/2010/main" val="28928787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2">
                    <a:lumMod val="90000"/>
                  </a:schemeClr>
                </a:solidFill>
              </a:rPr>
              <a:t>.</a:t>
            </a:r>
            <a:endParaRPr lang="ru-RU" dirty="0">
              <a:solidFill>
                <a:schemeClr val="bg2">
                  <a:lumMod val="90000"/>
                </a:schemeClr>
              </a:solidFill>
            </a:endParaRPr>
          </a:p>
        </p:txBody>
      </p:sp>
      <p:sp>
        <p:nvSpPr>
          <p:cNvPr id="3" name="Объект 2"/>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ru-RU" sz="1400" dirty="0"/>
              <a:t>Катя, ученица 6 класса.</a:t>
            </a:r>
          </a:p>
          <a:p>
            <a:pPr marL="0" indent="0">
              <a:buNone/>
            </a:pPr>
            <a:r>
              <a:rPr lang="ru-RU" sz="1400" dirty="0"/>
              <a:t>- Ежедневно около часа я играю, без этого не смыслю свою жизнь.  Я уверена в том, что в наше время иметь сотовый телефон необходимо всем.</a:t>
            </a:r>
          </a:p>
          <a:p>
            <a:pPr marL="0" indent="0">
              <a:buNone/>
            </a:pPr>
            <a:r>
              <a:rPr lang="ru-RU" sz="1400" dirty="0"/>
              <a:t>Кирилл, ученик 6 класса.</a:t>
            </a:r>
          </a:p>
          <a:p>
            <a:pPr marL="0" indent="0">
              <a:buNone/>
            </a:pPr>
            <a:r>
              <a:rPr lang="ru-RU" sz="1400" dirty="0"/>
              <a:t>Я вообще в целом очень правильный мальчик. Я люблю читать, общаться с друзьями, к телефонам и к игрушкам такого рода отношусь спокойно. Пользуюсь при необходимости. Надо подготовить презентацию и так далее.</a:t>
            </a:r>
          </a:p>
          <a:p>
            <a:pPr marL="0" indent="0">
              <a:buNone/>
            </a:pPr>
            <a:r>
              <a:rPr lang="ru-RU" sz="1400" dirty="0"/>
              <a:t>Мария, 6 класс</a:t>
            </a:r>
          </a:p>
          <a:p>
            <a:pPr marL="0" indent="0">
              <a:buNone/>
            </a:pPr>
            <a:r>
              <a:rPr lang="ru-RU" sz="1400" dirty="0"/>
              <a:t>В этом мире есть множество новых технологий. Некоторые из них помогают человеку, а другие, наоборот, губят нас.</a:t>
            </a:r>
          </a:p>
          <a:p>
            <a:pPr marL="0" indent="0">
              <a:buNone/>
            </a:pPr>
            <a:r>
              <a:rPr lang="ru-RU" sz="1400" dirty="0"/>
              <a:t>Многие гаджеты, такие, как телефон, планшет, увлекают, притягивают.  Социальные сети – это самое главное приложение для любого гаджета.</a:t>
            </a:r>
          </a:p>
          <a:p>
            <a:pPr marL="0" indent="0">
              <a:buNone/>
            </a:pPr>
            <a:r>
              <a:rPr lang="ru-RU" sz="1400" dirty="0"/>
              <a:t>Обратите внимание, что многие взрослые не могут отойти от компьютеров.</a:t>
            </a:r>
          </a:p>
          <a:p>
            <a:pPr marL="0" indent="0">
              <a:buNone/>
            </a:pPr>
            <a:r>
              <a:rPr lang="ru-RU" sz="1400" dirty="0"/>
              <a:t>Дети больше времени проводят в социальных сетях.</a:t>
            </a:r>
          </a:p>
          <a:p>
            <a:pPr marL="0" indent="0">
              <a:buNone/>
            </a:pPr>
            <a:r>
              <a:rPr lang="ru-RU" sz="1400" dirty="0"/>
              <a:t>Все больше времени они тратят не на учебу, а на гаджеты.</a:t>
            </a:r>
          </a:p>
          <a:p>
            <a:pPr marL="0" indent="0">
              <a:buNone/>
            </a:pPr>
            <a:r>
              <a:rPr lang="ru-RU" sz="1400" dirty="0"/>
              <a:t>Конечно же, родители пытаются отучить нас, но чаще всего это бесполезное дело.</a:t>
            </a:r>
          </a:p>
          <a:p>
            <a:pPr marL="0" indent="0">
              <a:buNone/>
            </a:pPr>
            <a:r>
              <a:rPr lang="ru-RU" sz="1400" dirty="0"/>
              <a:t>Гаджеты ухудшают наше здоровье. Портится наше зрение.</a:t>
            </a:r>
          </a:p>
          <a:p>
            <a:pPr marL="0" indent="0">
              <a:buNone/>
            </a:pPr>
            <a:r>
              <a:rPr lang="ru-RU" sz="1400" dirty="0"/>
              <a:t>Мой совет. Уделяйте гаджетам как можно меньше времени, а живому общению – больше.</a:t>
            </a:r>
          </a:p>
          <a:p>
            <a:endParaRPr lang="ru-RU" sz="1400" dirty="0"/>
          </a:p>
        </p:txBody>
      </p:sp>
    </p:spTree>
    <p:extLst>
      <p:ext uri="{BB962C8B-B14F-4D97-AF65-F5344CB8AC3E}">
        <p14:creationId xmlns:p14="http://schemas.microsoft.com/office/powerpoint/2010/main" val="30614636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2">
                    <a:lumMod val="90000"/>
                  </a:schemeClr>
                </a:solidFill>
              </a:rPr>
              <a:t>.</a:t>
            </a:r>
            <a:endParaRPr lang="ru-RU" dirty="0">
              <a:solidFill>
                <a:schemeClr val="bg2">
                  <a:lumMod val="90000"/>
                </a:schemeClr>
              </a:solidFill>
            </a:endParaRPr>
          </a:p>
        </p:txBody>
      </p:sp>
      <p:sp>
        <p:nvSpPr>
          <p:cNvPr id="3" name="Объект 2"/>
          <p:cNvSpPr>
            <a:spLocks noGrp="1"/>
          </p:cNvSpPr>
          <p:nvPr>
            <p:ph idx="1"/>
          </p:nvPr>
        </p:nvSpPr>
        <p:spPr>
          <a:xfrm>
            <a:off x="0" y="17445"/>
            <a:ext cx="9144000" cy="6858000"/>
          </a:xfrm>
        </p:spPr>
        <p:style>
          <a:lnRef idx="1">
            <a:schemeClr val="accent1"/>
          </a:lnRef>
          <a:fillRef idx="2">
            <a:schemeClr val="accent1"/>
          </a:fillRef>
          <a:effectRef idx="1">
            <a:schemeClr val="accent1"/>
          </a:effectRef>
          <a:fontRef idx="minor">
            <a:schemeClr val="dk1"/>
          </a:fontRef>
        </p:style>
        <p:txBody>
          <a:bodyPr>
            <a:normAutofit/>
          </a:bodyPr>
          <a:lstStyle/>
          <a:p>
            <a:endParaRPr lang="ru-RU" dirty="0"/>
          </a:p>
          <a:p>
            <a:pPr marL="0" indent="0">
              <a:buNone/>
            </a:pPr>
            <a:r>
              <a:rPr lang="ru-RU" sz="1800" dirty="0"/>
              <a:t>Эльвира </a:t>
            </a:r>
            <a:r>
              <a:rPr lang="ru-RU" sz="1800" dirty="0" err="1"/>
              <a:t>Абдулхалимовна</a:t>
            </a:r>
            <a:r>
              <a:rPr lang="ru-RU" sz="1800" dirty="0"/>
              <a:t>, наш учитель.</a:t>
            </a:r>
          </a:p>
          <a:p>
            <a:pPr marL="0" indent="0">
              <a:buNone/>
            </a:pPr>
            <a:r>
              <a:rPr lang="ru-RU" sz="1800" dirty="0" smtClean="0"/>
              <a:t>	Нужно </a:t>
            </a:r>
            <a:r>
              <a:rPr lang="ru-RU" sz="1800" dirty="0"/>
              <a:t>ли запрещать пользование телефонами в </a:t>
            </a:r>
            <a:r>
              <a:rPr lang="ru-RU" sz="1800" dirty="0" smtClean="0"/>
              <a:t>школе?</a:t>
            </a:r>
            <a:endParaRPr lang="ru-RU" sz="1800" dirty="0"/>
          </a:p>
          <a:p>
            <a:pPr marL="0" indent="0">
              <a:buNone/>
            </a:pPr>
            <a:r>
              <a:rPr lang="ru-RU" sz="1800" dirty="0"/>
              <a:t>Нужно, на мой взгляд, запретить пользование телефонами во время школьных занятий, чтобы не было ситуаций на </a:t>
            </a:r>
            <a:r>
              <a:rPr lang="ru-RU" sz="1800" dirty="0" smtClean="0"/>
              <a:t>уроке: </a:t>
            </a:r>
          </a:p>
          <a:p>
            <a:pPr marL="0" indent="0">
              <a:buNone/>
            </a:pPr>
            <a:r>
              <a:rPr lang="ru-RU" sz="1800" dirty="0" smtClean="0"/>
              <a:t>« </a:t>
            </a:r>
            <a:r>
              <a:rPr lang="ru-RU" sz="1800" dirty="0"/>
              <a:t>Звонит мама, можно ли выйти в </a:t>
            </a:r>
            <a:r>
              <a:rPr lang="ru-RU" sz="1800" dirty="0" smtClean="0"/>
              <a:t>коридор?».</a:t>
            </a:r>
            <a:endParaRPr lang="ru-RU" sz="1800" dirty="0"/>
          </a:p>
          <a:p>
            <a:pPr marL="0" indent="0">
              <a:buNone/>
            </a:pPr>
            <a:r>
              <a:rPr lang="ru-RU" sz="1800" dirty="0"/>
              <a:t>Во время перемены каждый ученик может смотреть пропущенные сообщения и звонки.</a:t>
            </a:r>
          </a:p>
          <a:p>
            <a:pPr marL="0" indent="0">
              <a:buNone/>
            </a:pPr>
            <a:r>
              <a:rPr lang="ru-RU" sz="1800" dirty="0"/>
              <a:t>И родителям стоит задуматься, что ребенка оставлять </a:t>
            </a:r>
            <a:r>
              <a:rPr lang="ru-RU" sz="1800" dirty="0" smtClean="0"/>
              <a:t>тет-а-тет </a:t>
            </a:r>
            <a:r>
              <a:rPr lang="ru-RU" sz="1800" dirty="0"/>
              <a:t>с планшетами надолго не стоит.</a:t>
            </a:r>
          </a:p>
          <a:p>
            <a:pPr marL="0" indent="0">
              <a:buNone/>
            </a:pPr>
            <a:r>
              <a:rPr lang="ru-RU" sz="1800" dirty="0"/>
              <a:t>Виртуальная реальность и мир различных игр представляют собой некую опасность.</a:t>
            </a:r>
          </a:p>
          <a:p>
            <a:pPr marL="0" indent="0">
              <a:buNone/>
            </a:pPr>
            <a:r>
              <a:rPr lang="ru-RU" sz="1800" dirty="0"/>
              <a:t>Я про компьютерную зависимость.</a:t>
            </a:r>
          </a:p>
          <a:p>
            <a:pPr marL="0" indent="0">
              <a:buNone/>
            </a:pPr>
            <a:r>
              <a:rPr lang="ru-RU" sz="1800" dirty="0" smtClean="0"/>
              <a:t>Использование </a:t>
            </a:r>
            <a:r>
              <a:rPr lang="ru-RU" sz="1800" dirty="0"/>
              <a:t>телефонов и </a:t>
            </a:r>
            <a:r>
              <a:rPr lang="ru-RU" sz="1800" dirty="0" err="1" smtClean="0"/>
              <a:t>айпадов</a:t>
            </a:r>
            <a:r>
              <a:rPr lang="ru-RU" sz="1800" dirty="0" smtClean="0"/>
              <a:t>, </a:t>
            </a:r>
            <a:r>
              <a:rPr lang="ru-RU" sz="1800" dirty="0"/>
              <a:t>безусловно, на уроках мешает.</a:t>
            </a:r>
          </a:p>
          <a:p>
            <a:pPr marL="0" indent="0">
              <a:buNone/>
            </a:pPr>
            <a:r>
              <a:rPr lang="ru-RU" sz="1800" dirty="0" smtClean="0"/>
              <a:t>         В </a:t>
            </a:r>
            <a:r>
              <a:rPr lang="ru-RU" sz="1800" dirty="0"/>
              <a:t>нашей школе созданы все условия, чтобы использовать современную технику. Есть мобильные классы, интерактивные доски, надеюсь, что в скором будущем и электронные </a:t>
            </a:r>
            <a:endParaRPr lang="ru-RU" sz="1800" dirty="0" smtClean="0"/>
          </a:p>
          <a:p>
            <a:pPr marL="0" indent="0">
              <a:buNone/>
            </a:pPr>
            <a:r>
              <a:rPr lang="ru-RU" sz="1800" dirty="0" smtClean="0"/>
              <a:t>книги. </a:t>
            </a:r>
          </a:p>
          <a:p>
            <a:pPr marL="0" indent="0">
              <a:buNone/>
            </a:pPr>
            <a:r>
              <a:rPr lang="ru-RU" sz="1800" dirty="0" smtClean="0"/>
              <a:t>Гусева Диана, 6 В</a:t>
            </a:r>
          </a:p>
          <a:p>
            <a:endParaRPr lang="ru-RU" dirty="0" smtClean="0"/>
          </a:p>
        </p:txBody>
      </p:sp>
    </p:spTree>
    <p:extLst>
      <p:ext uri="{BB962C8B-B14F-4D97-AF65-F5344CB8AC3E}">
        <p14:creationId xmlns:p14="http://schemas.microsoft.com/office/powerpoint/2010/main" val="16315429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lstStyle/>
          <a:p>
            <a:r>
              <a:rPr lang="ru-RU" dirty="0" smtClean="0">
                <a:solidFill>
                  <a:schemeClr val="bg2">
                    <a:lumMod val="90000"/>
                  </a:schemeClr>
                </a:solidFill>
              </a:rPr>
              <a:t>.</a:t>
            </a:r>
            <a:endParaRPr lang="ru-RU" dirty="0">
              <a:solidFill>
                <a:schemeClr val="bg2">
                  <a:lumMod val="90000"/>
                </a:schemeClr>
              </a:solidFill>
            </a:endParaRPr>
          </a:p>
        </p:txBody>
      </p:sp>
      <p:sp>
        <p:nvSpPr>
          <p:cNvPr id="3" name="Объект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lstStyle/>
          <a:p>
            <a:r>
              <a:rPr lang="ru-RU" dirty="0" smtClean="0"/>
              <a:t>Использование гаджетов.</a:t>
            </a:r>
          </a:p>
          <a:p>
            <a:r>
              <a:rPr lang="ru-RU" sz="1600" dirty="0" smtClean="0"/>
              <a:t>В нашей современной жизни мы обычно пользуемся разными гаджетами. Мы думаем, что они повышают уровень нашего интеллекта, но они делают обратную работу. Тем больше мы пользуемся гаджетами, тем больше мы становимся глупыми. Наш лексикон уменьшается, наши слова становятся все более простыми и наиболее понятными для нашего поколения. </a:t>
            </a:r>
          </a:p>
          <a:p>
            <a:r>
              <a:rPr lang="ru-RU" sz="1600" dirty="0" smtClean="0"/>
              <a:t>Раньше, до компьютеров, люди выражались более красиво</a:t>
            </a:r>
            <a:r>
              <a:rPr lang="ru-RU" sz="1600" dirty="0"/>
              <a:t> </a:t>
            </a:r>
            <a:r>
              <a:rPr lang="ru-RU" sz="1600" dirty="0" smtClean="0"/>
              <a:t>и витиевато, их словарный запас был намного больше нашего, среди них было больше писателей, художников, режиссеров.</a:t>
            </a:r>
          </a:p>
          <a:p>
            <a:r>
              <a:rPr lang="ru-RU" sz="1600" dirty="0" smtClean="0"/>
              <a:t>Иногда я думаю, что же с нами случилось?</a:t>
            </a:r>
          </a:p>
          <a:p>
            <a:r>
              <a:rPr lang="ru-RU" sz="1600" dirty="0" smtClean="0"/>
              <a:t>После изобретения сенсорных телефонов, мы стали обращать меньше внимания на, хоть и обыкновенные, но в некоторой степени красивые вещи.</a:t>
            </a:r>
          </a:p>
          <a:p>
            <a:r>
              <a:rPr lang="ru-RU" sz="1600" dirty="0" smtClean="0"/>
              <a:t>Возьмем, например, чашку с кофе. Чашка как чашка, ничем не отличается от других чашек.</a:t>
            </a:r>
          </a:p>
          <a:p>
            <a:r>
              <a:rPr lang="ru-RU" sz="1600" dirty="0" smtClean="0"/>
              <a:t>Но если внимательно на нее посмотреть, то можно увидеть пар, идущий от ароматного, цвета шоколада, кофе, почувствовать это восхитительный запах, ощутить пальцами, насколько он горячий. </a:t>
            </a:r>
          </a:p>
          <a:p>
            <a:r>
              <a:rPr lang="ru-RU" sz="1600" dirty="0" smtClean="0"/>
              <a:t>Что мы с собой сделали?</a:t>
            </a:r>
          </a:p>
          <a:p>
            <a:r>
              <a:rPr lang="ru-RU" sz="1600" dirty="0" smtClean="0"/>
              <a:t>Иногда мне хочется куда подальше засунуть этот телефон, уйти на природу, упасть на траву и смотреть в небо, чувствовать, как букашки проползают по тебе, видеть белоснежные облака над головой, чувствовать, как прозрачный ветер, ласкает твои щеки.</a:t>
            </a:r>
          </a:p>
          <a:p>
            <a:r>
              <a:rPr lang="ru-RU" sz="1600" dirty="0" smtClean="0"/>
              <a:t>Видеть, как пролетают бабочки, дуть на одуванчики, и смотреть, как парашютики семян разлетаются в разные стороны.</a:t>
            </a:r>
          </a:p>
          <a:p>
            <a:r>
              <a:rPr lang="ru-RU" sz="1600" dirty="0" smtClean="0"/>
              <a:t>Что же мы с собой сделали?</a:t>
            </a:r>
            <a:endParaRPr lang="ru-RU" sz="1600" dirty="0"/>
          </a:p>
        </p:txBody>
      </p:sp>
    </p:spTree>
    <p:extLst>
      <p:ext uri="{BB962C8B-B14F-4D97-AF65-F5344CB8AC3E}">
        <p14:creationId xmlns:p14="http://schemas.microsoft.com/office/powerpoint/2010/main" val="36739488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txBody>
          <a:bodyPr/>
          <a:lstStyle/>
          <a:p>
            <a:r>
              <a:rPr lang="ru-RU" dirty="0" smtClean="0">
                <a:solidFill>
                  <a:schemeClr val="bg2">
                    <a:lumMod val="90000"/>
                  </a:schemeClr>
                </a:solidFill>
              </a:rPr>
              <a:t>.</a:t>
            </a:r>
            <a:endParaRPr lang="ru-RU" dirty="0">
              <a:solidFill>
                <a:schemeClr val="bg2">
                  <a:lumMod val="90000"/>
                </a:schemeClr>
              </a:solidFill>
            </a:endParaRPr>
          </a:p>
        </p:txBody>
      </p:sp>
      <p:sp>
        <p:nvSpPr>
          <p:cNvPr id="3" name="Объект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lstStyle/>
          <a:p>
            <a:endParaRPr lang="ru-RU" dirty="0"/>
          </a:p>
        </p:txBody>
      </p:sp>
    </p:spTree>
    <p:extLst>
      <p:ext uri="{BB962C8B-B14F-4D97-AF65-F5344CB8AC3E}">
        <p14:creationId xmlns:p14="http://schemas.microsoft.com/office/powerpoint/2010/main" val="19087001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p:spPr>
        <p:style>
          <a:lnRef idx="1">
            <a:schemeClr val="accent2"/>
          </a:lnRef>
          <a:fillRef idx="2">
            <a:schemeClr val="accent2"/>
          </a:fillRef>
          <a:effectRef idx="1">
            <a:schemeClr val="accent2"/>
          </a:effectRef>
          <a:fontRef idx="minor">
            <a:schemeClr val="dk1"/>
          </a:fontRef>
        </p:style>
        <p:txBody>
          <a:bodyPr>
            <a:noAutofit/>
          </a:bodyPr>
          <a:lstStyle/>
          <a:p>
            <a:r>
              <a:rPr lang="ru-RU" sz="2400" dirty="0" smtClean="0"/>
              <a:t>Учитель! Чтоб без нервов жить,</a:t>
            </a:r>
            <a:br>
              <a:rPr lang="ru-RU" sz="2400" dirty="0" smtClean="0"/>
            </a:br>
            <a:r>
              <a:rPr lang="ru-RU" sz="2400" dirty="0" smtClean="0"/>
              <a:t> Смотря на детские проказы,  </a:t>
            </a:r>
            <a:br>
              <a:rPr lang="ru-RU" sz="2400" dirty="0" smtClean="0"/>
            </a:br>
            <a:r>
              <a:rPr lang="ru-RU" sz="2400" dirty="0" smtClean="0"/>
              <a:t>С тоской  можешь  ты не быть ,</a:t>
            </a:r>
            <a:r>
              <a:rPr lang="ru-RU" sz="2400" dirty="0"/>
              <a:t> </a:t>
            </a:r>
            <a:r>
              <a:rPr lang="ru-RU" sz="2400" dirty="0" smtClean="0"/>
              <a:t/>
            </a:r>
            <a:br>
              <a:rPr lang="ru-RU" sz="2400" dirty="0" smtClean="0"/>
            </a:br>
            <a:r>
              <a:rPr lang="ru-RU" sz="2400" dirty="0" smtClean="0"/>
              <a:t>Но с юмором ты быть обязан.</a:t>
            </a:r>
            <a:endParaRPr lang="ru-RU" sz="2400" dirty="0"/>
          </a:p>
        </p:txBody>
      </p:sp>
      <p:sp>
        <p:nvSpPr>
          <p:cNvPr id="3" name="Объект 2"/>
          <p:cNvSpPr>
            <a:spLocks noGrp="1"/>
          </p:cNvSpPr>
          <p:nvPr>
            <p:ph idx="1"/>
          </p:nvPr>
        </p:nvSpPr>
        <p:spPr>
          <a:xfrm>
            <a:off x="0" y="1412776"/>
            <a:ext cx="9144000" cy="5445224"/>
          </a:xfrm>
        </p:spPr>
        <p:style>
          <a:lnRef idx="1">
            <a:schemeClr val="accent2"/>
          </a:lnRef>
          <a:fillRef idx="3">
            <a:schemeClr val="accent2"/>
          </a:fillRef>
          <a:effectRef idx="2">
            <a:schemeClr val="accent2"/>
          </a:effectRef>
          <a:fontRef idx="minor">
            <a:schemeClr val="lt1"/>
          </a:fontRef>
        </p:style>
        <p:txBody>
          <a:bodyPr/>
          <a:lstStyle/>
          <a:p>
            <a:r>
              <a:rPr lang="ru-RU" dirty="0" smtClean="0"/>
              <a:t>В России две беды: - </a:t>
            </a:r>
            <a:r>
              <a:rPr lang="ru-RU" dirty="0" err="1" smtClean="0"/>
              <a:t>тся</a:t>
            </a:r>
            <a:r>
              <a:rPr lang="ru-RU" dirty="0" smtClean="0"/>
              <a:t> и  -</a:t>
            </a:r>
            <a:r>
              <a:rPr lang="ru-RU" dirty="0" err="1" smtClean="0"/>
              <a:t>ться</a:t>
            </a:r>
            <a:r>
              <a:rPr lang="ru-RU" dirty="0" smtClean="0"/>
              <a:t>.</a:t>
            </a:r>
          </a:p>
          <a:p>
            <a:r>
              <a:rPr lang="ru-RU" dirty="0" smtClean="0"/>
              <a:t>Человеку свойственно ошибаться, особенно на диктанте по русскому.</a:t>
            </a:r>
          </a:p>
          <a:p>
            <a:r>
              <a:rPr lang="ru-RU" dirty="0" smtClean="0"/>
              <a:t>По статистике, каждая третья кошка мечтает после смерти стать скелетом в кабинете биологии.</a:t>
            </a:r>
          </a:p>
          <a:p>
            <a:r>
              <a:rPr lang="ru-RU" dirty="0" smtClean="0"/>
              <a:t>Порядок в школе обычно обеспечивают три богатыря: физрук, трудовик и </a:t>
            </a:r>
            <a:r>
              <a:rPr lang="ru-RU" smtClean="0"/>
              <a:t>учитель ОБЖ.</a:t>
            </a:r>
          </a:p>
          <a:p>
            <a:endParaRPr lang="ru-RU" dirty="0" smtClean="0"/>
          </a:p>
        </p:txBody>
      </p:sp>
    </p:spTree>
    <p:extLst>
      <p:ext uri="{BB962C8B-B14F-4D97-AF65-F5344CB8AC3E}">
        <p14:creationId xmlns:p14="http://schemas.microsoft.com/office/powerpoint/2010/main" val="853762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t>Праздничные поздравления</a:t>
            </a:r>
            <a:endParaRPr lang="ru-RU" sz="2800" dirty="0"/>
          </a:p>
        </p:txBody>
      </p:sp>
      <p:sp>
        <p:nvSpPr>
          <p:cNvPr id="3" name="Объект 2"/>
          <p:cNvSpPr>
            <a:spLocks noGrp="1"/>
          </p:cNvSpPr>
          <p:nvPr>
            <p:ph idx="1"/>
          </p:nvPr>
        </p:nvSpPr>
        <p:spPr/>
        <p:txBody>
          <a:bodyPr>
            <a:normAutofit fontScale="70000" lnSpcReduction="20000"/>
          </a:bodyPr>
          <a:lstStyle/>
          <a:p>
            <a:r>
              <a:rPr lang="ru-RU" dirty="0" smtClean="0"/>
              <a:t>Уважаемые коллеги!</a:t>
            </a:r>
          </a:p>
          <a:p>
            <a:r>
              <a:rPr lang="ru-RU" dirty="0" smtClean="0"/>
              <a:t>Поздравляю всех Вас с профессиональным праздником – Днем учителя!</a:t>
            </a:r>
          </a:p>
          <a:p>
            <a:r>
              <a:rPr lang="ru-RU" dirty="0" smtClean="0"/>
              <a:t>Я отдаю дань уважения нелегкому благородному труду учителей, на плечах которых лежит ответственная задача – обучение и воспитание наших детей.</a:t>
            </a:r>
          </a:p>
          <a:p>
            <a:r>
              <a:rPr lang="ru-RU" dirty="0" smtClean="0"/>
              <a:t>Пусть Ваша энергия, теплота сердец, терпение, </a:t>
            </a:r>
          </a:p>
          <a:p>
            <a:r>
              <a:rPr lang="ru-RU" dirty="0" smtClean="0"/>
              <a:t>преданность делу всегда сопутствуют Вам долгие годы!</a:t>
            </a:r>
          </a:p>
          <a:p>
            <a:r>
              <a:rPr lang="ru-RU" dirty="0" smtClean="0"/>
              <a:t>Желаю Вам крепкого здоровья, творческих успехов на педагогическом поприще, новых свершений, благополучия семейного очага, счастья всем Вам и Вашим близким.</a:t>
            </a:r>
          </a:p>
          <a:p>
            <a:r>
              <a:rPr lang="ru-RU" dirty="0"/>
              <a:t> </a:t>
            </a:r>
            <a:r>
              <a:rPr lang="ru-RU" dirty="0" smtClean="0"/>
              <a:t>                                                                    Директор МБОУ СОШ № 5</a:t>
            </a:r>
          </a:p>
          <a:p>
            <a:r>
              <a:rPr lang="ru-RU" dirty="0"/>
              <a:t> </a:t>
            </a:r>
            <a:r>
              <a:rPr lang="ru-RU" dirty="0" smtClean="0"/>
              <a:t>                                                                    </a:t>
            </a:r>
            <a:r>
              <a:rPr lang="ru-RU" dirty="0" err="1" smtClean="0"/>
              <a:t>К.Н.Прудников</a:t>
            </a:r>
            <a:r>
              <a:rPr lang="ru-RU" dirty="0" smtClean="0"/>
              <a:t>.</a:t>
            </a:r>
            <a:endParaRPr lang="ru-RU" dirty="0"/>
          </a:p>
        </p:txBody>
      </p:sp>
    </p:spTree>
    <p:extLst>
      <p:ext uri="{BB962C8B-B14F-4D97-AF65-F5344CB8AC3E}">
        <p14:creationId xmlns:p14="http://schemas.microsoft.com/office/powerpoint/2010/main" val="3764633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p:spPr>
        <p:txBody>
          <a:bodyPr>
            <a:normAutofit/>
          </a:bodyPr>
          <a:lstStyle/>
          <a:p>
            <a:r>
              <a:rPr lang="ru-RU" sz="3200" dirty="0" smtClean="0"/>
              <a:t>Поздравления ко дню учителя </a:t>
            </a:r>
            <a:endParaRPr lang="ru-RU" sz="3200" dirty="0"/>
          </a:p>
        </p:txBody>
      </p:sp>
      <p:sp>
        <p:nvSpPr>
          <p:cNvPr id="3" name="Объект 2"/>
          <p:cNvSpPr>
            <a:spLocks noGrp="1"/>
          </p:cNvSpPr>
          <p:nvPr>
            <p:ph idx="1"/>
          </p:nvPr>
        </p:nvSpPr>
        <p:spPr>
          <a:xfrm>
            <a:off x="0" y="1412776"/>
            <a:ext cx="9144000" cy="5445224"/>
          </a:xfrm>
        </p:spPr>
        <p:txBody>
          <a:bodyPr>
            <a:normAutofit/>
          </a:bodyPr>
          <a:lstStyle/>
          <a:p>
            <a:r>
              <a:rPr lang="ru-RU" sz="2800" dirty="0" smtClean="0"/>
              <a:t>В праздничный день примите слова искренней благодарности за большой вклад в развитие системы образования, за огромный труд, за творчество.</a:t>
            </a:r>
          </a:p>
          <a:p>
            <a:r>
              <a:rPr lang="ru-RU" sz="2800" dirty="0" smtClean="0"/>
              <a:t>Желаю Вам новых педагогических открытий, оптимизма, верности учительской профессии.</a:t>
            </a:r>
          </a:p>
          <a:p>
            <a:r>
              <a:rPr lang="ru-RU" sz="2800" dirty="0" smtClean="0"/>
              <a:t>Пусть Вас всегда радуют успехи учеников, добрые хорошие вести.</a:t>
            </a:r>
          </a:p>
          <a:p>
            <a:r>
              <a:rPr lang="ru-RU" sz="2800" dirty="0" smtClean="0"/>
              <a:t>Счастья. Мира и добра Вашим семьям.</a:t>
            </a:r>
          </a:p>
          <a:p>
            <a:r>
              <a:rPr lang="ru-RU" sz="2800" dirty="0"/>
              <a:t> </a:t>
            </a:r>
            <a:r>
              <a:rPr lang="ru-RU" sz="2800" dirty="0" smtClean="0"/>
              <a:t>                                   Зам. </a:t>
            </a:r>
            <a:r>
              <a:rPr lang="ru-RU" sz="2800" dirty="0"/>
              <a:t>д</a:t>
            </a:r>
            <a:r>
              <a:rPr lang="ru-RU" sz="2800" dirty="0" smtClean="0"/>
              <a:t>иректора МБОУ СОШ № 5</a:t>
            </a:r>
          </a:p>
          <a:p>
            <a:r>
              <a:rPr lang="ru-RU" sz="2800" dirty="0" smtClean="0"/>
              <a:t>                                     </a:t>
            </a:r>
            <a:r>
              <a:rPr lang="ru-RU" sz="2800" dirty="0" err="1" smtClean="0"/>
              <a:t>Е.И.Шерстюк</a:t>
            </a:r>
            <a:r>
              <a:rPr lang="ru-RU" sz="2800" dirty="0" smtClean="0"/>
              <a:t>.</a:t>
            </a:r>
          </a:p>
          <a:p>
            <a:endParaRPr lang="ru-RU" dirty="0"/>
          </a:p>
        </p:txBody>
      </p:sp>
    </p:spTree>
    <p:extLst>
      <p:ext uri="{BB962C8B-B14F-4D97-AF65-F5344CB8AC3E}">
        <p14:creationId xmlns:p14="http://schemas.microsoft.com/office/powerpoint/2010/main" val="3830212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367"/>
            <a:ext cx="9144000" cy="839079"/>
          </a:xfrm>
        </p:spPr>
        <p:style>
          <a:lnRef idx="1">
            <a:schemeClr val="accent1"/>
          </a:lnRef>
          <a:fillRef idx="2">
            <a:schemeClr val="accent1"/>
          </a:fillRef>
          <a:effectRef idx="1">
            <a:schemeClr val="accent1"/>
          </a:effectRef>
          <a:fontRef idx="minor">
            <a:schemeClr val="dk1"/>
          </a:fontRef>
        </p:style>
        <p:txBody>
          <a:bodyPr>
            <a:noAutofit/>
          </a:bodyPr>
          <a:lstStyle/>
          <a:p>
            <a:r>
              <a:rPr lang="ru-RU" sz="4800" dirty="0" smtClean="0"/>
              <a:t>Поздравления ко дню учителя</a:t>
            </a:r>
            <a:endParaRPr lang="ru-RU" sz="4800" dirty="0"/>
          </a:p>
        </p:txBody>
      </p:sp>
      <p:sp>
        <p:nvSpPr>
          <p:cNvPr id="3" name="Объект 2"/>
          <p:cNvSpPr>
            <a:spLocks noGrp="1"/>
          </p:cNvSpPr>
          <p:nvPr>
            <p:ph idx="1"/>
          </p:nvPr>
        </p:nvSpPr>
        <p:spPr>
          <a:xfrm>
            <a:off x="0" y="836712"/>
            <a:ext cx="9144000" cy="6021288"/>
          </a:xfrm>
        </p:spPr>
        <p:style>
          <a:lnRef idx="1">
            <a:schemeClr val="accent1"/>
          </a:lnRef>
          <a:fillRef idx="3">
            <a:schemeClr val="accent1"/>
          </a:fillRef>
          <a:effectRef idx="2">
            <a:schemeClr val="accent1"/>
          </a:effectRef>
          <a:fontRef idx="minor">
            <a:schemeClr val="lt1"/>
          </a:fontRef>
        </p:style>
        <p:txBody>
          <a:bodyPr>
            <a:normAutofit fontScale="92500" lnSpcReduction="10000"/>
          </a:bodyPr>
          <a:lstStyle/>
          <a:p>
            <a:pPr marL="0" indent="0">
              <a:buNone/>
            </a:pPr>
            <a:r>
              <a:rPr lang="ru-RU" dirty="0" smtClean="0"/>
              <a:t>Почти каждый день мы ходим в школу. По сути ,что такое школа? Школа – это то место ,куда мы ходим набираться знаний, находить новых друзей и узнавать что – то новое ,или же по- другому, школа – это второй дом. Учителя-это вторые родители. Каждый ребёнок со временем идет в школу, когда заканчивает  детский сад. Учителя – это самые святые люди, которые учат, поддерживают и любят тебя так же, как и </a:t>
            </a:r>
            <a:r>
              <a:rPr lang="ru-RU" dirty="0"/>
              <a:t>своих </a:t>
            </a:r>
            <a:r>
              <a:rPr lang="ru-RU" dirty="0" smtClean="0"/>
              <a:t>детей. Никогда не забывайте своих учителей. Спасибо вам за то, что вы для нас делаете! Поздравляем вас, любимые учителя!</a:t>
            </a:r>
          </a:p>
          <a:p>
            <a:pPr marL="0" indent="0">
              <a:buNone/>
            </a:pPr>
            <a:r>
              <a:rPr lang="ru-RU" dirty="0" smtClean="0"/>
              <a:t>                                                                      ученица 6 класса</a:t>
            </a:r>
          </a:p>
          <a:p>
            <a:pPr marL="0" indent="0">
              <a:buNone/>
            </a:pPr>
            <a:r>
              <a:rPr lang="ru-RU" dirty="0" smtClean="0"/>
              <a:t>                                                                   Светлана </a:t>
            </a:r>
            <a:r>
              <a:rPr lang="ru-RU" dirty="0" err="1" smtClean="0"/>
              <a:t>Стебнова</a:t>
            </a:r>
            <a:endParaRPr lang="ru-RU" dirty="0" smtClean="0"/>
          </a:p>
        </p:txBody>
      </p:sp>
    </p:spTree>
    <p:extLst>
      <p:ext uri="{BB962C8B-B14F-4D97-AF65-F5344CB8AC3E}">
        <p14:creationId xmlns:p14="http://schemas.microsoft.com/office/powerpoint/2010/main" val="689877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84784"/>
          </a:xfrm>
        </p:spPr>
        <p:style>
          <a:lnRef idx="1">
            <a:schemeClr val="accent1"/>
          </a:lnRef>
          <a:fillRef idx="2">
            <a:schemeClr val="accent1"/>
          </a:fillRef>
          <a:effectRef idx="1">
            <a:schemeClr val="accent1"/>
          </a:effectRef>
          <a:fontRef idx="minor">
            <a:schemeClr val="dk1"/>
          </a:fontRef>
        </p:style>
        <p:txBody>
          <a:bodyPr>
            <a:normAutofit/>
          </a:bodyPr>
          <a:lstStyle/>
          <a:p>
            <a:r>
              <a:rPr lang="ru-RU" sz="5400" dirty="0" smtClean="0"/>
              <a:t>Проба пера </a:t>
            </a:r>
            <a:endParaRPr lang="ru-RU" sz="54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07904" y="1484784"/>
            <a:ext cx="4644008" cy="5373216"/>
          </a:xfrm>
        </p:spPr>
      </p:pic>
    </p:spTree>
    <p:extLst>
      <p:ext uri="{BB962C8B-B14F-4D97-AF65-F5344CB8AC3E}">
        <p14:creationId xmlns:p14="http://schemas.microsoft.com/office/powerpoint/2010/main" val="2740763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381834"/>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dirty="0" smtClean="0"/>
              <a:t>Здравствуйте, дорогие учителя и ребята моей любимой школы.</a:t>
            </a:r>
            <a:endParaRPr lang="ru-RU" dirty="0"/>
          </a:p>
        </p:txBody>
      </p:sp>
      <p:sp>
        <p:nvSpPr>
          <p:cNvPr id="3" name="Объект 2"/>
          <p:cNvSpPr>
            <a:spLocks noGrp="1"/>
          </p:cNvSpPr>
          <p:nvPr>
            <p:ph idx="1"/>
          </p:nvPr>
        </p:nvSpPr>
        <p:spPr>
          <a:xfrm>
            <a:off x="0" y="1196752"/>
            <a:ext cx="9144000" cy="5661248"/>
          </a:xfrm>
        </p:spPr>
        <p:style>
          <a:lnRef idx="1">
            <a:schemeClr val="accent3"/>
          </a:lnRef>
          <a:fillRef idx="3">
            <a:schemeClr val="accent3"/>
          </a:fillRef>
          <a:effectRef idx="2">
            <a:schemeClr val="accent3"/>
          </a:effectRef>
          <a:fontRef idx="minor">
            <a:schemeClr val="lt1"/>
          </a:fontRef>
        </p:style>
        <p:txBody>
          <a:bodyPr>
            <a:normAutofit fontScale="77500" lnSpcReduction="20000"/>
          </a:bodyPr>
          <a:lstStyle/>
          <a:p>
            <a:pPr marL="0" indent="0">
              <a:buNone/>
            </a:pPr>
            <a:r>
              <a:rPr lang="ru-RU" sz="3600" dirty="0" smtClean="0"/>
              <a:t>Я представляю, на мой взгляд, самую интересную рубрику в нашей газете.</a:t>
            </a:r>
          </a:p>
          <a:p>
            <a:pPr marL="0" indent="0">
              <a:buNone/>
            </a:pPr>
            <a:r>
              <a:rPr lang="ru-RU" sz="3600" dirty="0"/>
              <a:t>Что такое «проба пера»? Сейчас это  — иносказательное выражение, которое пришло из тех времен, когда вместо ручек были перья. Перед тем, как переписать что-либо начисто, пробовали перо  — писали несколько слов на черновике. Теперь это выражение означает первые шаги в мире </a:t>
            </a:r>
            <a:r>
              <a:rPr lang="ru-RU" sz="3600" dirty="0" smtClean="0"/>
              <a:t>литературы.</a:t>
            </a:r>
          </a:p>
          <a:p>
            <a:pPr marL="0" indent="0">
              <a:buNone/>
            </a:pPr>
            <a:r>
              <a:rPr lang="ru-RU" sz="3600" dirty="0" smtClean="0"/>
              <a:t>Дорогие ребята!</a:t>
            </a:r>
          </a:p>
          <a:p>
            <a:pPr marL="0" indent="0">
              <a:buNone/>
            </a:pPr>
            <a:r>
              <a:rPr lang="ru-RU" sz="3600" dirty="0" smtClean="0"/>
              <a:t>Приглашаем вас « попробовать свои перья» в нашем литературном конкурсе.</a:t>
            </a:r>
          </a:p>
          <a:p>
            <a:pPr marL="0" indent="0">
              <a:buNone/>
            </a:pPr>
            <a:r>
              <a:rPr lang="ru-RU" sz="3600" dirty="0" smtClean="0"/>
              <a:t>С огромным удовольствием представляем на ваш суд работы нашего Кирилла.</a:t>
            </a:r>
            <a:endParaRPr lang="ru-RU" sz="3600" dirty="0"/>
          </a:p>
        </p:txBody>
      </p:sp>
    </p:spTree>
    <p:extLst>
      <p:ext uri="{BB962C8B-B14F-4D97-AF65-F5344CB8AC3E}">
        <p14:creationId xmlns:p14="http://schemas.microsoft.com/office/powerpoint/2010/main" val="3633345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628800"/>
          </a:xfrm>
        </p:spPr>
        <p:style>
          <a:lnRef idx="1">
            <a:schemeClr val="accent3"/>
          </a:lnRef>
          <a:fillRef idx="2">
            <a:schemeClr val="accent3"/>
          </a:fillRef>
          <a:effectRef idx="1">
            <a:schemeClr val="accent3"/>
          </a:effectRef>
          <a:fontRef idx="minor">
            <a:schemeClr val="dk1"/>
          </a:fontRef>
        </p:style>
        <p:txBody>
          <a:bodyPr/>
          <a:lstStyle/>
          <a:p>
            <a:r>
              <a:rPr lang="ru-RU" dirty="0" smtClean="0"/>
              <a:t>Кирилл Крупенин</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07904" y="1628800"/>
            <a:ext cx="4248472" cy="5229200"/>
          </a:xfrm>
        </p:spPr>
        <p:style>
          <a:lnRef idx="1">
            <a:schemeClr val="accent3"/>
          </a:lnRef>
          <a:fillRef idx="3">
            <a:schemeClr val="accent3"/>
          </a:fillRef>
          <a:effectRef idx="2">
            <a:schemeClr val="accent3"/>
          </a:effectRef>
          <a:fontRef idx="minor">
            <a:schemeClr val="lt1"/>
          </a:fontRef>
        </p:style>
      </p:pic>
    </p:spTree>
    <p:extLst>
      <p:ext uri="{BB962C8B-B14F-4D97-AF65-F5344CB8AC3E}">
        <p14:creationId xmlns:p14="http://schemas.microsoft.com/office/powerpoint/2010/main" val="2334628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1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Тема11</Template>
  <TotalTime>263</TotalTime>
  <Words>1506</Words>
  <Application>Microsoft Office PowerPoint</Application>
  <PresentationFormat>Экран (4:3)</PresentationFormat>
  <Paragraphs>172</Paragraphs>
  <Slides>35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Тема11</vt:lpstr>
      <vt:lpstr>ШКОЛА НА СОЛНЕЧНОЙ СТОРОНЕ  Выпуск 1                                                                                                Сентябрь 2014</vt:lpstr>
      <vt:lpstr>Колонка редактора</vt:lpstr>
      <vt:lpstr>..</vt:lpstr>
      <vt:lpstr>Праздничные поздравления</vt:lpstr>
      <vt:lpstr>Поздравления ко дню учителя </vt:lpstr>
      <vt:lpstr>Поздравления ко дню учителя</vt:lpstr>
      <vt:lpstr>Проба пера </vt:lpstr>
      <vt:lpstr>Здравствуйте, дорогие учителя и ребята моей любимой школы.</vt:lpstr>
      <vt:lpstr>Кирилл Крупенин</vt:lpstr>
      <vt:lpstr>Басня  «Всё не так »</vt:lpstr>
      <vt:lpstr>Басня  « Медведь»</vt:lpstr>
      <vt:lpstr>Басня «Жадная сорока» (Богатые  тоже плачут)</vt:lpstr>
      <vt:lpstr>Парад демотиваторов </vt:lpstr>
      <vt:lpstr>демотиватор  № 1</vt:lpstr>
      <vt:lpstr>демотиватор № 2</vt:lpstr>
      <vt:lpstr>демотиватор № 3</vt:lpstr>
      <vt:lpstr>демотиватор № 4</vt:lpstr>
      <vt:lpstr>демотиватор № 5</vt:lpstr>
      <vt:lpstr>демотиватор № 6</vt:lpstr>
      <vt:lpstr>демотиватор №7</vt:lpstr>
      <vt:lpstr>демотиватор № 8</vt:lpstr>
      <vt:lpstr>демотиватор № 9</vt:lpstr>
      <vt:lpstr>демотиватор № 10</vt:lpstr>
      <vt:lpstr>демотиватор № 11</vt:lpstr>
      <vt:lpstr>демотиватор № 12 </vt:lpstr>
      <vt:lpstr>демотиватор № 13 </vt:lpstr>
      <vt:lpstr>демотиватор № 14</vt:lpstr>
      <vt:lpstr>демотиватор № 15 </vt:lpstr>
      <vt:lpstr>.</vt:lpstr>
      <vt:lpstr>.</vt:lpstr>
      <vt:lpstr>.</vt:lpstr>
      <vt:lpstr>.</vt:lpstr>
      <vt:lpstr>.</vt:lpstr>
      <vt:lpstr>.</vt:lpstr>
      <vt:lpstr>Учитель! Чтоб без нервов жить,  Смотря на детские проказы,   С тоской  можешь  ты не быть ,  Но с юмором ты быть обязан.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Ирина</cp:lastModifiedBy>
  <cp:revision>28</cp:revision>
  <dcterms:created xsi:type="dcterms:W3CDTF">2014-09-29T07:51:49Z</dcterms:created>
  <dcterms:modified xsi:type="dcterms:W3CDTF">2014-09-30T08:45:45Z</dcterms:modified>
</cp:coreProperties>
</file>