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57" r:id="rId3"/>
    <p:sldId id="279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2" r:id="rId17"/>
    <p:sldId id="274" r:id="rId18"/>
    <p:sldId id="275" r:id="rId19"/>
    <p:sldId id="276" r:id="rId20"/>
    <p:sldId id="273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11020-86CB-4C32-B412-B7116F72B7E5}" type="doc">
      <dgm:prSet loTypeId="urn:microsoft.com/office/officeart/2005/8/layout/pyramid1" loCatId="pyramid" qsTypeId="urn:microsoft.com/office/officeart/2005/8/quickstyle/simple3" qsCatId="simple" csTypeId="urn:microsoft.com/office/officeart/2005/8/colors/colorful4" csCatId="colorful" phldr="1"/>
      <dgm:spPr/>
    </dgm:pt>
    <dgm:pt modelId="{CCEC1B3F-3139-47FD-9AD2-559E65353038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ФГОС</a:t>
          </a:r>
          <a:endParaRPr lang="ru-RU" dirty="0"/>
        </a:p>
      </dgm:t>
    </dgm:pt>
    <dgm:pt modelId="{DBA42519-CAE0-461C-A5CD-CE0D90A418C1}" type="parTrans" cxnId="{0192ABFB-0C5C-46DA-9B99-B8A07A7815F5}">
      <dgm:prSet/>
      <dgm:spPr/>
      <dgm:t>
        <a:bodyPr/>
        <a:lstStyle/>
        <a:p>
          <a:endParaRPr lang="ru-RU"/>
        </a:p>
      </dgm:t>
    </dgm:pt>
    <dgm:pt modelId="{42CF0E40-436D-45B1-A823-F93227206EB5}" type="sibTrans" cxnId="{0192ABFB-0C5C-46DA-9B99-B8A07A7815F5}">
      <dgm:prSet/>
      <dgm:spPr/>
      <dgm:t>
        <a:bodyPr/>
        <a:lstStyle/>
        <a:p>
          <a:endParaRPr lang="ru-RU"/>
        </a:p>
      </dgm:t>
    </dgm:pt>
    <dgm:pt modelId="{008E4AAD-B729-4EDF-B69D-8DA8410C90CE}">
      <dgm:prSet/>
      <dgm:spPr>
        <a:solidFill>
          <a:srgbClr val="FFC000"/>
        </a:solidFill>
      </dgm:spPr>
      <dgm:t>
        <a:bodyPr/>
        <a:lstStyle/>
        <a:p>
          <a:r>
            <a:rPr lang="ru-RU" u="none" dirty="0" smtClean="0"/>
            <a:t>системно-</a:t>
          </a:r>
          <a:r>
            <a:rPr lang="ru-RU" u="none" dirty="0" err="1" smtClean="0"/>
            <a:t>деятельностный</a:t>
          </a:r>
          <a:r>
            <a:rPr lang="ru-RU" u="none" dirty="0" smtClean="0"/>
            <a:t> подход</a:t>
          </a:r>
          <a:endParaRPr lang="ru-RU" dirty="0"/>
        </a:p>
      </dgm:t>
    </dgm:pt>
    <dgm:pt modelId="{906768B6-3364-484C-A012-E9A4A2F992F7}" type="parTrans" cxnId="{FBA0B658-E1DF-4144-9D7F-615AC448A93A}">
      <dgm:prSet/>
      <dgm:spPr/>
      <dgm:t>
        <a:bodyPr/>
        <a:lstStyle/>
        <a:p>
          <a:endParaRPr lang="ru-RU"/>
        </a:p>
      </dgm:t>
    </dgm:pt>
    <dgm:pt modelId="{24CB1CFB-7686-4D17-B274-D0517B1460AE}" type="sibTrans" cxnId="{FBA0B658-E1DF-4144-9D7F-615AC448A93A}">
      <dgm:prSet/>
      <dgm:spPr/>
      <dgm:t>
        <a:bodyPr/>
        <a:lstStyle/>
        <a:p>
          <a:endParaRPr lang="ru-RU"/>
        </a:p>
      </dgm:t>
    </dgm:pt>
    <dgm:pt modelId="{72C2BAFD-C7F3-4FD9-92B1-D704427E55EF}" type="pres">
      <dgm:prSet presAssocID="{6A111020-86CB-4C32-B412-B7116F72B7E5}" presName="Name0" presStyleCnt="0">
        <dgm:presLayoutVars>
          <dgm:dir/>
          <dgm:animLvl val="lvl"/>
          <dgm:resizeHandles val="exact"/>
        </dgm:presLayoutVars>
      </dgm:prSet>
      <dgm:spPr/>
    </dgm:pt>
    <dgm:pt modelId="{FB9FECC7-194F-45F5-94CE-B100C389A752}" type="pres">
      <dgm:prSet presAssocID="{CCEC1B3F-3139-47FD-9AD2-559E65353038}" presName="Name8" presStyleCnt="0"/>
      <dgm:spPr/>
    </dgm:pt>
    <dgm:pt modelId="{7B5E0A62-5F86-44BE-805A-C7A1C957C30B}" type="pres">
      <dgm:prSet presAssocID="{CCEC1B3F-3139-47FD-9AD2-559E65353038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898DF-4EA1-4B8B-8F3B-BB326602A1E4}" type="pres">
      <dgm:prSet presAssocID="{CCEC1B3F-3139-47FD-9AD2-559E653530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9A128-7A17-434B-8948-62E40BAA58D5}" type="pres">
      <dgm:prSet presAssocID="{008E4AAD-B729-4EDF-B69D-8DA8410C90CE}" presName="Name8" presStyleCnt="0"/>
      <dgm:spPr/>
    </dgm:pt>
    <dgm:pt modelId="{9AD87D3B-AAA3-4870-BAA5-A7AA9194CDC6}" type="pres">
      <dgm:prSet presAssocID="{008E4AAD-B729-4EDF-B69D-8DA8410C90CE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B13A8-62FB-46EF-BF0F-8CFEA24B5301}" type="pres">
      <dgm:prSet presAssocID="{008E4AAD-B729-4EDF-B69D-8DA8410C90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2681AB-2F3A-4975-8DB6-9FE3FAF06A1D}" type="presOf" srcId="{008E4AAD-B729-4EDF-B69D-8DA8410C90CE}" destId="{9AD87D3B-AAA3-4870-BAA5-A7AA9194CDC6}" srcOrd="0" destOrd="0" presId="urn:microsoft.com/office/officeart/2005/8/layout/pyramid1"/>
    <dgm:cxn modelId="{02AA5D28-D804-4628-B654-050CF4136045}" type="presOf" srcId="{008E4AAD-B729-4EDF-B69D-8DA8410C90CE}" destId="{FC7B13A8-62FB-46EF-BF0F-8CFEA24B5301}" srcOrd="1" destOrd="0" presId="urn:microsoft.com/office/officeart/2005/8/layout/pyramid1"/>
    <dgm:cxn modelId="{9362CFB9-2996-4B92-9980-36D3076CB564}" type="presOf" srcId="{6A111020-86CB-4C32-B412-B7116F72B7E5}" destId="{72C2BAFD-C7F3-4FD9-92B1-D704427E55EF}" srcOrd="0" destOrd="0" presId="urn:microsoft.com/office/officeart/2005/8/layout/pyramid1"/>
    <dgm:cxn modelId="{6D3CBED8-8475-42B3-9754-12844A4D6ACC}" type="presOf" srcId="{CCEC1B3F-3139-47FD-9AD2-559E65353038}" destId="{7B5E0A62-5F86-44BE-805A-C7A1C957C30B}" srcOrd="0" destOrd="0" presId="urn:microsoft.com/office/officeart/2005/8/layout/pyramid1"/>
    <dgm:cxn modelId="{FBA0B658-E1DF-4144-9D7F-615AC448A93A}" srcId="{6A111020-86CB-4C32-B412-B7116F72B7E5}" destId="{008E4AAD-B729-4EDF-B69D-8DA8410C90CE}" srcOrd="1" destOrd="0" parTransId="{906768B6-3364-484C-A012-E9A4A2F992F7}" sibTransId="{24CB1CFB-7686-4D17-B274-D0517B1460AE}"/>
    <dgm:cxn modelId="{583FA7F7-31F0-4CCF-BE40-55E059C433CC}" type="presOf" srcId="{CCEC1B3F-3139-47FD-9AD2-559E65353038}" destId="{4F6898DF-4EA1-4B8B-8F3B-BB326602A1E4}" srcOrd="1" destOrd="0" presId="urn:microsoft.com/office/officeart/2005/8/layout/pyramid1"/>
    <dgm:cxn modelId="{0192ABFB-0C5C-46DA-9B99-B8A07A7815F5}" srcId="{6A111020-86CB-4C32-B412-B7116F72B7E5}" destId="{CCEC1B3F-3139-47FD-9AD2-559E65353038}" srcOrd="0" destOrd="0" parTransId="{DBA42519-CAE0-461C-A5CD-CE0D90A418C1}" sibTransId="{42CF0E40-436D-45B1-A823-F93227206EB5}"/>
    <dgm:cxn modelId="{B6C1C43E-3FC7-42DB-BDAA-24C8469D11FE}" type="presParOf" srcId="{72C2BAFD-C7F3-4FD9-92B1-D704427E55EF}" destId="{FB9FECC7-194F-45F5-94CE-B100C389A752}" srcOrd="0" destOrd="0" presId="urn:microsoft.com/office/officeart/2005/8/layout/pyramid1"/>
    <dgm:cxn modelId="{6F3BB04B-3925-4014-9BBC-93E092A1CFB6}" type="presParOf" srcId="{FB9FECC7-194F-45F5-94CE-B100C389A752}" destId="{7B5E0A62-5F86-44BE-805A-C7A1C957C30B}" srcOrd="0" destOrd="0" presId="urn:microsoft.com/office/officeart/2005/8/layout/pyramid1"/>
    <dgm:cxn modelId="{61DE9320-4BF4-4AA9-915D-8DB401A8428E}" type="presParOf" srcId="{FB9FECC7-194F-45F5-94CE-B100C389A752}" destId="{4F6898DF-4EA1-4B8B-8F3B-BB326602A1E4}" srcOrd="1" destOrd="0" presId="urn:microsoft.com/office/officeart/2005/8/layout/pyramid1"/>
    <dgm:cxn modelId="{48A767AC-60EA-4C09-9658-6BE7DE4F2913}" type="presParOf" srcId="{72C2BAFD-C7F3-4FD9-92B1-D704427E55EF}" destId="{1D39A128-7A17-434B-8948-62E40BAA58D5}" srcOrd="1" destOrd="0" presId="urn:microsoft.com/office/officeart/2005/8/layout/pyramid1"/>
    <dgm:cxn modelId="{37DF6F9C-8C32-499F-96FD-00747286B2CD}" type="presParOf" srcId="{1D39A128-7A17-434B-8948-62E40BAA58D5}" destId="{9AD87D3B-AAA3-4870-BAA5-A7AA9194CDC6}" srcOrd="0" destOrd="0" presId="urn:microsoft.com/office/officeart/2005/8/layout/pyramid1"/>
    <dgm:cxn modelId="{CD41A74F-2004-4134-83AA-29970EBCEE13}" type="presParOf" srcId="{1D39A128-7A17-434B-8948-62E40BAA58D5}" destId="{FC7B13A8-62FB-46EF-BF0F-8CFEA24B530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E0A62-5F86-44BE-805A-C7A1C957C30B}">
      <dsp:nvSpPr>
        <dsp:cNvPr id="0" name=""/>
        <dsp:cNvSpPr/>
      </dsp:nvSpPr>
      <dsp:spPr>
        <a:xfrm>
          <a:off x="1224136" y="0"/>
          <a:ext cx="2448272" cy="1404156"/>
        </a:xfrm>
        <a:prstGeom prst="trapezoid">
          <a:avLst>
            <a:gd name="adj" fmla="val 87179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ФГОС</a:t>
          </a:r>
          <a:endParaRPr lang="ru-RU" sz="3100" kern="1200" dirty="0"/>
        </a:p>
      </dsp:txBody>
      <dsp:txXfrm>
        <a:off x="1224136" y="0"/>
        <a:ext cx="2448272" cy="1404156"/>
      </dsp:txXfrm>
    </dsp:sp>
    <dsp:sp modelId="{9AD87D3B-AAA3-4870-BAA5-A7AA9194CDC6}">
      <dsp:nvSpPr>
        <dsp:cNvPr id="0" name=""/>
        <dsp:cNvSpPr/>
      </dsp:nvSpPr>
      <dsp:spPr>
        <a:xfrm>
          <a:off x="0" y="1404156"/>
          <a:ext cx="4896544" cy="1404156"/>
        </a:xfrm>
        <a:prstGeom prst="trapezoid">
          <a:avLst>
            <a:gd name="adj" fmla="val 87179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u="none" kern="1200" dirty="0" smtClean="0"/>
            <a:t>системно-</a:t>
          </a:r>
          <a:r>
            <a:rPr lang="ru-RU" sz="3100" u="none" kern="1200" dirty="0" err="1" smtClean="0"/>
            <a:t>деятельностный</a:t>
          </a:r>
          <a:r>
            <a:rPr lang="ru-RU" sz="3100" u="none" kern="1200" dirty="0" smtClean="0"/>
            <a:t> подход</a:t>
          </a:r>
          <a:endParaRPr lang="ru-RU" sz="3100" kern="1200" dirty="0"/>
        </a:p>
      </dsp:txBody>
      <dsp:txXfrm>
        <a:off x="856895" y="1404156"/>
        <a:ext cx="3182753" cy="14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4031D-70B6-45D4-8072-4BFC8FBEFD35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038D6-E8EF-4E1E-80BA-9E3F528E3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30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5D48-05F9-4AA3-8564-C7FC49C5A7EF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AA44-8FD5-45F5-8A76-3849BE08B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7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212745"/>
                </a:solidFill>
              </a:rPr>
              <a:pPr/>
              <a:t>08.02.2016</a:t>
            </a:fld>
            <a:endParaRPr lang="ru-RU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212745"/>
                </a:solidFill>
              </a:rPr>
              <a:pPr/>
              <a:t>‹#›</a:t>
            </a:fld>
            <a:endParaRPr lang="ru-RU">
              <a:solidFill>
                <a:srgbClr val="21274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hkolo.ru/tsentralnaya-i-osevaya-simmetriya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ed-kopilka.ru/blogs/olga-mihailovna-kunavina/formirovanie-universalnyi-uchebnyh-deistvii-na-urokah-matematiki-s-pomoschyu-keis-metoda.html" TargetMode="External"/><Relationship Id="rId2" Type="http://schemas.openxmlformats.org/officeDocument/2006/relationships/hyperlink" Target="http://www.fipi.ru/content/otkrytyy-bank-zadaniy-eg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b.ru/article/190068/keys-tehnologiya-v-obrazovanii-keys-tehnologii-v-doshkolnom-obrazovani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064896" cy="23762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применение кейс – технологии на уроках математики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3689" y="5085184"/>
            <a:ext cx="4816624" cy="1656184"/>
          </a:xfrm>
        </p:spPr>
        <p:txBody>
          <a:bodyPr>
            <a:normAutofit/>
          </a:bodyPr>
          <a:lstStyle/>
          <a:p>
            <a:pPr algn="r"/>
            <a:r>
              <a:rPr lang="ru-RU" sz="1800" cap="none" dirty="0" err="1" smtClean="0">
                <a:latin typeface="Times New Roman" pitchFamily="18" charset="0"/>
                <a:cs typeface="Times New Roman" pitchFamily="18" charset="0"/>
              </a:rPr>
              <a:t>Шерина</a:t>
            </a:r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 Светлана Алексеевна,</a:t>
            </a:r>
          </a:p>
          <a:p>
            <a:pPr algn="r"/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/>
            <a:r>
              <a:rPr lang="en-US" sz="1800" cap="none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 квалификационной </a:t>
            </a:r>
          </a:p>
          <a:p>
            <a:pPr algn="r"/>
            <a:r>
              <a:rPr lang="ru-RU" sz="1800" cap="none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атегории </a:t>
            </a:r>
            <a:endParaRPr lang="ru-RU" sz="18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768"/>
            <a:ext cx="89289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cap="all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МБОУ «</a:t>
            </a:r>
            <a:r>
              <a:rPr lang="ru-RU" sz="1600" cap="all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Борисовская</a:t>
            </a:r>
            <a:r>
              <a:rPr lang="ru-RU" sz="1600" cap="all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средняя общеобразовательная школа»</a:t>
            </a:r>
            <a: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/>
            </a:r>
            <a:b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6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Действия учителя в кейс – технологии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67336" y="843781"/>
            <a:ext cx="59766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1) создание кейса или использование уже имеющегося;         </a:t>
            </a:r>
          </a:p>
          <a:p>
            <a:r>
              <a:rPr lang="ru-RU" sz="2400" dirty="0"/>
              <a:t>2) распределение учеников по малым группам (4-6 человек);    </a:t>
            </a:r>
          </a:p>
          <a:p>
            <a:r>
              <a:rPr lang="ru-RU" sz="2400" dirty="0"/>
              <a:t>3) знакомство учащихся с ситуацией, системой оценивания   решений проблемы, сроками выполнения </a:t>
            </a:r>
            <a:r>
              <a:rPr lang="ru-RU" sz="2400" dirty="0" smtClean="0"/>
              <a:t>заданий, </a:t>
            </a:r>
            <a:r>
              <a:rPr lang="ru-RU" sz="2400" dirty="0"/>
              <a:t>организация работы учащихся в малых группах, определение докладчиков; </a:t>
            </a:r>
          </a:p>
          <a:p>
            <a:r>
              <a:rPr lang="ru-RU" sz="2400" dirty="0"/>
              <a:t>4) организация презентации решений в малых группах;               </a:t>
            </a:r>
          </a:p>
          <a:p>
            <a:r>
              <a:rPr lang="ru-RU" sz="2400" dirty="0"/>
              <a:t>5) организация общей дискуссии;                                           </a:t>
            </a:r>
          </a:p>
          <a:p>
            <a:r>
              <a:rPr lang="ru-RU" sz="2400" dirty="0"/>
              <a:t>6) обобщающее выступление учителя, его анализ ситуации;    </a:t>
            </a:r>
          </a:p>
          <a:p>
            <a:r>
              <a:rPr lang="ru-RU" sz="2400" dirty="0"/>
              <a:t>7) оценивание учащихся учителем</a:t>
            </a:r>
          </a:p>
        </p:txBody>
      </p:sp>
      <p:pic>
        <p:nvPicPr>
          <p:cNvPr id="1026" name="Picture 2" descr="http://www.dubrovno.by/wp-content/uploads/2011/10/dubrovno_professiya_uchit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0" r="43325"/>
          <a:stretch/>
        </p:blipFill>
        <p:spPr bwMode="auto">
          <a:xfrm>
            <a:off x="179512" y="864808"/>
            <a:ext cx="2597629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8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2620" y="0"/>
                <a:ext cx="8496944" cy="5668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ru-RU" sz="2400" b="1" dirty="0">
                    <a:latin typeface="Times New Roman"/>
                    <a:ea typeface="Calibri"/>
                    <a:cs typeface="Times New Roman"/>
                  </a:rPr>
                  <a:t>Кейс по теме «Прямоугольный параллелепипед».</a:t>
                </a:r>
                <a:endParaRPr lang="ru-RU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just"/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Урок </a:t>
                </a:r>
                <a:r>
                  <a:rPr lang="ru-RU" dirty="0" smtClean="0">
                    <a:effectLst/>
                    <a:latin typeface="Times New Roman"/>
                    <a:ea typeface="Calibri"/>
                    <a:cs typeface="Times New Roman"/>
                  </a:rPr>
                  <a:t>обобщения и систематизации знаний </a:t>
                </a:r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в 5 классе</a:t>
                </a:r>
                <a:r>
                  <a:rPr lang="ru-RU" dirty="0" smtClean="0">
                    <a:effectLst/>
                    <a:latin typeface="Times New Roman"/>
                    <a:ea typeface="Calibri"/>
                    <a:cs typeface="Times New Roman"/>
                  </a:rPr>
                  <a:t>.</a:t>
                </a:r>
                <a:endParaRPr lang="ru-RU" sz="1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just"/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Тип кейса: обучающий.</a:t>
                </a:r>
                <a:endParaRPr lang="ru-RU" sz="1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just"/>
                <a:r>
                  <a:rPr lang="ru-RU" dirty="0">
                    <a:effectLst/>
                    <a:latin typeface="Times New Roman"/>
                    <a:ea typeface="Calibri"/>
                    <a:cs typeface="Times New Roman"/>
                  </a:rPr>
                  <a:t>Содержание кейса.</a:t>
                </a:r>
                <a:endParaRPr lang="ru-RU" sz="1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indent="228600" algn="just">
                  <a:spcAft>
                    <a:spcPts val="1000"/>
                  </a:spcAft>
                </a:pPr>
                <a:r>
                  <a:rPr lang="ru-RU" sz="2400" dirty="0">
                    <a:effectLst/>
                    <a:latin typeface="Times New Roman"/>
                    <a:ea typeface="Calibri"/>
                    <a:cs typeface="Times New Roman"/>
                  </a:rPr>
                  <a:t>Отряд волонтеров 5 класса взял шефство над детьми младшей группы детского сада. Приходя в детский сад, они играли с малышами, разучивали стихи, песни, танцы, сами показывали </a:t>
                </a:r>
                <a:r>
                  <a:rPr lang="ru-RU" sz="2400" dirty="0" smtClean="0">
                    <a:effectLst/>
                    <a:latin typeface="Times New Roman"/>
                    <a:ea typeface="Calibri"/>
                    <a:cs typeface="Times New Roman"/>
                  </a:rPr>
                  <a:t>разные </a:t>
                </a:r>
                <a:r>
                  <a:rPr lang="ru-RU" sz="2400" dirty="0">
                    <a:effectLst/>
                    <a:latin typeface="Times New Roman"/>
                    <a:ea typeface="Calibri"/>
                    <a:cs typeface="Times New Roman"/>
                  </a:rPr>
                  <a:t>сценки, помогали ремонтировать сломанные игрушки. В очередной раз, посещая своих подшефных, волонтеры заметили, что набор кубиков уже потерял свой вид, и решили сделать сюрприз: покрасить все кубики.  У них было 362 рубля. Банка краски массой </a:t>
                </a:r>
                <a:r>
                  <a:rPr lang="ru-RU" sz="2400" dirty="0" smtClean="0">
                    <a:effectLst/>
                    <a:latin typeface="Times New Roman"/>
                    <a:ea typeface="Calibri"/>
                    <a:cs typeface="Times New Roman"/>
                  </a:rPr>
                  <a:t>400 г </a:t>
                </a:r>
                <a:r>
                  <a:rPr lang="ru-RU" sz="2400" dirty="0">
                    <a:effectLst/>
                    <a:latin typeface="Times New Roman"/>
                    <a:ea typeface="Calibri"/>
                    <a:cs typeface="Times New Roman"/>
                  </a:rPr>
                  <a:t>стоит </a:t>
                </a:r>
                <a:r>
                  <a:rPr lang="ru-RU" sz="2400" dirty="0" smtClean="0">
                    <a:effectLst/>
                    <a:latin typeface="Times New Roman"/>
                    <a:ea typeface="Calibri"/>
                    <a:cs typeface="Times New Roman"/>
                  </a:rPr>
                  <a:t>175 р</a:t>
                </a:r>
                <a:r>
                  <a:rPr lang="ru-RU" sz="2400" dirty="0">
                    <a:effectLst/>
                    <a:latin typeface="Times New Roman"/>
                    <a:ea typeface="Calibri"/>
                    <a:cs typeface="Times New Roman"/>
                  </a:rPr>
                  <a:t>. На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effectLst/>
                    <a:latin typeface="Times New Roman"/>
                    <a:ea typeface="Calibri"/>
                    <a:cs typeface="Times New Roman"/>
                  </a:rPr>
                  <a:t> требуется </a:t>
                </a:r>
                <a:r>
                  <a:rPr lang="ru-RU" sz="2400" dirty="0" smtClean="0">
                    <a:effectLst/>
                    <a:latin typeface="Times New Roman"/>
                    <a:ea typeface="Calibri"/>
                    <a:cs typeface="Times New Roman"/>
                  </a:rPr>
                  <a:t>150 г </a:t>
                </a:r>
                <a:r>
                  <a:rPr lang="ru-RU" sz="2400" dirty="0">
                    <a:effectLst/>
                    <a:latin typeface="Times New Roman"/>
                    <a:ea typeface="Calibri"/>
                    <a:cs typeface="Times New Roman"/>
                  </a:rPr>
                  <a:t>краски. Длина ребра кубика 6 см, а в наборе их 164. Смогут ли волонтеры осуществить задуманное?</a:t>
                </a:r>
                <a:endParaRPr lang="ru-RU" sz="2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0" y="0"/>
                <a:ext cx="8496944" cy="5668218"/>
              </a:xfrm>
              <a:prstGeom prst="rect">
                <a:avLst/>
              </a:prstGeom>
              <a:blipFill rotWithShape="1">
                <a:blip r:embed="rId2"/>
                <a:stretch>
                  <a:fillRect l="-1148" r="-1076" b="-13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79512" y="2551837"/>
            <a:ext cx="8390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>Применение «кейс» - технологии </a:t>
            </a:r>
            <a:br>
              <a:rPr lang="ru-RU" sz="36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</a:br>
            <a:r>
              <a:rPr lang="ru-RU" sz="36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>в математике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63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26762"/>
              </p:ext>
            </p:extLst>
          </p:nvPr>
        </p:nvGraphicFramePr>
        <p:xfrm>
          <a:off x="144806" y="2492896"/>
          <a:ext cx="8819682" cy="3858768"/>
        </p:xfrm>
        <a:graphic>
          <a:graphicData uri="http://schemas.openxmlformats.org/drawingml/2006/table">
            <a:tbl>
              <a:tblPr firstRow="1" firstCol="1" bandRow="1"/>
              <a:tblGrid>
                <a:gridCol w="6460929"/>
                <a:gridCol w="235875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Статья расхода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от заработанной суммы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Оплата расходов на содержание квартиры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Плата за детский сад за 1 ребенка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Покупка продуктов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Непредвиденные расходы (покупка одежды, обуви, приобретение или ремонт электроприборов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т.д.)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копилку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4806" y="260648"/>
            <a:ext cx="85689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Кейс по теме «Проценты».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 обобщения и систематизации знаний в 5 классе.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кейса: практический.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кейса.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семье Ивановых, состоящей из мамы, папы и пятилетней Маши,  семейный бюджет на месяц делится следующим образом: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1" y="332656"/>
            <a:ext cx="8819682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Задания:</a:t>
            </a:r>
            <a:endParaRPr lang="ru-RU" sz="24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 Рассчитайте, какая сумма в рублях идет на каждую статью расхода, если Машина мама зарабатывает 15 000 рублей, а Машин папа 20 000 рублей в месяц.</a:t>
            </a:r>
            <a:endParaRPr lang="ru-RU" sz="2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 Смогут ли Ивановы съездить через полгода по путевке в пансионат Крыма, потратив на это деньги из копилки, если зарплату папе и маме поднимут единовременно на 15%, а цены на продукты единовременно поднимутся в среднем на 6 %? (Цена путевки на трех человек, включая дорогу)  - 72 000 рублей.</a:t>
            </a:r>
            <a:endParaRPr lang="ru-RU" sz="2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881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124946"/>
            <a:ext cx="568863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Кейс по теме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«Симметрия»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Урок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открытия нового знания 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Тип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кейса: исследовательский кейс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Класс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8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266" y="161104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Термин «симметрия» по-гречески означает «соразмерность, пропорциональность, одинаковость в расположении частей.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симметрией мы встречаемся везде – в природе, технике, искусстве, науке. Понятие симметрии проходит через всю многовековую историю человеческого творчества. Оно встречается уже у истоков человеческого развития. Издавна человек использовал симметрию в архитектуре. Древним храмам, башням средневековых замков, современным зданиям она придает гармоничность, законченность. Что же такое симметрия?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47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671216"/>
              </p:ext>
            </p:extLst>
          </p:nvPr>
        </p:nvGraphicFramePr>
        <p:xfrm>
          <a:off x="359532" y="720080"/>
          <a:ext cx="8352928" cy="5818632"/>
        </p:xfrm>
        <a:graphic>
          <a:graphicData uri="http://schemas.openxmlformats.org/drawingml/2006/table">
            <a:tbl>
              <a:tblPr firstRow="1" firstCol="1" bandRow="1"/>
              <a:tblGrid>
                <a:gridCol w="4330763"/>
                <a:gridCol w="4022165"/>
              </a:tblGrid>
              <a:tr h="478155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Перечислите виды симметрии (определения найдите в учебнике п.47 или </a:t>
                      </a:r>
                      <a:r>
                        <a:rPr lang="ru-RU" sz="2400" u="sng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http://</a:t>
                      </a:r>
                      <a:r>
                        <a:rPr lang="ru-RU" sz="2400" u="sng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shkolo.ru/tsentralnaya-i-osevaya-simmetriya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8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1: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Задача. Докажите или опровергните гипотезу: «Во всём в жизни есть симметрия! И в архитектуре, и в строительстве, и в искусстве!»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Возьмите для исследования объекты: дома на улице, здания церквей, дворцов, мост, картину, орнамент.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Задача. Докажите или опровергните слова: «Идею симметрии подсказывает сама природа».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Возьмите для исследования объекты: овощ, фрукт, гриб, лист дерева, снежинку, птицу.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289192"/>
            <a:ext cx="87129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 делится на 2 группы, каждая группа получает задачу: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20314"/>
              </p:ext>
            </p:extLst>
          </p:nvPr>
        </p:nvGraphicFramePr>
        <p:xfrm>
          <a:off x="513674" y="3656062"/>
          <a:ext cx="849694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984189"/>
                <a:gridCol w="3235959"/>
                <a:gridCol w="327679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Обладает ли выбранный объект симметрией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(какой)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(почему так считаете)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3508" y="116632"/>
            <a:ext cx="8856984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Исследование проведите по следующей схеме.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Рассмотрите выбранные объекты и ответьте на вопросы: обладают ли они симметрией? Если – нет, то почему? Если - да, то какой? Почему вы так решили?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Добавьте и исследуйте свой объект.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Опишите, в чем вы видите сходство частей симметрии/ различие частей симметрии. Исследование запишите в таблицу по форме: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87642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*Сделайте коллаж с использованием изображений своих объектов.</a:t>
            </a: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3115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3. Сделайте общие выводы (выполните по плану):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Симметрична ли форма всех выбранных объектов?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Есть ли точное сходство в деталях?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Сделайте вывод о наличии симметрии в архитектуре, строительстве, искусстве. Используют ли люди в архитектуре, строительстве, искусстве понятие симметрии? Если да, то зачем? Если нет, то почему?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976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Примеры мини – кейсов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егэ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7409" y="926610"/>
            <a:ext cx="87129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Семья из трёх человек планирует поехать из Санкт-Петербурга в Вологду. Можно ехать поездом, а можно — на своей машине. Билет на поезд на одного человека стоит 1500 рублей. Автомобиль расходует 8 литров бензина на 100 километров пути, расстояние по шоссе равно 700 км, а цена бензина равна 30 рублей за литр. Сколько рублей придётся заплатить за наиболее дешёвую поездку на троих?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173485"/>
              </p:ext>
            </p:extLst>
          </p:nvPr>
        </p:nvGraphicFramePr>
        <p:xfrm>
          <a:off x="179512" y="2348880"/>
          <a:ext cx="8900865" cy="2499360"/>
        </p:xfrm>
        <a:graphic>
          <a:graphicData uri="http://schemas.openxmlformats.org/drawingml/2006/table">
            <a:tbl>
              <a:tblPr/>
              <a:tblGrid>
                <a:gridCol w="1977970"/>
                <a:gridCol w="3866032"/>
                <a:gridCol w="305686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билета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 аттракционов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(руб.)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«Весёлый тир», «Ромашка»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«Весёлый тир», карусель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Автодром, колесо обозрения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«Ромашка»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«Ромашка», автодром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Колесо обозрения, карусель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386932"/>
            <a:ext cx="8784975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городском парке имеется пять аттракционов: карусель, колесо обозрения, автодром, «Ромашка» и «Весёлый тир». В кассах продаётся шесть видов билетов, каждый из которых позволяет посетить один или два аттракциона. Сведения о стоимости билетов представлены в таблице.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билеты должен купить Андрей, чтобы посетить все пять аттракционов и затратить не более 900 рублей?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ответе укажите какой-нибудь один набор номеров билетов без пробелов, запятых и других дополнительных символов.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0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500665"/>
              </p:ext>
            </p:extLst>
          </p:nvPr>
        </p:nvGraphicFramePr>
        <p:xfrm>
          <a:off x="172515" y="908720"/>
          <a:ext cx="8496943" cy="2579196"/>
        </p:xfrm>
        <a:graphic>
          <a:graphicData uri="http://schemas.openxmlformats.org/drawingml/2006/table">
            <a:tbl>
              <a:tblPr/>
              <a:tblGrid>
                <a:gridCol w="1729346"/>
                <a:gridCol w="3472308"/>
                <a:gridCol w="3295289"/>
              </a:tblGrid>
              <a:tr h="736913">
                <a:tc>
                  <a:txBody>
                    <a:bodyPr/>
                    <a:lstStyle/>
                    <a:p>
                      <a:pPr algn="l"/>
                      <a:r>
                        <a:rPr lang="ru-RU" sz="2000" smtClean="0">
                          <a:effectLst/>
                        </a:rPr>
                        <a:t>Тарифный план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Абонентская плата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Плата за трафик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7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План «0»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Нет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2 руб. за 1 Мбайт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913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План «100»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90 руб. за 100 Мбайт трафика в 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1,5 руб. за 1 Мбайт сверх 100 Мбайт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913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План «500»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400 руб. за 500 Мбайт трафика в 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effectLst/>
                        </a:rPr>
                        <a:t>2,5 руб. за 1 Мбайт сверх 500 Мбайт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1121" y="332656"/>
            <a:ext cx="875657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Интернет-провайдер предлагает три тарифных плана.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Пользователь предполагает, что его трафик составит 350 Мбайт в месяц, 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исходя из этого выбирает наиболее дешёвый тарифный план. Сколько рублей должен будет заплатить пользователь за месяц, если его трафик действительно будет равен 350 Мбайт?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95199"/>
              </p:ext>
            </p:extLst>
          </p:nvPr>
        </p:nvGraphicFramePr>
        <p:xfrm>
          <a:off x="179512" y="2420888"/>
          <a:ext cx="8568952" cy="1524000"/>
        </p:xfrm>
        <a:graphic>
          <a:graphicData uri="http://schemas.openxmlformats.org/drawingml/2006/table">
            <a:tbl>
              <a:tblPr/>
              <a:tblGrid>
                <a:gridCol w="1487856"/>
                <a:gridCol w="3981394"/>
                <a:gridCol w="30997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Перевозчик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effectLst/>
                        </a:rPr>
                        <a:t>Стоимость перевозки одним автомобилем (руб. на 100 км)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</a:rPr>
                        <a:t>Грузоподъёмность одного автомобиля </a:t>
                      </a:r>
                      <a:r>
                        <a:rPr lang="ru-RU" sz="2000" dirty="0" smtClean="0">
                          <a:effectLst/>
                        </a:rPr>
                        <a:t>(</a:t>
                      </a:r>
                      <a:r>
                        <a:rPr lang="ru-RU" sz="2000" dirty="0">
                          <a:effectLst/>
                        </a:rPr>
                        <a:t>тонны)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</a:rPr>
                        <a:t>3100</a:t>
                      </a:r>
                      <a:endParaRPr lang="ru-RU" sz="20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4000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</a:rPr>
                        <a:t>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7600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8837" y="107340"/>
            <a:ext cx="87129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транспортировки 42 тонн груза на 1200 км можно воспользоваться услугами одной из трёх фирм-перевозчиков. Стоимость перевозки 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грузоподъёмность автомобилей каждого перевозчика указаны в таблице.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Сколько рублей придётся заплатить за самую дешёвую перевозку?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3201"/>
              </p:ext>
            </p:extLst>
          </p:nvPr>
        </p:nvGraphicFramePr>
        <p:xfrm>
          <a:off x="248951" y="476672"/>
          <a:ext cx="8568951" cy="2286000"/>
        </p:xfrm>
        <a:graphic>
          <a:graphicData uri="http://schemas.openxmlformats.org/drawingml/2006/table">
            <a:tbl>
              <a:tblPr/>
              <a:tblGrid>
                <a:gridCol w="856895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В квартире, где проживает Марина, установлен прибор учёта расхода холодной воды (счётчик). 1 июля счётчик показывал расход 120 куб. м воды, а 1 августа </a:t>
                      </a:r>
                      <a:r>
                        <a:rPr lang="ru-RU" sz="2400" b="0" i="0" u="none" strike="noStrike" dirty="0">
                          <a:effectLst/>
                          <a:latin typeface="MathJax_Main"/>
                        </a:rPr>
                        <a:t>—</a:t>
                      </a:r>
                      <a:r>
                        <a:rPr lang="ru-RU" sz="2400" dirty="0">
                          <a:effectLst/>
                        </a:rPr>
                        <a:t> 131 куб. м. Какую сумму должна заплатить Марина 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за холодную воду за июль, если цена 1 куб. м холодной воды составляет 20 руб. 60 коп.? Ответ дайте в рублях.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60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7950" y="1340768"/>
            <a:ext cx="8665357" cy="333153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/>
              <a:t>Знание только тогда знание, </a:t>
            </a:r>
            <a:r>
              <a:rPr lang="ru-RU" dirty="0" smtClean="0"/>
              <a:t>когда </a:t>
            </a:r>
            <a:r>
              <a:rPr lang="ru-RU" dirty="0"/>
              <a:t>оно </a:t>
            </a:r>
            <a:r>
              <a:rPr lang="ru-RU" dirty="0" smtClean="0"/>
              <a:t>добыто </a:t>
            </a:r>
            <a:r>
              <a:rPr lang="ru-RU" dirty="0"/>
              <a:t>усилием </a:t>
            </a:r>
            <a:r>
              <a:rPr lang="ru-RU" dirty="0" smtClean="0"/>
              <a:t>собственной мысли</a:t>
            </a:r>
            <a:r>
              <a:rPr lang="ru-RU" dirty="0"/>
              <a:t>, а не памятью.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						</a:t>
            </a:r>
            <a:r>
              <a:rPr lang="ru-RU" dirty="0" smtClean="0">
                <a:solidFill>
                  <a:srgbClr val="000000"/>
                </a:solidFill>
                <a:ea typeface="+mn-ea"/>
                <a:cs typeface="+mn-cs"/>
              </a:rPr>
              <a:t>Л.Н</a:t>
            </a:r>
            <a:r>
              <a:rPr lang="ru-RU" dirty="0">
                <a:solidFill>
                  <a:srgbClr val="000000"/>
                </a:solidFill>
                <a:ea typeface="+mn-ea"/>
                <a:cs typeface="+mn-cs"/>
              </a:rPr>
              <a:t>. Толстой </a:t>
            </a:r>
            <a:r>
              <a:rPr lang="ru-RU" sz="1800" cap="none" dirty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  <a:t/>
            </a:r>
            <a:br>
              <a:rPr lang="ru-RU" sz="1800" cap="none" dirty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 rot="871052">
            <a:off x="1824479" y="1297415"/>
            <a:ext cx="2160152" cy="116266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i="1" dirty="0">
                <a:solidFill>
                  <a:srgbClr val="000000"/>
                </a:solidFill>
                <a:latin typeface="times new roman"/>
              </a:rPr>
              <a:t>Учебные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21004731">
            <a:off x="5005993" y="1227414"/>
            <a:ext cx="2318429" cy="124828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lvl="0" algn="ctr"/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ные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188640"/>
            <a:ext cx="7848872" cy="7920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Результаты использования «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Кейс-метода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51520" y="2492896"/>
            <a:ext cx="3844352" cy="290885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00"/>
                </a:solidFill>
                <a:latin typeface="times new roman"/>
              </a:rPr>
              <a:t>1.Усвоение новой информации</a:t>
            </a:r>
            <a:endParaRPr lang="ru-RU" dirty="0">
              <a:solidFill>
                <a:srgbClr val="000000"/>
              </a:solidFill>
            </a:endParaRP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/>
              </a:rPr>
              <a:t>2.Освоение метода сбора данных</a:t>
            </a:r>
            <a:endParaRPr lang="ru-RU" dirty="0">
              <a:solidFill>
                <a:srgbClr val="000000"/>
              </a:solidFill>
            </a:endParaRP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/>
              </a:rPr>
              <a:t>3.Освоение метода анализа</a:t>
            </a:r>
            <a:endParaRPr lang="ru-RU" dirty="0">
              <a:solidFill>
                <a:srgbClr val="000000"/>
              </a:solidFill>
            </a:endParaRP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/>
              </a:rPr>
              <a:t>4. Умение работать с текстом</a:t>
            </a:r>
            <a:endParaRPr lang="ru-RU" dirty="0">
              <a:solidFill>
                <a:srgbClr val="000000"/>
              </a:solidFill>
            </a:endParaRP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/>
              </a:rPr>
              <a:t>5. Соотнесение теоретических и практических знаний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427984" y="2492896"/>
            <a:ext cx="4320480" cy="289073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lvl="0"/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1. Развитие умений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самостоятельной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работы и работы в группе</a:t>
            </a:r>
            <a:b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2. Получение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коммуникативных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навыков</a:t>
            </a:r>
            <a:b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3. Развитие презентационных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умений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4. Формируют интерактивные умения, позволяющие эффективно взаимодействовать и принимать коллективные решения</a:t>
            </a:r>
            <a:r>
              <a:rPr lang="ru-RU" dirty="0">
                <a:latin typeface="Arial"/>
                <a:ea typeface="Times New Roman"/>
              </a:rPr>
              <a:t/>
            </a:r>
            <a:br>
              <a:rPr lang="ru-RU" dirty="0">
                <a:latin typeface="Arial"/>
                <a:ea typeface="Times New Roman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96" y="5569195"/>
            <a:ext cx="9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Результаты выполненных проектов должны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быть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«осязаемыми», т.е., если это теоретическая проблема, то конкретное ее решение, если практическая - конкретный результат, готовый к использованию (на уроке, в школе, в реальной жизни).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980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1"/>
            <a:ext cx="5650992" cy="792088"/>
          </a:xfrm>
        </p:spPr>
        <p:txBody>
          <a:bodyPr/>
          <a:lstStyle/>
          <a:p>
            <a:r>
              <a:rPr lang="ru-RU" dirty="0" smtClean="0"/>
              <a:t>Интернет – ресурсы: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7560840" cy="404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hlinkClick r:id="rId2"/>
              </a:rPr>
              <a:t>1.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www.fipi.ru/content/otkrytyy-bank-zadaniy-ege</a:t>
            </a:r>
            <a:endParaRPr lang="ru-RU" sz="2400" dirty="0" smtClean="0"/>
          </a:p>
          <a:p>
            <a:endParaRPr lang="ru-RU" sz="24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 smtClean="0">
                <a:latin typeface="Calibri"/>
                <a:ea typeface="Calibri"/>
                <a:cs typeface="Times New Roman"/>
                <a:hlinkClick r:id="rId3"/>
              </a:rPr>
              <a:t>2. http://ped-kopilka.ru/blogs/olga-mihailovna-kunavina/formirovanie-universalnyi-uchebnyh-deistvii-na-urokah-matematiki-s-pomoschyu-keis-metoda.html</a:t>
            </a:r>
            <a:endParaRPr lang="ru-RU" sz="2400" u="sng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 smtClean="0">
                <a:latin typeface="Calibri"/>
                <a:ea typeface="Calibri"/>
                <a:cs typeface="Times New Roman"/>
                <a:hlinkClick r:id="rId4"/>
              </a:rPr>
              <a:t>3. http://fb.ru/article/190068/keys-tehnologiya-v-obrazovanii-keys-tehnologii-v-doshkolnom-obrazovanii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8977" y="1484784"/>
            <a:ext cx="87260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  <a:endParaRPr lang="ru-RU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5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0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жизни нам постоянно приходится решать проблемы!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учит ли этому школа?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64088" y="1196752"/>
            <a:ext cx="3708400" cy="4776787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Структура традиционного урока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24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 проверяет д/з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учеников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4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объявляет новую тему</a:t>
            </a:r>
            <a:endParaRPr lang="ru-RU" altLang="ru-RU" sz="2400" b="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24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 объясняет новую тему</a:t>
            </a:r>
            <a:endParaRPr lang="ru-RU" altLang="ru-RU" sz="2400" b="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altLang="ru-RU" sz="24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altLang="ru-RU" sz="2400" b="0" dirty="0" smtClean="0">
                <a:latin typeface="Times New Roman" pitchFamily="18" charset="0"/>
                <a:cs typeface="Times New Roman" pitchFamily="18" charset="0"/>
              </a:rPr>
              <a:t> организует закрепление знаний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учениками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1757" y="1196752"/>
            <a:ext cx="4897438" cy="49387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400" dirty="0">
                <a:cs typeface="Times New Roman" pitchFamily="18" charset="0"/>
              </a:rPr>
              <a:t> </a:t>
            </a:r>
            <a:r>
              <a:rPr lang="ru-RU" altLang="ru-RU" sz="2400" dirty="0" smtClean="0">
                <a:cs typeface="Times New Roman" pitchFamily="18" charset="0"/>
              </a:rPr>
              <a:t>   </a:t>
            </a:r>
            <a:r>
              <a:rPr lang="ru-RU" altLang="ru-RU" sz="2400" b="1" dirty="0">
                <a:cs typeface="Times New Roman" pitchFamily="18" charset="0"/>
              </a:rPr>
              <a:t>Решение проблем в жизни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altLang="ru-RU" sz="2400" dirty="0">
                <a:cs typeface="Times New Roman" pitchFamily="18" charset="0"/>
              </a:rPr>
              <a:t>1. Жизнь ставит нас в ситуацию затруднения. Мы формулируем цель: «Чего мы хотим добиться?»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altLang="ru-RU" sz="2400" dirty="0">
                <a:cs typeface="Times New Roman" pitchFamily="18" charset="0"/>
              </a:rPr>
              <a:t>2.Мы обдумываем варианты решения, определяем, хватит ли знаний и умений.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altLang="ru-RU" sz="2400" dirty="0">
                <a:cs typeface="Times New Roman" pitchFamily="18" charset="0"/>
              </a:rPr>
              <a:t>3. Мы пытаемся решить проблему (при необходимости добывая новые знания)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altLang="ru-RU" sz="2400" dirty="0">
                <a:cs typeface="Times New Roman" pitchFamily="18" charset="0"/>
              </a:rPr>
              <a:t>4.Получив результат,  мы сравниваем его с целью. Делаем вывод – добились своего или нет.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1757" y="6110561"/>
            <a:ext cx="9036496" cy="65940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Необходимо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искать новые подходы к организации учебного процесса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757" y="1520786"/>
            <a:ext cx="864670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>Знание только тогда знание, когда оно добыто усилием собственной мысли, а не памятью.</a:t>
            </a:r>
            <a:br>
              <a:rPr lang="ru-RU" sz="28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</a:br>
            <a:r>
              <a:rPr lang="ru-RU" sz="28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/>
            </a:r>
            <a:br>
              <a:rPr lang="ru-RU" sz="28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</a:br>
            <a:r>
              <a:rPr lang="ru-RU" sz="28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>						Л.Н. Толстой </a:t>
            </a:r>
            <a:r>
              <a:rPr lang="ru-RU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ru-RU" dirty="0">
                <a:solidFill>
                  <a:srgbClr val="000000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9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  <p:bldP spid="8196" grpId="0" uiExpand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1893259"/>
              </p:ext>
            </p:extLst>
          </p:nvPr>
        </p:nvGraphicFramePr>
        <p:xfrm>
          <a:off x="1979712" y="116632"/>
          <a:ext cx="489654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7504" y="3356992"/>
            <a:ext cx="7920880" cy="9361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100" indent="4064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формирование готовности к саморазвитию и непрерывному образованию;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4422297"/>
            <a:ext cx="7848872" cy="100811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100" indent="4064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проектирование и конструирование социальной среды развития обучающихся в системе образования;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5589240"/>
            <a:ext cx="7488832" cy="1052736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Calibri"/>
                <a:cs typeface="Times New Roman"/>
              </a:rPr>
              <a:t>активную учебно-познавательную деятельность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875002"/>
            <a:ext cx="2132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беспечивает: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850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4253096" cy="54864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Что такое «Кейс» 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51520" y="1484784"/>
            <a:ext cx="7560840" cy="237626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- описание </a:t>
            </a: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конкретной практической ситуации, методический прием обучения по принципу «от типичных ситуаций, примеров – к правилу, а не наоборот», предполагает активный метод обучения, основанный на рассмотрении конкретных (реальных) </a:t>
            </a:r>
            <a:r>
              <a:rPr lang="ru-RU" dirty="0" smtClean="0">
                <a:solidFill>
                  <a:srgbClr val="000000"/>
                </a:solidFill>
                <a:ea typeface="Times New Roman"/>
                <a:cs typeface="Times New Roman"/>
              </a:rPr>
              <a:t>ситуаций.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331640" y="4149080"/>
            <a:ext cx="7632848" cy="208823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Times New Roman"/>
                <a:cs typeface="Times New Roman"/>
              </a:rPr>
              <a:t>-  набор специально разработанных учебно-методических материалов на различных носителях (печатных, аудио-, видео- и электронные материалы), выдаваемых учащимся для самостоятельной работы.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88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00800" cy="548640"/>
          </a:xfrm>
        </p:spPr>
        <p:txBody>
          <a:bodyPr/>
          <a:lstStyle/>
          <a:p>
            <a:r>
              <a:rPr lang="ru-RU" sz="3200" dirty="0" smtClean="0">
                <a:solidFill>
                  <a:sysClr val="windowText" lastClr="000000"/>
                </a:solidFill>
              </a:rPr>
              <a:t>В чем преимущество кейсов ?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83568" y="1196752"/>
            <a:ext cx="7416824" cy="129614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C7CCE4"/>
              </a:buClr>
              <a:buSzPct val="100000"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возможность оптимально сочетать теорию и практику;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59632" y="2780928"/>
            <a:ext cx="7560840" cy="1584176"/>
          </a:xfrm>
          <a:prstGeom prst="round2DiagRect">
            <a:avLst>
              <a:gd name="adj1" fmla="val 40671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C7CCE4"/>
              </a:buClr>
              <a:buSzPct val="100000"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способствует развитию умения анализировать ситуации, оценивать альтернативы, выбирать оптимальный вариант и планировать его осуществление</a:t>
            </a:r>
            <a:endParaRPr lang="ru-RU" sz="2400" dirty="0">
              <a:solidFill>
                <a:srgbClr val="212745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051720" y="4581128"/>
            <a:ext cx="6912768" cy="18002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ts val="1575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Кейс - 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технология работает на </a:t>
            </a:r>
            <a:r>
              <a:rPr lang="ru-RU" sz="2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развитие: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Учебно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-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информационной компетенции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Коммуникативной (социальной) компетенции</a:t>
            </a:r>
            <a:endParaRPr lang="ru-RU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775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2031064" y="0"/>
            <a:ext cx="7115175" cy="6858000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836712"/>
            <a:ext cx="2520280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кейс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2433709">
            <a:off x="2542457" y="1959736"/>
            <a:ext cx="585482" cy="1556977"/>
          </a:xfrm>
          <a:prstGeom prst="downArrow">
            <a:avLst>
              <a:gd name="adj1" fmla="val 39784"/>
              <a:gd name="adj2" fmla="val 763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27984" y="2276872"/>
            <a:ext cx="576064" cy="13681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525077">
            <a:off x="6242452" y="2054148"/>
            <a:ext cx="576064" cy="13681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3464917"/>
            <a:ext cx="2088232" cy="226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вспомогательная информация, необходимая для анализа кейса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71900" y="3789040"/>
            <a:ext cx="2088232" cy="2304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описание конкретной ситуации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30484" y="3520007"/>
            <a:ext cx="2145972" cy="21412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задания к кейсу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332656"/>
            <a:ext cx="5661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ИЗ ЧЕГО СОСТОИТ КЕЙС 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469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44056"/>
            <a:ext cx="3947797" cy="548640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Виды кейсов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46" y="0"/>
            <a:ext cx="23812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363" y="692696"/>
            <a:ext cx="6534472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печатный кейс (может содержать графики, таблицы, диаграммы,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иллюстрации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 т.д.) 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5" y="1927295"/>
            <a:ext cx="25622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61820" y="2399325"/>
            <a:ext cx="6010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мультимедиа - кейс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(зависит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от технического оснащения школы). 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7293" y="3610913"/>
            <a:ext cx="3920703" cy="2127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4149080"/>
            <a:ext cx="5079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Times New Roman"/>
                <a:ea typeface="Times New Roman"/>
              </a:rPr>
              <a:t>видео кейс (может содержать фильм, аудио и видео материалы)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618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115616" y="95429"/>
            <a:ext cx="6624637" cy="525259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Технология работы с кейсом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3048" y="47667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I этап - знакомство с ситуацией, её особенностями;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- выделение основной проблемы (проблем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);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III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- предложение концепций или тем для «мозгового штурма»;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IV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- анализ последствий принятия того или иного решения;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 - решение кейса —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предложение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одного или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нескольких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вариантов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последовательности действий.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24" t="2322" r="7096"/>
          <a:stretch/>
        </p:blipFill>
        <p:spPr bwMode="auto">
          <a:xfrm>
            <a:off x="4939644" y="3648173"/>
            <a:ext cx="4204356" cy="320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07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Другая 7">
      <a:dk1>
        <a:srgbClr val="000000"/>
      </a:dk1>
      <a:lt1>
        <a:srgbClr val="FFFFFF"/>
      </a:lt1>
      <a:dk2>
        <a:srgbClr val="434342"/>
      </a:dk2>
      <a:lt2>
        <a:srgbClr val="E4E4E5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1404</Words>
  <Application>Microsoft Office PowerPoint</Application>
  <PresentationFormat>Экран (4:3)</PresentationFormat>
  <Paragraphs>216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Углы</vt:lpstr>
      <vt:lpstr>  применение кейс – технологии на уроках математики</vt:lpstr>
      <vt:lpstr> Знание только тогда знание, когда оно добыто усилием собственной мысли, а не памятью.        Л.Н. Толстой  </vt:lpstr>
      <vt:lpstr>В жизни нам постоянно приходится решать проблемы!  А учит ли этому школа? </vt:lpstr>
      <vt:lpstr>Презентация PowerPoint</vt:lpstr>
      <vt:lpstr>Что такое «Кейс» ?</vt:lpstr>
      <vt:lpstr>В чем преимущество кейсов ?</vt:lpstr>
      <vt:lpstr>кейс</vt:lpstr>
      <vt:lpstr>Виды кейсов</vt:lpstr>
      <vt:lpstr>Технология работы с кейсом </vt:lpstr>
      <vt:lpstr>Действия учителя в кейс – технологии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мини – кейсов на егэ</vt:lpstr>
      <vt:lpstr>Презентация PowerPoint</vt:lpstr>
      <vt:lpstr>Презентация PowerPoint</vt:lpstr>
      <vt:lpstr>Презентация PowerPoint</vt:lpstr>
      <vt:lpstr>Интернет –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«Борисовская средняя общеобразовательная школа»   Формирование  УУД на уроках  математики в 5 классе</dc:title>
  <dc:creator>максим</dc:creator>
  <cp:lastModifiedBy>максим</cp:lastModifiedBy>
  <cp:revision>38</cp:revision>
  <dcterms:created xsi:type="dcterms:W3CDTF">2016-01-22T14:08:26Z</dcterms:created>
  <dcterms:modified xsi:type="dcterms:W3CDTF">2016-02-08T10:49:30Z</dcterms:modified>
</cp:coreProperties>
</file>