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7" r:id="rId4"/>
    <p:sldId id="269" r:id="rId5"/>
    <p:sldId id="256" r:id="rId6"/>
    <p:sldId id="260" r:id="rId7"/>
    <p:sldId id="261" r:id="rId8"/>
    <p:sldId id="263" r:id="rId9"/>
    <p:sldId id="264" r:id="rId10"/>
    <p:sldId id="271" r:id="rId11"/>
    <p:sldId id="286" r:id="rId12"/>
    <p:sldId id="275" r:id="rId13"/>
    <p:sldId id="276" r:id="rId14"/>
    <p:sldId id="277" r:id="rId15"/>
    <p:sldId id="287" r:id="rId16"/>
    <p:sldId id="278" r:id="rId17"/>
    <p:sldId id="282" r:id="rId18"/>
    <p:sldId id="283" r:id="rId19"/>
    <p:sldId id="284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5" d="100"/>
          <a:sy n="55" d="100"/>
        </p:scale>
        <p:origin x="-2202" y="-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9102-F337-4ECA-8F60-173246C38358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5165-4C5A-447F-959D-A1D915D6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олнце\Desktop\портфолио воспитателя\новое\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872" y="683568"/>
            <a:ext cx="4238228" cy="2304256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Портфолио</a:t>
            </a:r>
            <a:br>
              <a:rPr lang="ru-RU" sz="4800" b="1" i="1" dirty="0" smtClean="0"/>
            </a:br>
            <a:r>
              <a:rPr lang="ru-RU" sz="3600" b="1" i="1" dirty="0" smtClean="0"/>
              <a:t>учителя татарского языка и литературы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2900" y="2555776"/>
            <a:ext cx="6038428" cy="5612442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endParaRPr lang="ru-RU" sz="2400" i="1" dirty="0" smtClean="0"/>
          </a:p>
          <a:p>
            <a:pPr marL="0" indent="0" algn="r">
              <a:buNone/>
              <a:defRPr/>
            </a:pPr>
            <a:endParaRPr lang="ru-RU" sz="2400" i="1" dirty="0"/>
          </a:p>
          <a:p>
            <a:pPr marL="0" indent="0" algn="r">
              <a:buNone/>
              <a:defRPr/>
            </a:pPr>
            <a:r>
              <a:rPr lang="ru-RU" sz="2400" i="1" dirty="0" smtClean="0"/>
              <a:t>МБОУ «</a:t>
            </a:r>
            <a:r>
              <a:rPr lang="ru-RU" sz="2400" i="1" dirty="0" err="1" smtClean="0"/>
              <a:t>Калмашская</a:t>
            </a:r>
            <a:r>
              <a:rPr lang="ru-RU" sz="2400" i="1" dirty="0" smtClean="0"/>
              <a:t> СОШ»</a:t>
            </a:r>
          </a:p>
          <a:p>
            <a:pPr marL="0" indent="0" algn="r">
              <a:buNone/>
              <a:defRPr/>
            </a:pPr>
            <a:endParaRPr lang="ru-RU" sz="2400" i="1" dirty="0" smtClean="0"/>
          </a:p>
          <a:p>
            <a:pPr marL="0" indent="0" algn="r">
              <a:buNone/>
              <a:defRPr/>
            </a:pPr>
            <a:r>
              <a:rPr lang="ru-RU" sz="3600" b="1" i="1" dirty="0" err="1" smtClean="0"/>
              <a:t>Бургановой</a:t>
            </a:r>
            <a:r>
              <a:rPr lang="ru-RU" sz="3600" b="1" i="1" dirty="0" smtClean="0"/>
              <a:t> </a:t>
            </a:r>
          </a:p>
          <a:p>
            <a:pPr marL="0" indent="0" algn="r">
              <a:buNone/>
              <a:defRPr/>
            </a:pPr>
            <a:r>
              <a:rPr lang="ru-RU" sz="3600" b="1" i="1" dirty="0" smtClean="0"/>
              <a:t>Гульнары </a:t>
            </a:r>
          </a:p>
          <a:p>
            <a:pPr marL="0" indent="0" algn="r">
              <a:buNone/>
              <a:defRPr/>
            </a:pPr>
            <a:r>
              <a:rPr lang="ru-RU" sz="3600" b="1" i="1" dirty="0" err="1" smtClean="0"/>
              <a:t>Насимовны</a:t>
            </a:r>
            <a:endParaRPr lang="ru-RU" sz="3600" b="1" i="1" dirty="0" smtClean="0"/>
          </a:p>
          <a:p>
            <a:pPr algn="r"/>
            <a:endParaRPr lang="ru-RU" sz="3600" b="1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356992" y="7740352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ru-RU" b="1" i="1" dirty="0" err="1" smtClean="0">
                <a:ea typeface="+mj-ea"/>
                <a:cs typeface="+mj-cs"/>
              </a:rPr>
              <a:t>Калмаш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2016 год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Users\Салихова Алсу\Desktop\ФОТОГРАФИИ\20160207_110642-1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758" y="3617057"/>
            <a:ext cx="4104456" cy="41404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864" y="160338"/>
            <a:ext cx="4310236" cy="1963390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 u="sng" dirty="0" smtClean="0">
                <a:latin typeface="+mn-lt"/>
              </a:rPr>
              <a:t>Результаты</a:t>
            </a:r>
            <a:r>
              <a:rPr lang="ru-RU" altLang="ru-RU" sz="3200" b="1" i="1" u="sng" dirty="0" smtClean="0">
                <a:latin typeface="+mn-lt"/>
              </a:rPr>
              <a:t> </a:t>
            </a:r>
            <a:br>
              <a:rPr lang="ru-RU" altLang="ru-RU" sz="3200" b="1" i="1" u="sng" dirty="0" smtClean="0">
                <a:latin typeface="+mn-lt"/>
              </a:rPr>
            </a:br>
            <a:r>
              <a:rPr lang="ru-RU" altLang="ru-RU" sz="3200" b="1" i="1" u="sng" dirty="0" smtClean="0">
                <a:latin typeface="+mn-lt"/>
              </a:rPr>
              <a:t>участия учащихся в районных предметных олимпиадах </a:t>
            </a:r>
            <a:endParaRPr lang="ru-RU" sz="3200" b="1" i="1" u="sng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2195736"/>
            <a:ext cx="6264696" cy="482453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defRPr/>
            </a:pPr>
            <a:endParaRPr lang="ru-RU" sz="2200" i="1" dirty="0" smtClean="0"/>
          </a:p>
          <a:p>
            <a:endParaRPr lang="ru-RU" sz="2000" dirty="0"/>
          </a:p>
        </p:txBody>
      </p:sp>
      <p:sp>
        <p:nvSpPr>
          <p:cNvPr id="6" name="AutoShape 2" descr="http://nsportal.ru/sites/default/files/styles/media_gallery_large/public/gallery/2016/02/01/moe_elektronnoe_portfolio/slayd12.jpg?itok=YvxteCk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70825"/>
              </p:ext>
            </p:extLst>
          </p:nvPr>
        </p:nvGraphicFramePr>
        <p:xfrm>
          <a:off x="307976" y="2339752"/>
          <a:ext cx="6289376" cy="5729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4136"/>
                <a:gridCol w="2120209"/>
                <a:gridCol w="803389"/>
                <a:gridCol w="1360252"/>
                <a:gridCol w="151139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Фамилия, имя ученика, предмет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Садыкова </a:t>
                      </a:r>
                      <a:r>
                        <a:rPr lang="ru-RU" sz="1600" dirty="0" err="1" smtClean="0"/>
                        <a:t>Айсылу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Маликовна</a:t>
                      </a:r>
                      <a:r>
                        <a:rPr lang="ru-RU" sz="1600" dirty="0" smtClean="0"/>
                        <a:t> – татарская литература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2012-2013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победитель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Садыкова </a:t>
                      </a:r>
                      <a:r>
                        <a:rPr lang="ru-RU" sz="1600" dirty="0" err="1" smtClean="0"/>
                        <a:t>Айсылу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Маликовна</a:t>
                      </a:r>
                      <a:r>
                        <a:rPr lang="ru-RU" sz="1600" baseline="0" dirty="0" smtClean="0"/>
                        <a:t> – татарский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2013-2014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победитель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Садыкова </a:t>
                      </a:r>
                      <a:r>
                        <a:rPr lang="ru-RU" sz="1600" dirty="0" err="1" smtClean="0"/>
                        <a:t>Айсылу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Маликовна</a:t>
                      </a:r>
                      <a:r>
                        <a:rPr lang="ru-RU" sz="1600" dirty="0" smtClean="0"/>
                        <a:t> – татарская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2014-2015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призер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Садыкова </a:t>
                      </a:r>
                      <a:r>
                        <a:rPr lang="ru-RU" sz="1600" dirty="0" err="1" smtClean="0"/>
                        <a:t>Айсылу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Маликовна</a:t>
                      </a:r>
                      <a:r>
                        <a:rPr lang="ru-RU" sz="1600" baseline="0" dirty="0" smtClean="0"/>
                        <a:t> – татарский язык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2014-2015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призер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Лотфуллина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Гульназ</a:t>
                      </a:r>
                      <a:r>
                        <a:rPr lang="ru-RU" sz="1600" dirty="0" smtClean="0"/>
                        <a:t>  </a:t>
                      </a:r>
                      <a:r>
                        <a:rPr lang="ru-RU" sz="1600" dirty="0" err="1" smtClean="0"/>
                        <a:t>Фанусовна</a:t>
                      </a:r>
                      <a:r>
                        <a:rPr lang="ru-RU" sz="1600" dirty="0" smtClean="0"/>
                        <a:t> – татарский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2014-2015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призер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Хасанова </a:t>
                      </a:r>
                      <a:r>
                        <a:rPr lang="ru-RU" sz="1600" dirty="0" err="1" smtClean="0"/>
                        <a:t>Аделя</a:t>
                      </a:r>
                      <a:r>
                        <a:rPr lang="ru-RU" sz="1600" dirty="0" smtClean="0"/>
                        <a:t> Даниловна – татарский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2015-2016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призер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16832" y="0"/>
            <a:ext cx="4725144" cy="1979712"/>
          </a:xfrm>
        </p:spPr>
        <p:txBody>
          <a:bodyPr>
            <a:noAutofit/>
          </a:bodyPr>
          <a:lstStyle/>
          <a:p>
            <a:r>
              <a:rPr lang="ru-RU" altLang="ru-RU" sz="3200" b="1" i="1" u="sng" dirty="0" smtClean="0">
                <a:latin typeface="+mn-lt"/>
                <a:cs typeface="Times New Roman" pitchFamily="18" charset="0"/>
              </a:rPr>
              <a:t>Победители, призеры районных предметных олимпиад </a:t>
            </a:r>
            <a:endParaRPr lang="ru-RU" sz="3200" b="1" i="1" u="sng" dirty="0">
              <a:latin typeface="+mn-lt"/>
            </a:endParaRPr>
          </a:p>
        </p:txBody>
      </p:sp>
      <p:pic>
        <p:nvPicPr>
          <p:cNvPr id="7170" name="Picture 2" descr="C:\Users\Салихова Алсу\Documents\документы для аттестации\Изображение 0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93" y="1763689"/>
            <a:ext cx="3124737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алихова Алсу\Documents\документы для аттестации\Изображение 0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8" y="1763689"/>
            <a:ext cx="3068960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алихова Алсу\Documents\документы для аттестации\Изображение 01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793" y="6012160"/>
            <a:ext cx="3124737" cy="36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алихова Алсу\Documents\документы для аттестации\Изображение 01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71" y="5989792"/>
            <a:ext cx="30689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документы\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2776" y="3203848"/>
            <a:ext cx="3579385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5301208" cy="1512168"/>
          </a:xfrm>
        </p:spPr>
        <p:txBody>
          <a:bodyPr>
            <a:normAutofit/>
          </a:bodyPr>
          <a:lstStyle/>
          <a:p>
            <a:r>
              <a:rPr lang="ru-RU" altLang="ru-RU" sz="3200" b="1" i="1" u="sng" dirty="0" smtClean="0">
                <a:latin typeface="+mn-lt"/>
                <a:cs typeface="Times New Roman" pitchFamily="18" charset="0"/>
              </a:rPr>
              <a:t>Результаты  участия  учащихся в конкурсах </a:t>
            </a:r>
            <a:endParaRPr lang="ru-RU" sz="3200" b="1" i="1" u="sng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55776"/>
            <a:ext cx="6172200" cy="561244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ru-RU" sz="1800" i="1" dirty="0" smtClean="0"/>
              <a:t>Диплом за 1 место Республиканского конкурса стенгазет «Мы выбираем мир», «Мы за дружбу народов» в номинации «Мы выбираем мир»,  сентябрь, 2013 г.</a:t>
            </a:r>
          </a:p>
          <a:p>
            <a:pPr algn="just">
              <a:buNone/>
              <a:defRPr/>
            </a:pPr>
            <a:endParaRPr lang="ru-RU" altLang="ru-RU" sz="1800" i="1" dirty="0" smtClean="0"/>
          </a:p>
          <a:p>
            <a:pPr algn="just">
              <a:buNone/>
              <a:defRPr/>
            </a:pPr>
            <a:endParaRPr lang="ru-RU" altLang="ru-RU" sz="1800" i="1" dirty="0" smtClean="0"/>
          </a:p>
          <a:p>
            <a:pPr algn="just">
              <a:defRPr/>
            </a:pPr>
            <a:r>
              <a:rPr lang="ru-RU" altLang="ru-RU" sz="1800" i="1" dirty="0" smtClean="0"/>
              <a:t>Грамота призера муниципального этапа Республиканского конкурса сочинений посвященного истории органов прокуратуры России, март, 2014 г.</a:t>
            </a:r>
          </a:p>
          <a:p>
            <a:pPr algn="just">
              <a:defRPr/>
            </a:pPr>
            <a:endParaRPr lang="ru-RU" altLang="ru-RU" sz="1800" i="1" dirty="0" smtClean="0"/>
          </a:p>
          <a:p>
            <a:pPr algn="just">
              <a:defRPr/>
            </a:pPr>
            <a:endParaRPr lang="ru-RU" altLang="ru-RU" sz="1800" i="1" dirty="0"/>
          </a:p>
          <a:p>
            <a:pPr algn="just">
              <a:defRPr/>
            </a:pPr>
            <a:r>
              <a:rPr lang="ru-RU" altLang="ru-RU" sz="1800" i="1" dirty="0" smtClean="0"/>
              <a:t> Грамота за 1 место в муниципальном этапе Республиканского конкурса творческих работ «Буду бдительным на льду!», декабрь, 2014 г.</a:t>
            </a:r>
          </a:p>
          <a:p>
            <a:pPr marL="0" indent="0" algn="just">
              <a:buNone/>
              <a:defRPr/>
            </a:pPr>
            <a:endParaRPr lang="ru-RU" altLang="ru-RU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55776"/>
            <a:ext cx="6172200" cy="5612442"/>
          </a:xfrm>
        </p:spPr>
        <p:txBody>
          <a:bodyPr>
            <a:normAutofit/>
          </a:bodyPr>
          <a:lstStyle/>
          <a:p>
            <a:pPr algn="just"/>
            <a:r>
              <a:rPr lang="ru-RU" altLang="ru-RU" sz="1800" i="1" dirty="0" smtClean="0"/>
              <a:t>Грамота за 3 место в  районном конкурсе сочинений на патриотическую тему «ПАМЯТЬ СЕРДЦА», посвященного 70-летию Победы в Великой Отечественной войне, март, 2015 г.</a:t>
            </a:r>
          </a:p>
          <a:p>
            <a:pPr algn="just"/>
            <a:endParaRPr lang="ru-RU" altLang="ru-RU" sz="1800" i="1" dirty="0" smtClean="0"/>
          </a:p>
          <a:p>
            <a:endParaRPr lang="ru-RU" altLang="ru-RU" sz="1800" i="1" dirty="0" smtClean="0"/>
          </a:p>
          <a:p>
            <a:r>
              <a:rPr lang="ru-RU" altLang="ru-RU" sz="1800" i="1" dirty="0" smtClean="0"/>
              <a:t>Грамота победителя в номинации «Видеоклип» в Республиканском конкурсе «Помоги первокласснику безопасно прийти в школу»,  2015 г.</a:t>
            </a:r>
          </a:p>
          <a:p>
            <a:endParaRPr lang="ru-RU" altLang="ru-RU" sz="1800" i="1" dirty="0" smtClean="0"/>
          </a:p>
          <a:p>
            <a:endParaRPr lang="ru-RU" altLang="ru-RU" sz="1800" i="1" dirty="0" smtClean="0"/>
          </a:p>
          <a:p>
            <a:pPr lvl="0" algn="just">
              <a:defRPr/>
            </a:pPr>
            <a:r>
              <a:rPr lang="ru-RU" altLang="ru-RU" sz="1800" i="1" dirty="0">
                <a:solidFill>
                  <a:prstClr val="black"/>
                </a:solidFill>
              </a:rPr>
              <a:t>Грамота за 2 место в муниципальной выставке детского технического творчества «ДЕТИ. ТЕХНИКА. ТВОРЧЕСТВО-2015», 2015 г.</a:t>
            </a:r>
          </a:p>
          <a:p>
            <a:pPr marL="0" indent="0">
              <a:buNone/>
            </a:pPr>
            <a:endParaRPr lang="ru-RU" altLang="ru-RU" sz="1800" i="1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5301208" cy="1512168"/>
          </a:xfrm>
        </p:spPr>
        <p:txBody>
          <a:bodyPr>
            <a:noAutofit/>
          </a:bodyPr>
          <a:lstStyle/>
          <a:p>
            <a:r>
              <a:rPr lang="ru-RU" altLang="ru-RU" sz="3200" b="1" i="1" u="sng" dirty="0" smtClean="0">
                <a:latin typeface="+mn-lt"/>
                <a:cs typeface="Times New Roman" pitchFamily="18" charset="0"/>
              </a:rPr>
              <a:t>Результаты  участия  учащихся в конкурсах </a:t>
            </a:r>
            <a:endParaRPr lang="ru-RU" sz="3200" b="1" i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00808" y="251520"/>
            <a:ext cx="4941168" cy="1440160"/>
          </a:xfrm>
        </p:spPr>
        <p:txBody>
          <a:bodyPr>
            <a:noAutofit/>
          </a:bodyPr>
          <a:lstStyle/>
          <a:p>
            <a:r>
              <a:rPr lang="ru-RU" altLang="ru-RU" sz="3200" b="1" i="1" u="sng" dirty="0" smtClean="0">
                <a:latin typeface="+mn-lt"/>
                <a:cs typeface="Times New Roman" pitchFamily="18" charset="0"/>
              </a:rPr>
              <a:t>Результаты  участия  учащихся в конференциях </a:t>
            </a:r>
            <a:endParaRPr lang="ru-RU" sz="3200" b="1" i="1" u="sng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37841"/>
              </p:ext>
            </p:extLst>
          </p:nvPr>
        </p:nvGraphicFramePr>
        <p:xfrm>
          <a:off x="188640" y="1547664"/>
          <a:ext cx="6480719" cy="74168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2966"/>
                <a:gridCol w="1230062"/>
                <a:gridCol w="2129380"/>
                <a:gridCol w="1368152"/>
                <a:gridCol w="1440159"/>
              </a:tblGrid>
              <a:tr h="73942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Год,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170968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Исламова </a:t>
                      </a:r>
                      <a:r>
                        <a:rPr lang="ru-RU" sz="1400" dirty="0" err="1" smtClean="0"/>
                        <a:t>Гульназ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Анасовна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 научно-практическая конференция</a:t>
                      </a:r>
                      <a:r>
                        <a:rPr lang="ru-RU" sz="1400" baseline="0" dirty="0" smtClean="0"/>
                        <a:t> школьников «МОЛОДЕЖЬ В НАУЧНОМ ПОИСКЕ»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2012,респуб-ликанский, Грамота лауреата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968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Адиева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Айсылу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Радифовна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 научно-практическая конференция</a:t>
                      </a:r>
                      <a:r>
                        <a:rPr lang="ru-RU" sz="1400" baseline="0" dirty="0" smtClean="0"/>
                        <a:t> школьников «МОЛОДЕЖЬ В НАУЧНОМ ПОИСКЕ»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2013, </a:t>
                      </a:r>
                      <a:r>
                        <a:rPr lang="ru-RU" sz="1400" dirty="0" err="1" smtClean="0"/>
                        <a:t>респуб-ликанский</a:t>
                      </a:r>
                      <a:r>
                        <a:rPr lang="ru-RU" sz="1400" dirty="0" smtClean="0"/>
                        <a:t>, Диплом </a:t>
                      </a:r>
                      <a:r>
                        <a:rPr lang="en-US" sz="1400" dirty="0" smtClean="0"/>
                        <a:t>III</a:t>
                      </a:r>
                      <a:r>
                        <a:rPr lang="ru-RU" sz="1400" dirty="0" smtClean="0"/>
                        <a:t> степени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968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Исламова Алсу </a:t>
                      </a:r>
                      <a:r>
                        <a:rPr lang="ru-RU" sz="1400" dirty="0" err="1" smtClean="0"/>
                        <a:t>Анасовна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 научно-практическая конференция</a:t>
                      </a:r>
                      <a:r>
                        <a:rPr lang="ru-RU" sz="1400" baseline="0" dirty="0" smtClean="0"/>
                        <a:t> школьников «МОЛОДЕЖЬ В НАУЧНОМ ПОИСКЕ»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2013, </a:t>
                      </a:r>
                      <a:r>
                        <a:rPr lang="ru-RU" sz="1400" dirty="0" err="1" smtClean="0"/>
                        <a:t>респуб-ликанский</a:t>
                      </a:r>
                      <a:r>
                        <a:rPr lang="ru-RU" sz="1400" dirty="0" smtClean="0"/>
                        <a:t>, Диплом </a:t>
                      </a:r>
                      <a:r>
                        <a:rPr lang="en-US" sz="1400" dirty="0" smtClean="0"/>
                        <a:t>III</a:t>
                      </a:r>
                      <a:r>
                        <a:rPr lang="ru-RU" sz="1400" dirty="0" smtClean="0"/>
                        <a:t> степени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833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Адиева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Айсылу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Радифовна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r>
                        <a:rPr lang="ru-RU" sz="1400" dirty="0" smtClean="0"/>
                        <a:t> Региональная научно-практическая конференция «Чтения Флёры Сафиуллиной»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2015, региональный, Диплом лауреата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E:\документы\1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97" y="7471052"/>
            <a:ext cx="1027718" cy="14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окументы\Изображение 01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228" y="2339752"/>
            <a:ext cx="1083712" cy="15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окументы\Изображение 01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029" y="4067944"/>
            <a:ext cx="1070911" cy="15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документы\Изображение 017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176" y="5833550"/>
            <a:ext cx="1045764" cy="15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920" y="467544"/>
            <a:ext cx="3806180" cy="1728192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ЕРТ по татарскому языку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835697"/>
            <a:ext cx="6172200" cy="633252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altLang="ru-RU" sz="2600" b="1" i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600" b="1" i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800" dirty="0" smtClean="0"/>
          </a:p>
          <a:p>
            <a:endParaRPr lang="ru-RU" dirty="0"/>
          </a:p>
        </p:txBody>
      </p:sp>
      <p:pic>
        <p:nvPicPr>
          <p:cNvPr id="3074" name="Picture 2" descr="C:\Users\солнце\Desktop\портфолио воспитателя\28-10-2014_19-36-21\Новая папка\bumag20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400" y="7279044"/>
            <a:ext cx="2232248" cy="242327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68284"/>
              </p:ext>
            </p:extLst>
          </p:nvPr>
        </p:nvGraphicFramePr>
        <p:xfrm>
          <a:off x="332657" y="2267742"/>
          <a:ext cx="6192686" cy="30243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406"/>
                <a:gridCol w="1578809"/>
                <a:gridCol w="1152128"/>
                <a:gridCol w="1728192"/>
                <a:gridCol w="1368151"/>
              </a:tblGrid>
              <a:tr h="8171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</a:tr>
              <a:tr h="735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735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87,50%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4,25</a:t>
                      </a:r>
                      <a:endParaRPr lang="ru-RU" dirty="0"/>
                    </a:p>
                  </a:txBody>
                  <a:tcPr/>
                </a:tc>
              </a:tr>
              <a:tr h="735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1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нце\Desktop\портфолио воспитателя\новое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792" y="3851920"/>
            <a:ext cx="4094212" cy="18722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ФОТОГРАФИИ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pic>
        <p:nvPicPr>
          <p:cNvPr id="3" name="Picture 2" descr="C:\Users\Салихова Алсу\Desktop\фото гу\DSC012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" y="35684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лихова Алсу\Desktop\фото гу\DSC002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40" y="4860032"/>
            <a:ext cx="6858000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pic>
        <p:nvPicPr>
          <p:cNvPr id="3074" name="Picture 2" descr="C:\Users\Салихова Алсу\Desktop\фото гу\DSCN86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" y="0"/>
            <a:ext cx="6858000" cy="45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лихова Алсу\Documents\школа\Фото Тукай\DSC001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0" y="5288835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pic>
        <p:nvPicPr>
          <p:cNvPr id="4098" name="Picture 2" descr="C:\Users\Салихова Алсу\Documents\школа\Фото Тукай\DSC002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80" y="179512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лихова Алсу\Documents\школа\Мама 2014\112NIKON\DSC015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80" y="5286375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6672" y="1907704"/>
            <a:ext cx="6048672" cy="68407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	Ф.И.О.: </a:t>
            </a:r>
            <a:r>
              <a:rPr lang="ru-RU" sz="1800" i="1" dirty="0" err="1" smtClean="0">
                <a:solidFill>
                  <a:schemeClr val="tx1"/>
                </a:solidFill>
              </a:rPr>
              <a:t>Бурганова</a:t>
            </a:r>
            <a:r>
              <a:rPr lang="ru-RU" sz="1800" i="1" dirty="0" smtClean="0">
                <a:solidFill>
                  <a:schemeClr val="tx1"/>
                </a:solidFill>
              </a:rPr>
              <a:t> Гульнара </a:t>
            </a:r>
            <a:r>
              <a:rPr lang="ru-RU" sz="1800" i="1" dirty="0" err="1" smtClean="0">
                <a:solidFill>
                  <a:schemeClr val="tx1"/>
                </a:solidFill>
              </a:rPr>
              <a:t>Насимовна</a:t>
            </a: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	Дата рождения: 21  апреля  1983  года</a:t>
            </a:r>
          </a:p>
          <a:p>
            <a:pPr algn="just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	Образование: высшее профессиональное образование, </a:t>
            </a:r>
            <a:r>
              <a:rPr lang="ru-RU" sz="1800" i="1" dirty="0" err="1" smtClean="0">
                <a:solidFill>
                  <a:schemeClr val="tx1"/>
                </a:solidFill>
              </a:rPr>
              <a:t>Набережночелнинский</a:t>
            </a:r>
            <a:r>
              <a:rPr lang="ru-RU" sz="1800" i="1" dirty="0" smtClean="0">
                <a:solidFill>
                  <a:schemeClr val="tx1"/>
                </a:solidFill>
              </a:rPr>
              <a:t> государственный педагогический институт.    Диплом ВСБ № 0704171, выдан 11 июня 2005 года.</a:t>
            </a:r>
          </a:p>
          <a:p>
            <a:pPr algn="just"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	Квалификация по диплому: «Учитель татарского языка и литературы»</a:t>
            </a:r>
          </a:p>
          <a:p>
            <a:pPr algn="just"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	Место работы: МБОУ «</a:t>
            </a:r>
            <a:r>
              <a:rPr lang="ru-RU" sz="1800" i="1" dirty="0" err="1" smtClean="0">
                <a:solidFill>
                  <a:schemeClr val="tx1"/>
                </a:solidFill>
              </a:rPr>
              <a:t>Калмашская</a:t>
            </a:r>
            <a:r>
              <a:rPr lang="ru-RU" sz="1800" i="1" dirty="0" smtClean="0">
                <a:solidFill>
                  <a:schemeClr val="tx1"/>
                </a:solidFill>
              </a:rPr>
              <a:t> СОШ»</a:t>
            </a:r>
          </a:p>
          <a:p>
            <a:pPr algn="just"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	 Должность: учитель</a:t>
            </a:r>
          </a:p>
          <a:p>
            <a:pPr algn="just"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 	Стаж педагогической работы: 6  года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 	В данной должности  6 года, </a:t>
            </a:r>
          </a:p>
          <a:p>
            <a:pPr algn="just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                в данной организации  с 1.09.2009  года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36912" y="683567"/>
            <a:ext cx="3960440" cy="1152129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latin typeface="+mn-lt"/>
              </a:rPr>
              <a:t>Визитная карточка педагога</a:t>
            </a:r>
            <a:endParaRPr lang="ru-RU" sz="3200" b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нце\Desktop\портфолио воспитателя\новое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pic>
        <p:nvPicPr>
          <p:cNvPr id="2" name="Picture 2" descr="C:\Users\Салихова Алсу\Documents\документы для аттестации\дипло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-540568"/>
            <a:ext cx="6858000" cy="47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Салихова Алсу\Documents\документы для аттестации\курс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" y="4572793"/>
            <a:ext cx="68580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це\Desktop\портфолио воспитателя\новое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8562" y="-785813"/>
            <a:ext cx="7580313" cy="10717213"/>
          </a:xfrm>
          <a:prstGeom prst="rect">
            <a:avLst/>
          </a:prstGeom>
          <a:noFill/>
        </p:spPr>
      </p:pic>
      <p:pic>
        <p:nvPicPr>
          <p:cNvPr id="2052" name="Picture 4" descr="E:\документы\Изображение 0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0349">
            <a:off x="365666" y="992444"/>
            <a:ext cx="2686697" cy="37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документы\12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03745">
            <a:off x="3546369" y="328747"/>
            <a:ext cx="2568756" cy="36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документы\12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90108">
            <a:off x="489787" y="5375555"/>
            <a:ext cx="2616787" cy="37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документы\Изображение 01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5416">
            <a:off x="3464810" y="4834218"/>
            <a:ext cx="2658519" cy="36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04664" y="5580112"/>
            <a:ext cx="6048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ru-RU" altLang="ru-RU" i="1" dirty="0" smtClean="0">
                <a:cs typeface="Times New Roman" pitchFamily="18" charset="0"/>
              </a:rPr>
              <a:t>Курсы </a:t>
            </a:r>
            <a:r>
              <a:rPr lang="ru-RU" altLang="ru-RU" i="1" dirty="0">
                <a:cs typeface="Times New Roman" pitchFamily="18" charset="0"/>
              </a:rPr>
              <a:t>повышения </a:t>
            </a:r>
            <a:r>
              <a:rPr lang="ru-RU" altLang="ru-RU" i="1" dirty="0" smtClean="0">
                <a:cs typeface="Times New Roman" pitchFamily="18" charset="0"/>
              </a:rPr>
              <a:t>квалификации </a:t>
            </a:r>
            <a:r>
              <a:rPr lang="ru-RU" altLang="ru-RU" i="1" dirty="0">
                <a:cs typeface="Times New Roman" pitchFamily="18" charset="0"/>
              </a:rPr>
              <a:t>по теме </a:t>
            </a:r>
            <a:r>
              <a:rPr lang="ru-RU" altLang="ru-RU" b="1" i="1" dirty="0" smtClean="0">
                <a:cs typeface="Times New Roman" pitchFamily="18" charset="0"/>
              </a:rPr>
              <a:t>«Педагогическое проектирование в реализации инклюзивного подхода в деятельности классного руководителя» </a:t>
            </a:r>
            <a:r>
              <a:rPr lang="ru-RU" altLang="ru-RU" i="1" dirty="0">
                <a:cs typeface="Times New Roman" pitchFamily="18" charset="0"/>
              </a:rPr>
              <a:t>в </a:t>
            </a:r>
            <a:r>
              <a:rPr lang="ru-RU" altLang="ru-RU" i="1" dirty="0" smtClean="0">
                <a:cs typeface="Times New Roman" pitchFamily="18" charset="0"/>
              </a:rPr>
              <a:t>«Университет управления «ТИСБИ» </a:t>
            </a:r>
          </a:p>
          <a:p>
            <a:pPr marL="457200" indent="-457200" algn="just"/>
            <a:r>
              <a:rPr lang="ru-RU" altLang="ru-RU" i="1" dirty="0" smtClean="0">
                <a:cs typeface="Times New Roman" pitchFamily="18" charset="0"/>
              </a:rPr>
              <a:t>         г</a:t>
            </a:r>
            <a:r>
              <a:rPr lang="ru-RU" altLang="ru-RU" i="1" dirty="0">
                <a:cs typeface="Times New Roman" pitchFamily="18" charset="0"/>
              </a:rPr>
              <a:t>. </a:t>
            </a:r>
            <a:r>
              <a:rPr lang="ru-RU" altLang="ru-RU" i="1" dirty="0" smtClean="0">
                <a:cs typeface="Times New Roman" pitchFamily="18" charset="0"/>
              </a:rPr>
              <a:t>Казань, 144</a:t>
            </a:r>
            <a:r>
              <a:rPr lang="ru-RU" altLang="ru-RU" b="1" i="1" dirty="0" smtClean="0">
                <a:cs typeface="Times New Roman" pitchFamily="18" charset="0"/>
              </a:rPr>
              <a:t> </a:t>
            </a:r>
            <a:r>
              <a:rPr lang="ru-RU" altLang="ru-RU" b="1" i="1" dirty="0">
                <a:cs typeface="Times New Roman" pitchFamily="18" charset="0"/>
              </a:rPr>
              <a:t>час., </a:t>
            </a:r>
            <a:r>
              <a:rPr lang="ru-RU" altLang="ru-RU" i="1" dirty="0">
                <a:cs typeface="Times New Roman" pitchFamily="18" charset="0"/>
              </a:rPr>
              <a:t>удостоверение рег. № </a:t>
            </a:r>
            <a:r>
              <a:rPr lang="ru-RU" altLang="ru-RU" i="1" dirty="0" smtClean="0">
                <a:cs typeface="Times New Roman" pitchFamily="18" charset="0"/>
              </a:rPr>
              <a:t>613,  </a:t>
            </a:r>
          </a:p>
          <a:p>
            <a:pPr marL="457200" indent="-457200" algn="just"/>
            <a:r>
              <a:rPr lang="ru-RU" altLang="ru-RU" i="1" dirty="0" smtClean="0">
                <a:cs typeface="Times New Roman" pitchFamily="18" charset="0"/>
              </a:rPr>
              <a:t>        выдано 13 февраля 2015 г.</a:t>
            </a:r>
            <a:endParaRPr lang="ru-RU" altLang="ru-RU" i="1" dirty="0">
              <a:cs typeface="Times New Roman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04664" y="2195736"/>
            <a:ext cx="612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ru-RU" altLang="ru-RU" b="1" i="1" dirty="0" smtClean="0">
                <a:cs typeface="Times New Roman" pitchFamily="18" charset="0"/>
              </a:rPr>
              <a:t> </a:t>
            </a:r>
            <a:r>
              <a:rPr lang="ru-RU" altLang="ru-RU" i="1" dirty="0" smtClean="0">
                <a:cs typeface="Times New Roman" pitchFamily="18" charset="0"/>
              </a:rPr>
              <a:t>Курсы повышения квалификации для учителей татарского языка и литературы по теме </a:t>
            </a:r>
            <a:r>
              <a:rPr lang="ru-RU" altLang="ru-RU" b="1" i="1" dirty="0" smtClean="0">
                <a:cs typeface="Times New Roman" pitchFamily="18" charset="0"/>
              </a:rPr>
              <a:t>«Формирование и развитие профессиональных компетентностей учителя татарского языка и литературы как основы достижения образовательных результатов» </a:t>
            </a:r>
            <a:r>
              <a:rPr lang="ru-RU" altLang="ru-RU" i="1" dirty="0" smtClean="0">
                <a:cs typeface="Times New Roman" pitchFamily="18" charset="0"/>
              </a:rPr>
              <a:t>в ФГБОУ ВПО «НИСПТР» г. Набережные Челны, </a:t>
            </a:r>
            <a:r>
              <a:rPr lang="ru-RU" altLang="ru-RU" b="1" i="1" dirty="0" smtClean="0">
                <a:cs typeface="Times New Roman" pitchFamily="18" charset="0"/>
              </a:rPr>
              <a:t>108 час</a:t>
            </a:r>
            <a:r>
              <a:rPr lang="ru-RU" altLang="ru-RU" i="1" dirty="0" smtClean="0">
                <a:cs typeface="Times New Roman" pitchFamily="18" charset="0"/>
              </a:rPr>
              <a:t>., удостоверение   рег.  №  3152,  выдано   24  сентября </a:t>
            </a:r>
          </a:p>
          <a:p>
            <a:pPr algn="just"/>
            <a:r>
              <a:rPr lang="ru-RU" altLang="ru-RU" i="1" dirty="0">
                <a:cs typeface="Times New Roman" pitchFamily="18" charset="0"/>
              </a:rPr>
              <a:t> </a:t>
            </a:r>
            <a:r>
              <a:rPr lang="ru-RU" altLang="ru-RU" i="1" dirty="0" smtClean="0">
                <a:cs typeface="Times New Roman" pitchFamily="18" charset="0"/>
              </a:rPr>
              <a:t>        2014 г. </a:t>
            </a:r>
          </a:p>
          <a:p>
            <a:pPr marL="457200" indent="-457200" algn="just"/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916832" y="611560"/>
            <a:ext cx="4714850" cy="1152128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/>
              <a:t>Профессиональная карта</a:t>
            </a:r>
            <a:endParaRPr lang="ru-RU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832" y="1115616"/>
            <a:ext cx="4714850" cy="1155368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/>
              <a:t>Методическая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активность</a:t>
            </a:r>
            <a:endParaRPr lang="ru-RU" sz="36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704" y="2699792"/>
            <a:ext cx="5544616" cy="481860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Участие </a:t>
            </a:r>
            <a:r>
              <a:rPr lang="ru-RU" sz="1800" i="1" dirty="0">
                <a:solidFill>
                  <a:schemeClr val="tx1"/>
                </a:solidFill>
              </a:rPr>
              <a:t>в конкурсах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1800" i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Проведённые </a:t>
            </a:r>
            <a:r>
              <a:rPr lang="ru-RU" sz="1800" i="1" dirty="0">
                <a:solidFill>
                  <a:schemeClr val="tx1"/>
                </a:solidFill>
              </a:rPr>
              <a:t>открытые занятия, мероприятия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1800" i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Участие </a:t>
            </a:r>
            <a:r>
              <a:rPr lang="ru-RU" sz="1800" i="1" dirty="0">
                <a:solidFill>
                  <a:schemeClr val="tx1"/>
                </a:solidFill>
              </a:rPr>
              <a:t>в семинарах, конференциях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1800" i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Методические </a:t>
            </a:r>
            <a:r>
              <a:rPr lang="ru-RU" sz="1800" i="1" dirty="0">
                <a:solidFill>
                  <a:schemeClr val="tx1"/>
                </a:solidFill>
              </a:rPr>
              <a:t>публикации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1800" i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 Работа </a:t>
            </a:r>
            <a:r>
              <a:rPr lang="ru-RU" sz="1800" i="1" dirty="0">
                <a:solidFill>
                  <a:schemeClr val="tx1"/>
                </a:solidFill>
              </a:rPr>
              <a:t>с родителями </a:t>
            </a:r>
            <a:r>
              <a:rPr lang="ru-RU" sz="1800" i="1" dirty="0" smtClean="0">
                <a:solidFill>
                  <a:schemeClr val="tx1"/>
                </a:solidFill>
              </a:rPr>
              <a:t>учащихся</a:t>
            </a:r>
            <a:endParaRPr lang="ru-RU" sz="18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6912" y="1043608"/>
            <a:ext cx="3634730" cy="939344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latin typeface="+mn-lt"/>
              </a:rPr>
              <a:t>Участие </a:t>
            </a:r>
            <a:br>
              <a:rPr lang="ru-RU" sz="3200" b="1" i="1" u="sng" dirty="0" smtClean="0">
                <a:latin typeface="+mn-lt"/>
              </a:rPr>
            </a:br>
            <a:r>
              <a:rPr lang="ru-RU" sz="3200" b="1" i="1" u="sng" dirty="0" smtClean="0">
                <a:latin typeface="+mn-lt"/>
              </a:rPr>
              <a:t>в </a:t>
            </a:r>
            <a:r>
              <a:rPr lang="ru-RU" sz="3600" b="1" i="1" u="sng" dirty="0" smtClean="0">
                <a:latin typeface="+mn-lt"/>
              </a:rPr>
              <a:t>конкурсах</a:t>
            </a:r>
            <a:r>
              <a:rPr lang="ru-RU" sz="3200" b="1" i="1" u="sng" dirty="0" smtClean="0">
                <a:latin typeface="+mn-lt"/>
              </a:rPr>
              <a:t>:</a:t>
            </a:r>
            <a:endParaRPr lang="ru-RU" sz="3200" b="1" u="sng" dirty="0"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2411760"/>
            <a:ext cx="5976664" cy="619268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600" i="1" dirty="0" smtClean="0">
                <a:solidFill>
                  <a:schemeClr val="tx1"/>
                </a:solidFill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</a:rPr>
              <a:t>«</a:t>
            </a:r>
            <a:r>
              <a:rPr lang="ru-RU" sz="2000" i="1" dirty="0">
                <a:solidFill>
                  <a:schemeClr val="tx1"/>
                </a:solidFill>
              </a:rPr>
              <a:t>Всероссийский </a:t>
            </a:r>
            <a:r>
              <a:rPr lang="ru-RU" sz="2000" i="1" dirty="0" smtClean="0">
                <a:solidFill>
                  <a:schemeClr val="tx1"/>
                </a:solidFill>
              </a:rPr>
              <a:t>фотоконкурс «ЛЕТО В ОБЪЕКТИВЕ»,  сентябрь, 2014 </a:t>
            </a:r>
            <a:r>
              <a:rPr lang="ru-RU" sz="2000" i="1" dirty="0">
                <a:solidFill>
                  <a:schemeClr val="tx1"/>
                </a:solidFill>
              </a:rPr>
              <a:t>г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20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   «Классный руководитель года - 2015»,  февраль, 2015 </a:t>
            </a:r>
            <a:r>
              <a:rPr lang="ru-RU" sz="2000" i="1" dirty="0">
                <a:solidFill>
                  <a:schemeClr val="tx1"/>
                </a:solidFill>
              </a:rPr>
              <a:t>г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20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t-RU" sz="2000" i="1" dirty="0" smtClean="0">
                <a:solidFill>
                  <a:schemeClr val="tx1"/>
                </a:solidFill>
              </a:rPr>
              <a:t>   </a:t>
            </a:r>
            <a:r>
              <a:rPr lang="en-US" sz="2000" i="1" dirty="0">
                <a:solidFill>
                  <a:schemeClr val="tx1"/>
                </a:solidFill>
              </a:rPr>
              <a:t>I </a:t>
            </a:r>
            <a:r>
              <a:rPr lang="tt-RU" sz="2000" i="1" dirty="0">
                <a:solidFill>
                  <a:schemeClr val="tx1"/>
                </a:solidFill>
              </a:rPr>
              <a:t>Россиякүләм "Әдәби җәүһәрләр" татар әдәбиятын сөючеләр </a:t>
            </a:r>
            <a:r>
              <a:rPr lang="tt-RU" sz="2000" i="1" dirty="0" smtClean="0">
                <a:solidFill>
                  <a:schemeClr val="tx1"/>
                </a:solidFill>
              </a:rPr>
              <a:t>бәйгесе, </a:t>
            </a:r>
            <a:r>
              <a:rPr lang="ru-RU" sz="2000" i="1" dirty="0" smtClean="0">
                <a:solidFill>
                  <a:schemeClr val="tx1"/>
                </a:solidFill>
              </a:rPr>
              <a:t>январь, 2016 </a:t>
            </a:r>
            <a:r>
              <a:rPr lang="ru-RU" sz="2000" i="1" dirty="0">
                <a:solidFill>
                  <a:schemeClr val="tx1"/>
                </a:solidFill>
              </a:rPr>
              <a:t>г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sz="2600" i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4864" y="1115616"/>
            <a:ext cx="4392488" cy="795328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 u="sng" dirty="0" smtClean="0">
                <a:latin typeface="+mn-lt"/>
              </a:rPr>
              <a:t>Участие</a:t>
            </a:r>
            <a:r>
              <a:rPr lang="ru-RU" altLang="ru-RU" sz="3200" b="1" i="1" u="sng" dirty="0" smtClean="0">
                <a:latin typeface="+mn-lt"/>
              </a:rPr>
              <a:t> в семинарах, конференциях</a:t>
            </a:r>
            <a:endParaRPr lang="ru-RU" sz="3200" b="1" u="sng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672" y="2699792"/>
            <a:ext cx="6048672" cy="597666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2000" i="1" dirty="0" smtClean="0">
                <a:solidFill>
                  <a:schemeClr val="tx1"/>
                </a:solidFill>
              </a:rPr>
              <a:t> 	Выступление в рамках августовской конференции по теме 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«Организация воспитательного мероприятия»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для заместителей директоров по воспитательной работе, классных руководителей, педагогов-организаторов, педагогов дополнительного образования на базе МБОУ «</a:t>
            </a:r>
            <a:r>
              <a:rPr lang="ru-RU" altLang="ru-RU" sz="2000" i="1" dirty="0" err="1" smtClean="0">
                <a:solidFill>
                  <a:schemeClr val="tx1"/>
                </a:solidFill>
              </a:rPr>
              <a:t>Князевская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СОШ»,  17 августа 2012 г.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ru-RU" altLang="ru-RU" sz="2000" i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2000" i="1" dirty="0" smtClean="0">
                <a:solidFill>
                  <a:schemeClr val="tx1"/>
                </a:solidFill>
              </a:rPr>
              <a:t> 	Выступление в рамках августовской конференции по теме 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«</a:t>
            </a:r>
            <a:r>
              <a:rPr lang="tt-RU" altLang="ru-RU" sz="2000" b="1" i="1" dirty="0" smtClean="0">
                <a:solidFill>
                  <a:schemeClr val="tx1"/>
                </a:solidFill>
              </a:rPr>
              <a:t>Сәләтле укучылар белән эшне оештыру: фәнни-гамәли конференция эшенә укучыларны әзерләү тәҗрибәсеннән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»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для учителей татарского языка и литературы на базе МБОУ «</a:t>
            </a:r>
            <a:r>
              <a:rPr lang="ru-RU" altLang="ru-RU" sz="2000" i="1" dirty="0" err="1" smtClean="0">
                <a:solidFill>
                  <a:schemeClr val="tx1"/>
                </a:solidFill>
              </a:rPr>
              <a:t>Новотроицская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СОШ» , 20</a:t>
            </a:r>
            <a:r>
              <a:rPr lang="ru-RU" altLang="ru-RU" sz="2000" i="1" dirty="0">
                <a:solidFill>
                  <a:schemeClr val="tx1"/>
                </a:solidFill>
              </a:rPr>
              <a:t>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августа 2013 г.</a:t>
            </a:r>
          </a:p>
          <a:p>
            <a:endParaRPr lang="ru-RU" dirty="0"/>
          </a:p>
        </p:txBody>
      </p:sp>
      <p:pic>
        <p:nvPicPr>
          <p:cNvPr id="5122" name="Picture 2" descr="C:\Users\солнце\Desktop\портфолио воспитателя\28-10-2014_19-36-21\Новая папка\0_864ee_8dfaec8f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6600">
            <a:off x="61369" y="7557178"/>
            <a:ext cx="2132855" cy="202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це\Desktop\портфолио воспитателя\новое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-785813"/>
            <a:ext cx="7580313" cy="107172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2123728"/>
            <a:ext cx="6048672" cy="676875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2000" i="1" dirty="0" smtClean="0">
                <a:solidFill>
                  <a:schemeClr val="tx1"/>
                </a:solidFill>
              </a:rPr>
              <a:t> 	Участие в республиканском семинаре по теме 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«Путь к успеху»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на базе МБОУ «</a:t>
            </a:r>
            <a:r>
              <a:rPr lang="ru-RU" altLang="ru-RU" sz="2000" i="1" dirty="0" err="1" smtClean="0">
                <a:solidFill>
                  <a:schemeClr val="tx1"/>
                </a:solidFill>
              </a:rPr>
              <a:t>Князевская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СОШ», 2012 г.</a:t>
            </a:r>
          </a:p>
          <a:p>
            <a:pPr algn="just">
              <a:buClr>
                <a:schemeClr val="tx1"/>
              </a:buClr>
            </a:pPr>
            <a:endParaRPr lang="ru-RU" altLang="ru-RU" sz="2000" i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ru-RU" sz="2000" i="1" dirty="0" smtClean="0">
                <a:solidFill>
                  <a:schemeClr val="tx1"/>
                </a:solidFill>
              </a:rPr>
              <a:t> 	Участие в районном  семинаре для учителей татарского языка и литературы по теме 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«Лингвистический анализ художественного текста на уроках литературы»,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16 час., Казань,  21 мая 2013  г.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204864" y="1115616"/>
            <a:ext cx="4392488" cy="795328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u="sng" dirty="0" smtClean="0">
                <a:latin typeface="+mn-lt"/>
              </a:rPr>
              <a:t>Участие в </a:t>
            </a:r>
            <a:r>
              <a:rPr lang="ru-RU" altLang="ru-RU" sz="3600" b="1" i="1" u="sng" dirty="0" smtClean="0">
                <a:latin typeface="+mn-lt"/>
              </a:rPr>
              <a:t>семинарах</a:t>
            </a:r>
            <a:r>
              <a:rPr lang="ru-RU" altLang="ru-RU" sz="3200" b="1" i="1" u="sng" dirty="0" smtClean="0">
                <a:latin typeface="+mn-lt"/>
              </a:rPr>
              <a:t>, конференциях</a:t>
            </a:r>
            <a:endParaRPr lang="ru-RU" sz="3200" b="1" u="sng" dirty="0">
              <a:latin typeface="+mn-lt"/>
            </a:endParaRPr>
          </a:p>
        </p:txBody>
      </p:sp>
      <p:pic>
        <p:nvPicPr>
          <p:cNvPr id="6" name="Picture 2" descr="C:\Users\солнце\Desktop\портфолио воспитателя\28-10-2014_19-36-21\Новая папка\0_864ee_8dfaec8f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6600">
            <a:off x="61369" y="7557178"/>
            <a:ext cx="2132855" cy="202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554</Words>
  <Application>Microsoft Office PowerPoint</Application>
  <PresentationFormat>Экран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Портфолио учителя татарского языка и литературы</vt:lpstr>
      <vt:lpstr>Визитная карточка педагога</vt:lpstr>
      <vt:lpstr>Презентация PowerPoint</vt:lpstr>
      <vt:lpstr>Презентация PowerPoint</vt:lpstr>
      <vt:lpstr>Профессиональная карта</vt:lpstr>
      <vt:lpstr>Методическая активность</vt:lpstr>
      <vt:lpstr>Участие  в конкурсах:</vt:lpstr>
      <vt:lpstr>Участие в семинарах, конференциях</vt:lpstr>
      <vt:lpstr>Участие в семинарах, конференциях</vt:lpstr>
      <vt:lpstr>Результаты  участия учащихся в районных предметных олимпиадах </vt:lpstr>
      <vt:lpstr>Победители, призеры районных предметных олимпиад </vt:lpstr>
      <vt:lpstr>Результаты  участия  учащихся в конкурсах </vt:lpstr>
      <vt:lpstr>Результаты  участия  учащихся в конкурсах </vt:lpstr>
      <vt:lpstr>Результаты  участия  учащихся в конференциях </vt:lpstr>
      <vt:lpstr>Итоги ЕРТ по татарскому языку</vt:lpstr>
      <vt:lpstr>ФОТОГРАФИИ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солнце</dc:creator>
  <cp:lastModifiedBy>Салихова Алсу</cp:lastModifiedBy>
  <cp:revision>76</cp:revision>
  <dcterms:created xsi:type="dcterms:W3CDTF">2014-11-03T12:40:23Z</dcterms:created>
  <dcterms:modified xsi:type="dcterms:W3CDTF">2016-02-07T16:56:07Z</dcterms:modified>
</cp:coreProperties>
</file>