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0" r:id="rId2"/>
    <p:sldId id="257" r:id="rId3"/>
    <p:sldId id="261" r:id="rId4"/>
    <p:sldId id="273" r:id="rId5"/>
    <p:sldId id="262" r:id="rId6"/>
    <p:sldId id="263" r:id="rId7"/>
    <p:sldId id="265" r:id="rId8"/>
    <p:sldId id="266" r:id="rId9"/>
    <p:sldId id="264" r:id="rId10"/>
    <p:sldId id="271" r:id="rId11"/>
    <p:sldId id="267" r:id="rId12"/>
    <p:sldId id="269" r:id="rId13"/>
    <p:sldId id="270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DB4E0DB-5C19-4F45-9AB9-4682919FA15D}" type="datetimeFigureOut">
              <a:rPr lang="ru-RU"/>
              <a:pPr>
                <a:defRPr/>
              </a:pPr>
              <a:t>20.05.2014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5F292A0-F572-4EC8-B180-9052EB1944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115210D-9856-46EB-8B38-76F3ACE0F3CE}" type="slidenum">
              <a:rPr lang="ru-RU" smtClean="0"/>
              <a:pPr/>
              <a:t>12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0BBE02-0C60-41A8-84A7-99DB335BB2A2}" type="datetimeFigureOut">
              <a:rPr lang="en-US"/>
              <a:pPr>
                <a:defRPr/>
              </a:pPr>
              <a:t>5/20/2014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5CFA4-4131-46F8-8A88-77BE69BD0C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0BF402-D930-426F-93EF-F3296E7BEC62}" type="datetimeFigureOut">
              <a:rPr lang="en-US"/>
              <a:pPr>
                <a:defRPr/>
              </a:pPr>
              <a:t>5/20/2014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5A252F-4EB2-42B0-9DEE-95764A3853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E86D5-E6A2-4813-B799-98D6943E5362}" type="datetimeFigureOut">
              <a:rPr lang="en-US"/>
              <a:pPr>
                <a:defRPr/>
              </a:pPr>
              <a:t>5/20/2014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3D269-2402-4BA2-BA49-3DC9F25EB2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31AA8C-1FCD-49CF-9B7C-8EFEF967BEA4}" type="datetimeFigureOut">
              <a:rPr lang="en-US"/>
              <a:pPr>
                <a:defRPr/>
              </a:pPr>
              <a:t>5/20/2014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BDBEE0-757A-4C04-9070-9B395D23CC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B0061-2AA5-422C-B8BF-14DDC5FE5C38}" type="datetimeFigureOut">
              <a:rPr lang="en-US"/>
              <a:pPr>
                <a:defRPr/>
              </a:pPr>
              <a:t>5/20/2014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F590FB-1235-4320-ADFD-3196FFCFAC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24608-FC68-42F9-B4DE-F49CE8CBEEBC}" type="datetimeFigureOut">
              <a:rPr lang="en-US"/>
              <a:pPr>
                <a:defRPr/>
              </a:pPr>
              <a:t>5/20/2014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7A42B-8FED-4CD3-8FA8-769648D664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BADD2-8CBF-46C5-83C4-32DD5B8F7558}" type="datetimeFigureOut">
              <a:rPr lang="en-US"/>
              <a:pPr>
                <a:defRPr/>
              </a:pPr>
              <a:t>5/20/2014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83F0D-82EB-44B4-A9D6-66FF28F5BF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D5BAED-CC19-4B07-98F3-670EB896B4AF}" type="datetimeFigureOut">
              <a:rPr lang="en-US"/>
              <a:pPr>
                <a:defRPr/>
              </a:pPr>
              <a:t>5/20/2014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0FCA72-D56E-46D1-8648-8F2D35012B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F45338-F14F-4352-968C-E9BFBFC76000}" type="datetimeFigureOut">
              <a:rPr lang="en-US"/>
              <a:pPr>
                <a:defRPr/>
              </a:pPr>
              <a:t>5/20/2014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6110E-DEE6-4369-A0F7-8C3989243D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739880-576F-4B88-99A4-F71336B77EC0}" type="datetimeFigureOut">
              <a:rPr lang="en-US"/>
              <a:pPr>
                <a:defRPr/>
              </a:pPr>
              <a:t>5/20/2014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9995BB-40C2-4513-ADFF-E52A380D7F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9927AA-5601-482E-B10B-929E4F3823BE}" type="datetimeFigureOut">
              <a:rPr lang="en-US"/>
              <a:pPr>
                <a:defRPr/>
              </a:pPr>
              <a:t>5/20/2014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B80A50-00AA-4A0F-B7C7-B7E7497C8C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2DF0BA2-2EE1-488A-886C-58E9E444DB41}" type="datetimeFigureOut">
              <a:rPr lang="en-US"/>
              <a:pPr>
                <a:defRPr/>
              </a:pPr>
              <a:t>5/20/2014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3ECE14C-A551-4B67-846C-2A52BF05A0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 dir="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H:\&#1084;&#1086;&#1081;%20&#1091;&#1088;&#1086;&#1082;\1.mp3" TargetMode="Externa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stihi.ru/pics/2009/05/13/9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09600" y="228600"/>
            <a:ext cx="8305799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Наследство</a:t>
            </a: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vesti.ru/p/b_8852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 descr="http://cdn.tvc.ru/pictures/nb/769/7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0" descr="http://rt.com/files/news/china-japan-protest-island-052/holding-placards-march-stree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http://www.blic.rs/data/images/2010-10-24/84445_kina101-reuter-kyodo_orig.jpg?ver=128790565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-22225"/>
            <a:ext cx="9144000" cy="688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2" descr="http://1news.az/images/articles/2013/07/01/362766930044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2265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ая прямоугольная выноска 1"/>
          <p:cNvSpPr/>
          <p:nvPr/>
        </p:nvSpPr>
        <p:spPr>
          <a:xfrm>
            <a:off x="228600" y="228600"/>
            <a:ext cx="8686800" cy="5867400"/>
          </a:xfrm>
          <a:prstGeom prst="wedgeRoundRect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4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 Важнейший урок всех революций: они приходят тогда, когда общество утрачивает надежду на реформы» .  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www.stihi.ru/pics/2009/05/13/91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5116513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2" descr="http://www.bibproperty.com/uploads/bib_estates/main_image/original/af236fc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91000" y="0"/>
            <a:ext cx="4953000" cy="388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52400" y="0"/>
            <a:ext cx="4191000" cy="12001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latin typeface="+mn-lt"/>
              </a:rPr>
              <a:t>Наследие</a:t>
            </a:r>
            <a:r>
              <a:rPr lang="ru-RU" dirty="0">
                <a:latin typeface="+mn-lt"/>
              </a:rPr>
              <a:t> </a:t>
            </a:r>
          </a:p>
        </p:txBody>
      </p:sp>
      <p:sp>
        <p:nvSpPr>
          <p:cNvPr id="5" name="Выгнутая вниз стрелка 4"/>
          <p:cNvSpPr/>
          <p:nvPr/>
        </p:nvSpPr>
        <p:spPr>
          <a:xfrm>
            <a:off x="2438400" y="3505200"/>
            <a:ext cx="4114800" cy="838200"/>
          </a:xfrm>
          <a:prstGeom prst="curvedUpArrow">
            <a:avLst>
              <a:gd name="adj1" fmla="val 25000"/>
              <a:gd name="adj2" fmla="val 150908"/>
              <a:gd name="adj3" fmla="val 536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52400" y="4419600"/>
            <a:ext cx="8839200" cy="233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ru-RU" sz="3200" b="1">
                <a:latin typeface="Times New Roman" pitchFamily="18" charset="0"/>
                <a:cs typeface="Times New Roman" pitchFamily="18" charset="0"/>
              </a:rPr>
              <a:t>Традиция гостеприимства</a:t>
            </a:r>
          </a:p>
          <a:p>
            <a:pPr>
              <a:buFont typeface="Arial" charset="0"/>
              <a:buChar char="•"/>
            </a:pPr>
            <a:r>
              <a:rPr lang="ru-RU" sz="3200" b="1">
                <a:latin typeface="Times New Roman" pitchFamily="18" charset="0"/>
                <a:cs typeface="Times New Roman" pitchFamily="18" charset="0"/>
              </a:rPr>
              <a:t>Традиция почитания старших</a:t>
            </a:r>
          </a:p>
          <a:p>
            <a:pPr>
              <a:buFont typeface="Arial" charset="0"/>
              <a:buChar char="•"/>
            </a:pPr>
            <a:r>
              <a:rPr lang="ru-RU" sz="3200" b="1">
                <a:latin typeface="Times New Roman" pitchFamily="18" charset="0"/>
                <a:cs typeface="Times New Roman" pitchFamily="18" charset="0"/>
              </a:rPr>
              <a:t>Уважение и любовь своей РОДИНЫ</a:t>
            </a:r>
          </a:p>
          <a:p>
            <a:pPr>
              <a:buFont typeface="Arial" charset="0"/>
              <a:buChar char="•"/>
            </a:pPr>
            <a:r>
              <a:rPr lang="ru-RU" sz="3200" b="1">
                <a:latin typeface="Times New Roman" pitchFamily="18" charset="0"/>
                <a:cs typeface="Times New Roman" pitchFamily="18" charset="0"/>
              </a:rPr>
              <a:t>Любовь и доброта </a:t>
            </a:r>
          </a:p>
          <a:p>
            <a:endParaRPr lang="ru-RU"/>
          </a:p>
        </p:txBody>
      </p:sp>
      <p:pic>
        <p:nvPicPr>
          <p:cNvPr id="9" name="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18349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4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55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ыноска-облако 2"/>
          <p:cNvSpPr/>
          <p:nvPr/>
        </p:nvSpPr>
        <p:spPr>
          <a:xfrm>
            <a:off x="381000" y="0"/>
            <a:ext cx="8305800" cy="5791200"/>
          </a:xfrm>
          <a:prstGeom prst="cloud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dirty="0">
                <a:latin typeface="Times New Roman" pitchFamily="18" charset="0"/>
                <a:cs typeface="Times New Roman" pitchFamily="18" charset="0"/>
              </a:rPr>
              <a:t>Спасибо за урок! Удачи!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bibproperty.com/uploads/bib_estates/main_image/original/af236fc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9600"/>
            <a:ext cx="91440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762001" y="0"/>
            <a:ext cx="7942062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Желаемый дом 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mg1.liveinternet.ru/images/attach/c/7/98/92/98092765_ukcu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15400" cy="668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stihi.ru/pics/2009/05/13/9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09600" y="228600"/>
            <a:ext cx="8305799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Наследство</a:t>
            </a: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0"/>
            <a:ext cx="7620000" cy="18462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atin typeface="+mj-lt"/>
              </a:rPr>
              <a:t>Пути решения проблемы: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atin typeface="+mj-lt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Стрелка вниз 2"/>
          <p:cNvSpPr/>
          <p:nvPr/>
        </p:nvSpPr>
        <p:spPr>
          <a:xfrm flipH="1">
            <a:off x="1447800" y="1295400"/>
            <a:ext cx="2133600" cy="1600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Стрелка вниз 3"/>
          <p:cNvSpPr/>
          <p:nvPr/>
        </p:nvSpPr>
        <p:spPr>
          <a:xfrm>
            <a:off x="5486400" y="1295400"/>
            <a:ext cx="1981200" cy="1676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0" y="3048000"/>
            <a:ext cx="4419600" cy="25542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Перестроить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Реконструировать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Надстроить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пристроить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19600" y="3048000"/>
            <a:ext cx="4724400" cy="32321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Сломать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Разобрать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Построить новый дом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400" b="1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0"/>
            <a:ext cx="7620000" cy="258603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atin typeface="+mj-lt"/>
              </a:rPr>
              <a:t>Пути общественного развития: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atin typeface="+mj-lt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Стрелка вниз 2"/>
          <p:cNvSpPr/>
          <p:nvPr/>
        </p:nvSpPr>
        <p:spPr>
          <a:xfrm flipH="1">
            <a:off x="1295400" y="1295400"/>
            <a:ext cx="2133600" cy="1600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Стрелка вниз 3"/>
          <p:cNvSpPr/>
          <p:nvPr/>
        </p:nvSpPr>
        <p:spPr>
          <a:xfrm>
            <a:off x="5715000" y="1219200"/>
            <a:ext cx="1981200" cy="1828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25" name="TextBox 4"/>
          <p:cNvSpPr txBox="1">
            <a:spLocks noChangeArrowheads="1"/>
          </p:cNvSpPr>
          <p:nvPr/>
        </p:nvSpPr>
        <p:spPr bwMode="auto">
          <a:xfrm>
            <a:off x="304800" y="2971800"/>
            <a:ext cx="41910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600" b="1">
                <a:latin typeface="Times New Roman" pitchFamily="18" charset="0"/>
                <a:cs typeface="Times New Roman" pitchFamily="18" charset="0"/>
              </a:rPr>
              <a:t>Реформы</a:t>
            </a:r>
          </a:p>
        </p:txBody>
      </p:sp>
      <p:sp>
        <p:nvSpPr>
          <p:cNvPr id="5126" name="TextBox 5"/>
          <p:cNvSpPr txBox="1">
            <a:spLocks noChangeArrowheads="1"/>
          </p:cNvSpPr>
          <p:nvPr/>
        </p:nvSpPr>
        <p:spPr bwMode="auto">
          <a:xfrm>
            <a:off x="4648200" y="3124200"/>
            <a:ext cx="44958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600" b="1">
                <a:latin typeface="Times New Roman" pitchFamily="18" charset="0"/>
                <a:cs typeface="Times New Roman" pitchFamily="18" charset="0"/>
              </a:rPr>
              <a:t>Революция</a:t>
            </a:r>
          </a:p>
        </p:txBody>
      </p:sp>
      <p:sp>
        <p:nvSpPr>
          <p:cNvPr id="5127" name="TextBox 6"/>
          <p:cNvSpPr txBox="1">
            <a:spLocks noChangeArrowheads="1"/>
          </p:cNvSpPr>
          <p:nvPr/>
        </p:nvSpPr>
        <p:spPr bwMode="auto">
          <a:xfrm>
            <a:off x="3505200" y="3886200"/>
            <a:ext cx="19812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 b="1">
                <a:latin typeface="Calibri" pitchFamily="34" charset="0"/>
              </a:rPr>
              <a:t>ИЛИ </a:t>
            </a:r>
          </a:p>
        </p:txBody>
      </p:sp>
      <p:sp>
        <p:nvSpPr>
          <p:cNvPr id="5128" name="TextBox 7"/>
          <p:cNvSpPr txBox="1">
            <a:spLocks noChangeArrowheads="1"/>
          </p:cNvSpPr>
          <p:nvPr/>
        </p:nvSpPr>
        <p:spPr bwMode="auto">
          <a:xfrm>
            <a:off x="3505200" y="4572000"/>
            <a:ext cx="17145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9600" b="1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125" grpId="0"/>
      <p:bldP spid="5127" grpId="0"/>
      <p:bldP spid="51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0" y="76200"/>
            <a:ext cx="9144000" cy="75406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ru-RU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Критерии сравнения революционного пути и пути реформ.</a:t>
            </a:r>
            <a:endParaRPr lang="ru-RU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 typeface="Wingdings" pitchFamily="2" charset="2"/>
              <a:buChar char="Ø"/>
              <a:defRPr/>
            </a:pPr>
            <a:r>
              <a:rPr lang="ru-RU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Инициатор изменений;</a:t>
            </a:r>
          </a:p>
          <a:p>
            <a:pPr eaLnBrk="0" hangingPunct="0">
              <a:buFont typeface="Wingdings" pitchFamily="2" charset="2"/>
              <a:buChar char="Ø"/>
              <a:defRPr/>
            </a:pPr>
            <a:r>
              <a:rPr lang="ru-RU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Методы;</a:t>
            </a:r>
          </a:p>
          <a:p>
            <a:pPr eaLnBrk="0" hangingPunct="0">
              <a:buFont typeface="Wingdings" pitchFamily="2" charset="2"/>
              <a:buChar char="Ø"/>
              <a:defRPr/>
            </a:pPr>
            <a:r>
              <a:rPr lang="ru-RU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Глубина и масштаб изменений;</a:t>
            </a:r>
          </a:p>
          <a:p>
            <a:pPr eaLnBrk="0" hangingPunct="0">
              <a:buFont typeface="Wingdings" pitchFamily="2" charset="2"/>
              <a:buChar char="Ø"/>
              <a:defRPr/>
            </a:pPr>
            <a:r>
              <a:rPr lang="ru-RU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Скорость;</a:t>
            </a:r>
          </a:p>
          <a:p>
            <a:pPr eaLnBrk="0" hangingPunct="0">
              <a:buFont typeface="Wingdings" pitchFamily="2" charset="2"/>
              <a:buChar char="Ø"/>
              <a:defRPr/>
            </a:pPr>
            <a:r>
              <a:rPr lang="ru-RU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Круг участников;</a:t>
            </a:r>
          </a:p>
          <a:p>
            <a:pPr eaLnBrk="0" hangingPunct="0">
              <a:buFont typeface="Wingdings" pitchFamily="2" charset="2"/>
              <a:buChar char="Ø"/>
              <a:defRPr/>
            </a:pPr>
            <a:r>
              <a:rPr lang="ru-RU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подготовленность</a:t>
            </a:r>
          </a:p>
          <a:p>
            <a:pPr eaLnBrk="0" hangingPunct="0">
              <a:defRPr/>
            </a:pPr>
            <a:endParaRPr lang="ru-RU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 typeface="Wingdings" pitchFamily="2" charset="2"/>
              <a:buChar char="Ø"/>
              <a:defRPr/>
            </a:pPr>
            <a:endParaRPr lang="ru-RU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94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94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94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94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94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94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94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94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94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94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94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94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04800" y="457200"/>
          <a:ext cx="8458200" cy="6238496"/>
        </p:xfrm>
        <a:graphic>
          <a:graphicData uri="http://schemas.openxmlformats.org/drawingml/2006/table">
            <a:tbl>
              <a:tblPr/>
              <a:tblGrid>
                <a:gridCol w="4229100"/>
                <a:gridCol w="4229100"/>
              </a:tblGrid>
              <a:tr h="552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реформы</a:t>
                      </a:r>
                    </a:p>
                  </a:txBody>
                  <a:tcPr marL="61633" marR="616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революции</a:t>
                      </a:r>
                    </a:p>
                  </a:txBody>
                  <a:tcPr marL="61633" marR="616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090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Начинается « сверху» от правительства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Ограниченный круг участников</a:t>
                      </a:r>
                    </a:p>
                  </a:txBody>
                  <a:tcPr marL="61633" marR="616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Начинается « снизу»- от народа, массовость участников </a:t>
                      </a:r>
                    </a:p>
                  </a:txBody>
                  <a:tcPr marL="61633" marR="616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960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Мирные методы. Путём законов</a:t>
                      </a:r>
                    </a:p>
                  </a:txBody>
                  <a:tcPr marL="61633" marR="616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Насильственные методы. Свержение, применяется оружие, есть жертвы</a:t>
                      </a:r>
                    </a:p>
                  </a:txBody>
                  <a:tcPr marL="61633" marR="616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960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Касается отдельных сфер жизни общества</a:t>
                      </a:r>
                    </a:p>
                  </a:txBody>
                  <a:tcPr marL="61633" marR="616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Кардинальные изменения, смена власти</a:t>
                      </a:r>
                    </a:p>
                  </a:txBody>
                  <a:tcPr marL="61633" marR="616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79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Постепенный и медленный путь</a:t>
                      </a:r>
                    </a:p>
                  </a:txBody>
                  <a:tcPr marL="61633" marR="616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Быстрота событий</a:t>
                      </a:r>
                    </a:p>
                  </a:txBody>
                  <a:tcPr marL="61633" marR="616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01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Продуман и организованный, контролируемый властью путь.</a:t>
                      </a:r>
                    </a:p>
                  </a:txBody>
                  <a:tcPr marL="61633" marR="616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Хаос, стихийность  и неконтролируемость и т.п.</a:t>
                      </a:r>
                    </a:p>
                  </a:txBody>
                  <a:tcPr marL="61633" marR="616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960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Частичные и постепенные преобразования</a:t>
                      </a:r>
                    </a:p>
                  </a:txBody>
                  <a:tcPr marL="61633" marR="616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Фундаментальные кардинальные преобразования всех сфер жизни общества.</a:t>
                      </a:r>
                    </a:p>
                  </a:txBody>
                  <a:tcPr marL="61633" marR="616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52400" y="990600"/>
          <a:ext cx="8686800" cy="5641819"/>
        </p:xfrm>
        <a:graphic>
          <a:graphicData uri="http://schemas.openxmlformats.org/drawingml/2006/table">
            <a:tbl>
              <a:tblPr/>
              <a:tblGrid>
                <a:gridCol w="1273175"/>
                <a:gridCol w="3375025"/>
                <a:gridCol w="4038600"/>
              </a:tblGrid>
              <a:tr h="7214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дата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6789" marR="46789" marT="46789" marB="467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реальный путь</a:t>
                      </a:r>
                      <a:endParaRPr kumimoji="0" lang="ru-RU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6789" marR="46789" marT="46789" marB="467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возможный путь</a:t>
                      </a:r>
                      <a:endParaRPr kumimoji="0" lang="ru-RU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6789" marR="46789" marT="46789" marB="467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1628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1861 г.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6789" marR="46789" marT="46789" marB="467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реформа отмена крепостного права</a:t>
                      </a:r>
                    </a:p>
                  </a:txBody>
                  <a:tcPr marL="46789" marR="46789" marT="46789" marB="467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крестьянская революция</a:t>
                      </a:r>
                    </a:p>
                  </a:txBody>
                  <a:tcPr marL="46789" marR="46789" marT="46789" marB="467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1628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1907 г.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6789" marR="46789" marT="46789" marB="467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Столыпинская аграрная реформа</a:t>
                      </a:r>
                    </a:p>
                  </a:txBody>
                  <a:tcPr marL="46789" marR="46789" marT="46789" marB="467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крестьянская революция</a:t>
                      </a:r>
                    </a:p>
                  </a:txBody>
                  <a:tcPr marL="46789" marR="46789" marT="46789" marB="467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5916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1917 г.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6789" marR="46789" marT="46789" marB="467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Февральская революция, свержение самодержавия, </a:t>
                      </a:r>
                    </a:p>
                  </a:txBody>
                  <a:tcPr marL="46789" marR="46789" marT="46789" marB="467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либеральные реформы, ограничение или отмена самодержавия, демократическое развитие</a:t>
                      </a:r>
                    </a:p>
                  </a:txBody>
                  <a:tcPr marL="46789" marR="46789" marT="46789" marB="467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264" name="Rectangle 1"/>
          <p:cNvSpPr>
            <a:spLocks noChangeArrowheads="1"/>
          </p:cNvSpPr>
          <p:nvPr/>
        </p:nvSpPr>
        <p:spPr bwMode="auto">
          <a:xfrm>
            <a:off x="0" y="0"/>
            <a:ext cx="9144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В XIX веке начале XX века выбор развития России очень часто был либо реформы, либо революция.</a:t>
            </a:r>
          </a:p>
          <a:p>
            <a:pPr algn="ctr"/>
            <a:endParaRPr lang="ru-RU" sz="2000" b="1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E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E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229</Words>
  <PresentationFormat>Экран (4:3)</PresentationFormat>
  <Paragraphs>61</Paragraphs>
  <Slides>13</Slides>
  <Notes>1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Times New Roman</vt:lpstr>
      <vt:lpstr>Wingdings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64</cp:revision>
  <dcterms:modified xsi:type="dcterms:W3CDTF">2014-05-20T06:19:51Z</dcterms:modified>
</cp:coreProperties>
</file>