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60" r:id="rId5"/>
    <p:sldId id="258" r:id="rId6"/>
    <p:sldId id="282" r:id="rId7"/>
    <p:sldId id="269" r:id="rId8"/>
    <p:sldId id="262" r:id="rId9"/>
    <p:sldId id="263" r:id="rId10"/>
    <p:sldId id="270" r:id="rId11"/>
    <p:sldId id="264" r:id="rId12"/>
    <p:sldId id="265" r:id="rId13"/>
    <p:sldId id="275" r:id="rId14"/>
    <p:sldId id="268" r:id="rId15"/>
    <p:sldId id="279" r:id="rId16"/>
    <p:sldId id="271" r:id="rId17"/>
    <p:sldId id="289" r:id="rId18"/>
    <p:sldId id="266" r:id="rId19"/>
    <p:sldId id="274" r:id="rId20"/>
    <p:sldId id="272" r:id="rId21"/>
    <p:sldId id="273" r:id="rId22"/>
    <p:sldId id="280" r:id="rId23"/>
    <p:sldId id="261" r:id="rId24"/>
    <p:sldId id="288" r:id="rId25"/>
    <p:sldId id="276" r:id="rId26"/>
    <p:sldId id="277" r:id="rId27"/>
    <p:sldId id="287" r:id="rId28"/>
    <p:sldId id="278" r:id="rId29"/>
    <p:sldId id="281" r:id="rId30"/>
    <p:sldId id="284" r:id="rId31"/>
    <p:sldId id="283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2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857915"/>
          </a:xfrm>
        </p:spPr>
        <p:txBody>
          <a:bodyPr>
            <a:normAutofit/>
          </a:bodyPr>
          <a:lstStyle/>
          <a:p>
            <a:pPr algn="r"/>
            <a:r>
              <a:rPr lang="ru-RU" sz="6000" b="1" i="1" dirty="0" smtClean="0"/>
              <a:t>ПРОЦЕССУАЛЬНОЕ </a:t>
            </a:r>
            <a:br>
              <a:rPr lang="ru-RU" sz="6000" b="1" i="1" dirty="0" smtClean="0"/>
            </a:br>
            <a:r>
              <a:rPr lang="ru-RU" sz="6000" b="1" i="1" dirty="0" smtClean="0"/>
              <a:t>ПРАВО</a:t>
            </a:r>
            <a:br>
              <a:rPr lang="ru-RU" sz="6000" b="1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/>
              <a:t>Гражданское процессуальное право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административный процесс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14620"/>
            <a:ext cx="8458200" cy="392909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Урок в 11 классе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Предмет: обществознание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4577" name="Picture 1" descr="C:\Users\Админ\Desktop\Ве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214578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50030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Откроем  для  себя  новое 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- </a:t>
            </a:r>
            <a:r>
              <a:rPr lang="ru-RU" sz="2700" b="1" dirty="0" smtClean="0"/>
              <a:t>что такое процессуальное право?</a:t>
            </a:r>
            <a:br>
              <a:rPr lang="ru-RU" sz="2700" b="1" dirty="0" smtClean="0"/>
            </a:br>
            <a:r>
              <a:rPr lang="ru-RU" sz="2700" b="1" dirty="0" smtClean="0"/>
              <a:t>- </a:t>
            </a:r>
            <a:r>
              <a:rPr lang="ru-RU" sz="2700" b="1" dirty="0" smtClean="0"/>
              <a:t>какие цели и задачи оно решает</a:t>
            </a:r>
            <a:r>
              <a:rPr lang="ru-RU" sz="2700" b="1" dirty="0" smtClean="0"/>
              <a:t>?</a:t>
            </a:r>
            <a:br>
              <a:rPr lang="ru-RU" sz="2700" b="1" dirty="0" smtClean="0"/>
            </a:br>
            <a:r>
              <a:rPr lang="ru-RU" sz="2700" b="1" dirty="0" smtClean="0"/>
              <a:t>- какие  меры  процессуального  принуждения применяются ?</a:t>
            </a:r>
            <a:endParaRPr lang="ru-RU" sz="2700" b="1" dirty="0"/>
          </a:p>
        </p:txBody>
      </p:sp>
      <p:pic>
        <p:nvPicPr>
          <p:cNvPr id="26626" name="Picture 2" descr="C:\Users\Админ\Desktop\ослик за комп.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571744"/>
            <a:ext cx="5794384" cy="4286256"/>
          </a:xfrm>
          <a:prstGeom prst="rect">
            <a:avLst/>
          </a:prstGeom>
          <a:noFill/>
        </p:spPr>
      </p:pic>
      <p:pic>
        <p:nvPicPr>
          <p:cNvPr id="1026" name="Picture 2" descr="C:\Users\Админ\Desktop\товары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643181"/>
            <a:ext cx="4000527" cy="300039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Процессуальное право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4" y="3200400"/>
            <a:ext cx="2466347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Процессуальное право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65" y="5105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Процессуальное право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64305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регламентирует  порядок реализации  и защиты материального  права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4307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Рассматривает  и  решает  дела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Это  упорядоченная последовательность   действий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5" y="0"/>
            <a:ext cx="1357322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85860"/>
            <a:ext cx="2286000" cy="54292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Процессуальное право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1643050"/>
            <a:ext cx="978408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071810"/>
            <a:ext cx="978408" cy="571504"/>
          </a:xfrm>
          <a:prstGeom prst="rightArrow">
            <a:avLst>
              <a:gd name="adj1" fmla="val 50000"/>
              <a:gd name="adj2" fmla="val 442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857892"/>
            <a:ext cx="1077808" cy="571504"/>
          </a:xfrm>
          <a:prstGeom prst="rightArrow">
            <a:avLst>
              <a:gd name="adj1" fmla="val 50000"/>
              <a:gd name="adj2" fmla="val 5543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85860"/>
            <a:ext cx="3581400" cy="121444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Гражданское  процессуальное право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2786058"/>
            <a:ext cx="3581400" cy="107157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Уголовно - процессуальное право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500702"/>
            <a:ext cx="3581400" cy="11430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Конституционное  производство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488" y="4500570"/>
            <a:ext cx="1071570" cy="571504"/>
          </a:xfrm>
          <a:prstGeom prst="rightArrow">
            <a:avLst>
              <a:gd name="adj1" fmla="val 50000"/>
              <a:gd name="adj2" fmla="val 5869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2942" y="4214818"/>
            <a:ext cx="3581400" cy="107157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Административный  процесс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5" y="0"/>
            <a:ext cx="1285884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85860"/>
            <a:ext cx="2286000" cy="54292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Меры  процессуального принуждения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1643050"/>
            <a:ext cx="978408" cy="57150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071810"/>
            <a:ext cx="978408" cy="571504"/>
          </a:xfrm>
          <a:prstGeom prst="rightArrow">
            <a:avLst>
              <a:gd name="adj1" fmla="val 50000"/>
              <a:gd name="adj2" fmla="val 442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857892"/>
            <a:ext cx="1077808" cy="571504"/>
          </a:xfrm>
          <a:prstGeom prst="rightArrow">
            <a:avLst>
              <a:gd name="adj1" fmla="val 50000"/>
              <a:gd name="adj2" fmla="val 5543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85860"/>
            <a:ext cx="3581400" cy="121444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-задержание с санкции прокурора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-в экстренных случаях без санкции прокурора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2786058"/>
            <a:ext cx="3581400" cy="107157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Подписка о невыезде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500702"/>
            <a:ext cx="3581400" cy="114300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Заключение под стражу по судебному решению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488" y="4500570"/>
            <a:ext cx="1071570" cy="571504"/>
          </a:xfrm>
          <a:prstGeom prst="rightArrow">
            <a:avLst>
              <a:gd name="adj1" fmla="val 50000"/>
              <a:gd name="adj2" fmla="val 5869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2942" y="4214818"/>
            <a:ext cx="3581400" cy="107157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Залог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Домашний арест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5" y="0"/>
            <a:ext cx="1285884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/>
          <a:lstStyle/>
          <a:p>
            <a:r>
              <a:rPr lang="ru-RU" b="1" dirty="0" smtClean="0"/>
              <a:t>Подведем  предварительный  итог :</a:t>
            </a:r>
            <a:endParaRPr lang="ru-RU" b="1" dirty="0"/>
          </a:p>
        </p:txBody>
      </p:sp>
      <p:pic>
        <p:nvPicPr>
          <p:cNvPr id="24578" name="Picture 2" descr="C:\Users\Админ\Desktop\задачи процессуального пр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214338"/>
            <a:ext cx="8686800" cy="271464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Откроем  для  себя  новое 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  1. что такое  гражданское процессуальное  право?</a:t>
            </a:r>
            <a:br>
              <a:rPr lang="ru-RU" sz="2700" b="1" dirty="0" smtClean="0"/>
            </a:br>
            <a:r>
              <a:rPr lang="ru-RU" sz="2700" b="1" dirty="0" smtClean="0"/>
              <a:t>2. какие  задачи  оно  призвано  решать?</a:t>
            </a:r>
            <a:endParaRPr lang="ru-RU" sz="2700" b="1" dirty="0"/>
          </a:p>
        </p:txBody>
      </p:sp>
      <p:pic>
        <p:nvPicPr>
          <p:cNvPr id="1026" name="Picture 2" descr="C:\Users\Админ\Desktop\товар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643181"/>
            <a:ext cx="4000527" cy="3000397"/>
          </a:xfrm>
          <a:prstGeom prst="rect">
            <a:avLst/>
          </a:prstGeom>
          <a:noFill/>
        </p:spPr>
      </p:pic>
      <p:pic>
        <p:nvPicPr>
          <p:cNvPr id="3074" name="Picture 2" descr="C:\Users\Админ\Desktop\мальч.за комп.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643182"/>
            <a:ext cx="4722814" cy="40719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Гражданское  процессуальное  право</a:t>
            </a:r>
            <a:endParaRPr lang="ru-RU" b="1" dirty="0"/>
          </a:p>
        </p:txBody>
      </p:sp>
      <p:pic>
        <p:nvPicPr>
          <p:cNvPr id="1026" name="Picture 2" descr="C:\Users\Админ\Desktop\с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4071966" cy="2214578"/>
          </a:xfrm>
          <a:prstGeom prst="rect">
            <a:avLst/>
          </a:prstGeom>
          <a:noFill/>
        </p:spPr>
      </p:pic>
      <p:pic>
        <p:nvPicPr>
          <p:cNvPr id="3" name="Picture 2" descr="C:\Users\Админ\Desktop\3гражд.с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929090" cy="3571876"/>
          </a:xfrm>
          <a:prstGeom prst="rect">
            <a:avLst/>
          </a:prstGeom>
          <a:noFill/>
        </p:spPr>
      </p:pic>
      <p:pic>
        <p:nvPicPr>
          <p:cNvPr id="4" name="Picture 3" descr="C:\Users\Админ\Desktop\завещ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28934"/>
            <a:ext cx="4857751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пользуясь  учебником,  интернетом Самостоятельно  Найдите  ответы  на следующие  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1. Гражданский процесс</a:t>
            </a:r>
          </a:p>
          <a:p>
            <a:r>
              <a:rPr lang="ru-RU" sz="2400" b="1" dirty="0" smtClean="0">
                <a:latin typeface="+mj-lt"/>
              </a:rPr>
              <a:t>2. Принципы гражданского судопроизводства</a:t>
            </a:r>
          </a:p>
          <a:p>
            <a:r>
              <a:rPr lang="ru-RU" sz="2400" b="1" dirty="0" smtClean="0">
                <a:latin typeface="+mj-lt"/>
              </a:rPr>
              <a:t>3. Виды гражданско-правовых споров</a:t>
            </a:r>
          </a:p>
          <a:p>
            <a:r>
              <a:rPr lang="ru-RU" sz="2400" b="1" dirty="0" smtClean="0">
                <a:latin typeface="+mj-lt"/>
              </a:rPr>
              <a:t>4. Стадии гражданского процесса</a:t>
            </a:r>
          </a:p>
          <a:p>
            <a:r>
              <a:rPr lang="ru-RU" sz="2400" b="1" dirty="0" smtClean="0">
                <a:latin typeface="+mj-lt"/>
              </a:rPr>
              <a:t>5. Участники гражданского процесса</a:t>
            </a:r>
          </a:p>
          <a:p>
            <a:r>
              <a:rPr lang="ru-RU" sz="2400" b="1" dirty="0" smtClean="0">
                <a:latin typeface="+mj-lt"/>
              </a:rPr>
              <a:t>6. </a:t>
            </a:r>
            <a:r>
              <a:rPr lang="ru-RU" sz="2400" b="1" dirty="0" smtClean="0">
                <a:solidFill>
                  <a:schemeClr val="tx1"/>
                </a:solidFill>
              </a:rPr>
              <a:t>Судебные доказательства  гражданского процесса</a:t>
            </a:r>
          </a:p>
          <a:p>
            <a:r>
              <a:rPr lang="ru-RU" sz="2400" b="1" dirty="0" smtClean="0">
                <a:latin typeface="+mj-lt"/>
              </a:rPr>
              <a:t> 7. </a:t>
            </a:r>
            <a:r>
              <a:rPr lang="ru-RU" sz="2400" b="1" dirty="0" smtClean="0">
                <a:solidFill>
                  <a:schemeClr val="tx1"/>
                </a:solidFill>
              </a:rPr>
              <a:t>Процессуальные  сроки  гражданского процесса</a:t>
            </a:r>
          </a:p>
          <a:p>
            <a:endParaRPr lang="ru-RU" sz="2400" b="1" dirty="0">
              <a:latin typeface="+mj-lt"/>
            </a:endParaRPr>
          </a:p>
        </p:txBody>
      </p:sp>
      <p:pic>
        <p:nvPicPr>
          <p:cNvPr id="1026" name="Picture 2" descr="C:\Users\Админ\Desktop\дети за комп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357826"/>
            <a:ext cx="4214842" cy="1500174"/>
          </a:xfrm>
          <a:prstGeom prst="rect">
            <a:avLst/>
          </a:prstGeom>
          <a:noFill/>
        </p:spPr>
      </p:pic>
      <p:pic>
        <p:nvPicPr>
          <p:cNvPr id="1027" name="Picture 3" descr="C:\Users\Админ\Desktop\Пра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714776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Проверим,  </a:t>
            </a:r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Гражданский процесс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200400"/>
            <a:ext cx="2571767" cy="287180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Принципы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гражданского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судопроизводства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1176334" cy="56616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143240" y="4357694"/>
            <a:ext cx="1428760" cy="78581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64305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Регулирует рассмотрение судом гражданских дел  и принудительное исполнение судебных  решений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357562"/>
            <a:ext cx="3581400" cy="33575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-право на обращение в суд любого лица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-равенство перед законом и судом всех граждан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-гласность судебного разбирательства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-состязательность и равноправие сторон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-обязательность судебных постановлений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-возможность обжалования постановления суда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214446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Проверим,  </a:t>
            </a:r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  Виды гражданско-правовых  споров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200400"/>
            <a:ext cx="2571767" cy="287180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Стадии  гражданского процесса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1176334" cy="56616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143240" y="4357694"/>
            <a:ext cx="1428760" cy="78581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357298"/>
            <a:ext cx="3581400" cy="21431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-имущественные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-жилищные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-семейные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-трудовые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-налоговые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-иные споры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857628"/>
            <a:ext cx="3581400" cy="257176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-возбуждение гражданского дела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-подготовка дела к суду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-судебное разбирательство: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 а) исследование обстоятельств    дела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 б) судебные прения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-вынесение судом решения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-кассационное обжалование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-надзорное производство-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214446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 чём  будем говорить?</a:t>
            </a:r>
            <a:endParaRPr lang="ru-RU" b="1" dirty="0"/>
          </a:p>
        </p:txBody>
      </p:sp>
      <p:pic>
        <p:nvPicPr>
          <p:cNvPr id="3074" name="Picture 2" descr="C:\Users\Админ\Desktop\судебный проце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600079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Проверим,  ЗаПОМНИМ…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90976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Участники гражданского процесса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4" y="3929066"/>
            <a:ext cx="2466347" cy="21431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Издержки гражданского процесса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143240" y="2005584"/>
            <a:ext cx="1357322" cy="78047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14678" y="4786322"/>
            <a:ext cx="1357322" cy="78581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85860"/>
            <a:ext cx="3581400" cy="22860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Истец, ответчик, третьи  лица, прокурор, органы государственной власти, суд, судебный пристав, органы исполнительной власти, свидетели, эксперты, представители  общественности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4000504"/>
            <a:ext cx="3581400" cy="22860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Оплата свидетелей, экспертов, розыска ответчика,  осмотра на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месте,расходы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в связи с исполнением решения суда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5" y="0"/>
            <a:ext cx="1357322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Проверим,  </a:t>
            </a:r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447800"/>
            <a:ext cx="2357454" cy="190976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Судебные доказательства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гражданского процесса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929066"/>
            <a:ext cx="2466347" cy="214314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Процессуальные сроки  гражданского процесса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143240" y="2005584"/>
            <a:ext cx="1357322" cy="78047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14678" y="4786322"/>
            <a:ext cx="1357322" cy="78581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85860"/>
            <a:ext cx="3581400" cy="22860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-объяснения сторон и третьих лиц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-свидетельские показания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-письменные доказательства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-вещественные доказательства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-заключения экспертов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4000504"/>
            <a:ext cx="3581400" cy="22860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-подготовка дела к судебному разбирательству – 7 дней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-рассмотрение дела – не позже месяца со дня окончания подготовки дела к суду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-обжалование судебного решения в вышестоящий суд  в течение  10  дней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5" y="0"/>
            <a:ext cx="1357322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2500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Откроем  для  себя  новое 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  - что такое  административный процесс?</a:t>
            </a:r>
            <a:br>
              <a:rPr lang="ru-RU" sz="3200" b="1" dirty="0" smtClean="0"/>
            </a:br>
            <a:r>
              <a:rPr lang="ru-RU" sz="3200" b="1" dirty="0" smtClean="0"/>
              <a:t>- какие  задачи  он  призван  решать?</a:t>
            </a:r>
            <a:endParaRPr lang="ru-RU" sz="3200" b="1" dirty="0"/>
          </a:p>
        </p:txBody>
      </p:sp>
      <p:pic>
        <p:nvPicPr>
          <p:cNvPr id="1026" name="Picture 2" descr="C:\Users\Админ\Desktop\товар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643181"/>
            <a:ext cx="4000527" cy="3000397"/>
          </a:xfrm>
          <a:prstGeom prst="rect">
            <a:avLst/>
          </a:prstGeom>
          <a:noFill/>
        </p:spPr>
      </p:pic>
      <p:pic>
        <p:nvPicPr>
          <p:cNvPr id="2050" name="Picture 2" descr="C:\Users\Админ\Desktop\дядя за комп.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64347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Административный  процесс</a:t>
            </a:r>
            <a:endParaRPr lang="ru-RU" b="1" dirty="0"/>
          </a:p>
        </p:txBody>
      </p:sp>
      <p:pic>
        <p:nvPicPr>
          <p:cNvPr id="1026" name="Picture 2" descr="C:\Users\Админ\Desktop\Для адм.прогиз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714908" cy="4714908"/>
          </a:xfrm>
          <a:prstGeom prst="rect">
            <a:avLst/>
          </a:prstGeom>
          <a:noFill/>
        </p:spPr>
      </p:pic>
      <p:pic>
        <p:nvPicPr>
          <p:cNvPr id="1028" name="Picture 4" descr="C:\Users\Админ\Desktop\2поку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84120"/>
            <a:ext cx="4572032" cy="4159590"/>
          </a:xfrm>
          <a:prstGeom prst="rect">
            <a:avLst/>
          </a:prstGeom>
          <a:noFill/>
        </p:spPr>
      </p:pic>
      <p:pic>
        <p:nvPicPr>
          <p:cNvPr id="1029" name="Picture 5" descr="C:\Users\Админ\Desktop\2феми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928694" cy="15716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ИСПОЛЬзуя</a:t>
            </a:r>
            <a:r>
              <a:rPr lang="ru-RU" b="1" dirty="0" smtClean="0"/>
              <a:t>  учебник,  интернет Самостоятельно  Найдите  ответы  на следующие  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1. Административная ответственность</a:t>
            </a:r>
          </a:p>
          <a:p>
            <a:r>
              <a:rPr lang="ru-RU" sz="2400" b="1" dirty="0" smtClean="0">
                <a:latin typeface="+mj-lt"/>
              </a:rPr>
              <a:t>2. Субъекты административной ответственности</a:t>
            </a:r>
          </a:p>
          <a:p>
            <a:r>
              <a:rPr lang="ru-RU" sz="2400" b="1" dirty="0" smtClean="0">
                <a:latin typeface="+mj-lt"/>
              </a:rPr>
              <a:t>3. Виды административных взысканий</a:t>
            </a:r>
          </a:p>
          <a:p>
            <a:r>
              <a:rPr lang="ru-RU" sz="2400" b="1" dirty="0" smtClean="0">
                <a:latin typeface="+mj-lt"/>
              </a:rPr>
              <a:t>4. Органы, уполномоченные рассматривать дела</a:t>
            </a:r>
          </a:p>
          <a:p>
            <a:r>
              <a:rPr lang="ru-RU" sz="2400" b="1" dirty="0" smtClean="0">
                <a:latin typeface="+mj-lt"/>
              </a:rPr>
              <a:t>5. Рассмотрение административных правонарушений</a:t>
            </a:r>
          </a:p>
          <a:p>
            <a:r>
              <a:rPr lang="ru-RU" sz="2400" b="1" dirty="0" smtClean="0">
                <a:latin typeface="+mj-lt"/>
              </a:rPr>
              <a:t>6.  Порядок  обжалования</a:t>
            </a:r>
            <a:endParaRPr lang="ru-RU" sz="2400" b="1" dirty="0">
              <a:latin typeface="+mj-lt"/>
            </a:endParaRPr>
          </a:p>
        </p:txBody>
      </p:sp>
      <p:pic>
        <p:nvPicPr>
          <p:cNvPr id="2050" name="Picture 2" descr="C:\Users\Админ\Desktop\3адм.проце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381500"/>
            <a:ext cx="4500594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Проверим,  </a:t>
            </a:r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14422"/>
            <a:ext cx="2414574" cy="1285884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Административный процесс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200400"/>
            <a:ext cx="2571767" cy="287180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Возбуждение дела об административном правонарушении</a:t>
            </a:r>
          </a:p>
          <a:p>
            <a:pPr algn="ctr"/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00364" y="1500174"/>
            <a:ext cx="1571636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000364" y="4357694"/>
            <a:ext cx="1571636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214422"/>
            <a:ext cx="4071966" cy="12858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Деятельность государственных органов по рассмотрению  дел об административных правонарушениях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571744"/>
            <a:ext cx="4071966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-обнаружение административного правонарушения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-установление личности правонарушителя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-составление протокола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-административное расследование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-административное задержание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-личный досмотр, досмотр вещей, транспортного средства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-изъятие вещей и документов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-отстранение от управления транспортным средством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-освидетельствование на  опьянение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-арест товаров, транспорта, иных вещей</a:t>
            </a:r>
          </a:p>
          <a:p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5" descr="C:\Users\Админ\Desktop\2феми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857256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001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Проверим,  </a:t>
            </a:r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85860"/>
            <a:ext cx="2286000" cy="54292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Рассмотрение  дела  об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административном правонарушении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2285992"/>
            <a:ext cx="1071570" cy="571504"/>
          </a:xfrm>
          <a:prstGeom prst="rightArrow">
            <a:avLst>
              <a:gd name="adj1" fmla="val 50000"/>
              <a:gd name="adj2" fmla="val 543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4500570"/>
            <a:ext cx="1104896" cy="571504"/>
          </a:xfrm>
          <a:prstGeom prst="rightArrow">
            <a:avLst>
              <a:gd name="adj1" fmla="val 50000"/>
              <a:gd name="adj2" fmla="val 442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857892"/>
            <a:ext cx="1077808" cy="571504"/>
          </a:xfrm>
          <a:prstGeom prst="rightArrow">
            <a:avLst>
              <a:gd name="adj1" fmla="val 50000"/>
              <a:gd name="adj2" fmla="val 5543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142984"/>
            <a:ext cx="4152904" cy="278608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СУБЪЕКТЫ  РАССМОТРЕНИЯ: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-суды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административаные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комиссии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-администрации муниципальных образований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-комиссии  по делам несовершеннолетних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-главы администраций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--органы внутренних дел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-государственные инспекции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4071942"/>
            <a:ext cx="4183780" cy="14287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УЧАСТНИКИ  РАССМОТРЕНИЯ: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нарушитель, потерпевший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их представители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-свидетели,  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эсперт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-переводчик (по мере необходимости)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5643578"/>
            <a:ext cx="4159199" cy="12144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СРОКИ  РАССМОТРЕНИЯ: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-одни – двое суток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-до  15  дней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-один месяц максимально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5" descr="C:\Users\Админ\Desktop\2феми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857256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001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Проверим,  </a:t>
            </a:r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85860"/>
            <a:ext cx="2286000" cy="54292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Рассмотрение  дела  об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административном правонарушении</a:t>
            </a:r>
            <a:endParaRPr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2285992"/>
            <a:ext cx="1071570" cy="571504"/>
          </a:xfrm>
          <a:prstGeom prst="rightArrow">
            <a:avLst>
              <a:gd name="adj1" fmla="val 50000"/>
              <a:gd name="adj2" fmla="val 543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857892"/>
            <a:ext cx="1077808" cy="571504"/>
          </a:xfrm>
          <a:prstGeom prst="rightArrow">
            <a:avLst>
              <a:gd name="adj1" fmla="val 50000"/>
              <a:gd name="adj2" fmla="val 5543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142984"/>
            <a:ext cx="4152904" cy="35719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ВЫЯСНЕНИЕ  ОБСТОЯТЕЛЬСТВ 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 совершено  ли правонарушение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-виновно ли в его совершении данное лицо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-подлежит ли оно административной ответственности (в т.ч. возраст)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-имеются ли обстоятельства смягчающие или отягчающие ответственность лица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-нет ли оснований для освобождения лица от административной ответственности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857760"/>
            <a:ext cx="4643470" cy="20002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ВИДЫ АДМИНИСТРАТИВНЫХ ВЗЫСКАНИЙ 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предупреждение,  штраф, возмездное изъятие предмета, конфискация предмета, лишение специального права, исправительные работы,  административный арест, выдворение за пределы РФ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5" descr="C:\Users\Админ\Desktop\2феми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857256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941282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заПОМНИМ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</a:rPr>
              <a:t>Вынесение постановления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5" y="3200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</a:rPr>
              <a:t>Исполнение постановления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5143512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</a:rPr>
              <a:t>Обжалование и опротестование постановления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16002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</a:rPr>
              <a:t>ВОЗМОЖНЫ  ДВА  ВАРИАНТА: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+mj-lt"/>
              </a:rPr>
              <a:t>-о  назначении административного  наказания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+mj-lt"/>
              </a:rPr>
              <a:t>-о прекращении  производства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4307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b="1" dirty="0" smtClean="0">
                <a:solidFill>
                  <a:prstClr val="black"/>
                </a:solidFill>
              </a:rPr>
              <a:t>-</a:t>
            </a:r>
            <a:r>
              <a:rPr lang="ru-RU" b="1" dirty="0" smtClean="0">
                <a:solidFill>
                  <a:prstClr val="black"/>
                </a:solidFill>
                <a:latin typeface="+mj-lt"/>
              </a:rPr>
              <a:t>немедленно</a:t>
            </a:r>
          </a:p>
          <a:p>
            <a:pPr marL="342900" indent="-342900"/>
            <a:r>
              <a:rPr lang="ru-RU" b="1" dirty="0" smtClean="0">
                <a:solidFill>
                  <a:prstClr val="black"/>
                </a:solidFill>
                <a:latin typeface="+mj-lt"/>
              </a:rPr>
              <a:t>-в установленные сроки</a:t>
            </a:r>
          </a:p>
          <a:p>
            <a:pPr marL="342900" indent="-342900"/>
            <a:r>
              <a:rPr lang="ru-RU" b="1" dirty="0" smtClean="0">
                <a:solidFill>
                  <a:prstClr val="black"/>
                </a:solidFill>
                <a:latin typeface="+mj-lt"/>
              </a:rPr>
              <a:t>-до одного – трех месяцев</a:t>
            </a:r>
          </a:p>
          <a:p>
            <a:pPr marL="342900" indent="-342900" algn="ctr"/>
            <a:r>
              <a:rPr lang="ru-RU" b="1" u="sng" dirty="0" smtClean="0">
                <a:solidFill>
                  <a:prstClr val="black"/>
                </a:solidFill>
                <a:latin typeface="+mj-lt"/>
              </a:rPr>
              <a:t>!  Через  год  не  подлежит исполнению</a:t>
            </a:r>
            <a:endParaRPr b="1" u="sng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  <a:latin typeface="+mj-lt"/>
              </a:rPr>
              <a:t>-в течение  10  суток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+mj-lt"/>
              </a:rPr>
              <a:t>-рассмотрение жалобы – 10 дней</a:t>
            </a:r>
            <a:endParaRPr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2" name="Picture 5" descr="C:\Users\Админ\Desktop\2феми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0"/>
            <a:ext cx="857256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4532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00108"/>
            <a:ext cx="86868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Закрепление  нового  знания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Составим  планы  в  соответствии  с требованиями  ЕГЭ  по  темам: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2143116"/>
          <a:ext cx="8358246" cy="374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771"/>
                <a:gridCol w="2884704"/>
                <a:gridCol w="2736771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Процессуальное право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Гражданское процессуальное право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Административный процесс</a:t>
                      </a:r>
                      <a:endParaRPr lang="ru-RU" sz="2400" dirty="0"/>
                    </a:p>
                  </a:txBody>
                  <a:tcPr/>
                </a:tc>
              </a:tr>
              <a:tr h="2551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ПЕРЕД  НАМИ,,,</a:t>
            </a:r>
            <a:endParaRPr lang="ru-RU" b="1" dirty="0"/>
          </a:p>
        </p:txBody>
      </p:sp>
      <p:pic>
        <p:nvPicPr>
          <p:cNvPr id="23554" name="Picture 2" descr="C:\Users\Админ\Desktop\кодек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52002">
            <a:off x="1770182" y="1138643"/>
            <a:ext cx="4562646" cy="5112558"/>
          </a:xfrm>
          <a:prstGeom prst="rect">
            <a:avLst/>
          </a:prstGeom>
          <a:noFill/>
        </p:spPr>
      </p:pic>
      <p:pic>
        <p:nvPicPr>
          <p:cNvPr id="23555" name="Picture 3" descr="C:\Users\Админ\Desktop\феми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500198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9072626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Завершая </a:t>
            </a:r>
            <a:r>
              <a:rPr lang="ru-RU" b="1" dirty="0" err="1" smtClean="0">
                <a:latin typeface="Arial Black" pitchFamily="34" charset="0"/>
              </a:rPr>
              <a:t>урок,отвечаем</a:t>
            </a:r>
            <a:r>
              <a:rPr lang="ru-RU" b="1" dirty="0" smtClean="0">
                <a:latin typeface="Arial Black" pitchFamily="34" charset="0"/>
              </a:rPr>
              <a:t> на вопросы в тетради: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Легко ли было  искать ответы на вопросы? 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Вам понравилось работать на уроке?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Как вы оцениваете свою работу на уроке?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Как вы оцениваете работу своей группы?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143000"/>
          <a:ext cx="914400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8576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11" name="Picture 10" descr="http://forumsmile.ru/u/e/8/a/e8a5149db667587b5f15f29f2cecc9f8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FE4"/>
              </a:clrFrom>
              <a:clrTo>
                <a:srgbClr val="F6FF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4163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8" descr="http://forumsmile.ru/u/9/9/b/99ba2b43aad8416895dbb560dab5b04e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0F4"/>
              </a:clrFrom>
              <a:clrTo>
                <a:srgbClr val="FDF0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1285875"/>
            <a:ext cx="32099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2" descr="http://forumsmile.ru/u/6/7/1/671a576e3adb2312f86b175577dcc339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775" y="928688"/>
            <a:ext cx="25622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571500" y="3714750"/>
            <a:ext cx="242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Мне всё понятно!</a:t>
            </a:r>
          </a:p>
        </p:txBody>
      </p:sp>
      <p:sp>
        <p:nvSpPr>
          <p:cNvPr id="25615" name="TextBox 15"/>
          <p:cNvSpPr txBox="1">
            <a:spLocks noChangeArrowheads="1"/>
          </p:cNvSpPr>
          <p:nvPr/>
        </p:nvSpPr>
        <p:spPr bwMode="auto">
          <a:xfrm>
            <a:off x="3286125" y="3571875"/>
            <a:ext cx="2643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 всё понял, но хочу разобраться </a:t>
            </a:r>
          </a:p>
        </p:txBody>
      </p: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6215063" y="3786188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Ничего не понял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214313" y="171450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618" name="TextBox 20"/>
          <p:cNvSpPr txBox="1">
            <a:spLocks noChangeArrowheads="1"/>
          </p:cNvSpPr>
          <p:nvPr/>
        </p:nvSpPr>
        <p:spPr bwMode="auto">
          <a:xfrm flipH="1">
            <a:off x="3286125" y="1714500"/>
            <a:ext cx="357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619" name="TextBox 21"/>
          <p:cNvSpPr txBox="1">
            <a:spLocks noChangeArrowheads="1"/>
          </p:cNvSpPr>
          <p:nvPr/>
        </p:nvSpPr>
        <p:spPr bwMode="auto">
          <a:xfrm>
            <a:off x="6215063" y="167163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20" name="TextBox 18"/>
          <p:cNvSpPr txBox="1">
            <a:spLocks noChangeArrowheads="1"/>
          </p:cNvSpPr>
          <p:nvPr/>
        </p:nvSpPr>
        <p:spPr bwMode="auto">
          <a:xfrm>
            <a:off x="214283" y="214313"/>
            <a:ext cx="8929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Обсудим итоги урока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Прямоугольник 22"/>
          <p:cNvSpPr>
            <a:spLocks noChangeArrowheads="1"/>
          </p:cNvSpPr>
          <p:nvPr/>
        </p:nvSpPr>
        <p:spPr bwMode="auto">
          <a:xfrm>
            <a:off x="2000250" y="5072063"/>
            <a:ext cx="5429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 предложения: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 На этом занятии  я узнал…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-  Я задумался…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 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57214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1.Учебник: отработать тщательно первый и второй разделы параграфа учебника № 25, ответить на вопросы для самопроверки</a:t>
            </a:r>
          </a:p>
          <a:p>
            <a:r>
              <a:rPr lang="ru-RU" b="1" i="1" dirty="0" smtClean="0"/>
              <a:t>2. Учебник: отработать тщательно первый раздел параграфа  № 27, ответить на вопросы для самопроверки</a:t>
            </a:r>
          </a:p>
          <a:p>
            <a:r>
              <a:rPr lang="ru-RU" b="1" i="1" dirty="0" smtClean="0"/>
              <a:t>3. «Модульный </a:t>
            </a:r>
            <a:r>
              <a:rPr lang="ru-RU" b="1" i="1" dirty="0" err="1" smtClean="0"/>
              <a:t>триактивный</a:t>
            </a:r>
            <a:r>
              <a:rPr lang="ru-RU" b="1" i="1" dirty="0" smtClean="0"/>
              <a:t> курс», для 11 </a:t>
            </a:r>
            <a:r>
              <a:rPr lang="ru-RU" b="1" i="1" dirty="0" err="1" smtClean="0"/>
              <a:t>кл</a:t>
            </a:r>
            <a:r>
              <a:rPr lang="ru-RU" b="1" i="1" dirty="0" smtClean="0"/>
              <a:t>. выполнить задания: глава 3, номера тем: 3.7;  3.8;  3.9;  3.14</a:t>
            </a:r>
          </a:p>
          <a:p>
            <a:r>
              <a:rPr lang="ru-RU" b="1" i="1" dirty="0" smtClean="0"/>
              <a:t>4. Проработать записи в тетради</a:t>
            </a:r>
            <a:endParaRPr lang="ru-RU" b="1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  произошло?</a:t>
            </a:r>
            <a:endParaRPr lang="ru-RU" b="1" dirty="0"/>
          </a:p>
        </p:txBody>
      </p:sp>
      <p:pic>
        <p:nvPicPr>
          <p:cNvPr id="1026" name="Picture 2" descr="C:\Users\Админ\Desktop\кртинка ад.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54162"/>
            <a:ext cx="7715303" cy="5160985"/>
          </a:xfrm>
          <a:prstGeom prst="rect">
            <a:avLst/>
          </a:prstGeom>
          <a:noFill/>
        </p:spPr>
      </p:pic>
      <p:pic>
        <p:nvPicPr>
          <p:cNvPr id="8196" name="Picture 4" descr="http://mir.zavantag.com/pars_docs/refs/292/291467/291467_html_46b5ebe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5" y="1"/>
            <a:ext cx="1357322" cy="22859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Перед   нами  …</a:t>
            </a:r>
            <a:endParaRPr lang="ru-RU" b="1" dirty="0"/>
          </a:p>
        </p:txBody>
      </p:sp>
      <p:pic>
        <p:nvPicPr>
          <p:cNvPr id="2050" name="Picture 2" descr="C:\Users\Админ\Desktop\2кодекс адм.су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12144"/>
            <a:ext cx="7358114" cy="4374376"/>
          </a:xfrm>
          <a:prstGeom prst="rect">
            <a:avLst/>
          </a:prstGeom>
          <a:noFill/>
        </p:spPr>
      </p:pic>
      <p:pic>
        <p:nvPicPr>
          <p:cNvPr id="7170" name="Picture 2" descr="http://s.pikabu.ru/post_img/big/2013/11/16/0/1384546342_162013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5" y="0"/>
            <a:ext cx="2285985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Составим  план  работы  на  уроке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</a:rPr>
              <a:t>1. Что такое процессуальное право?</a:t>
            </a:r>
          </a:p>
          <a:p>
            <a:r>
              <a:rPr lang="ru-RU" sz="2400" b="1" dirty="0" smtClean="0">
                <a:latin typeface="+mj-lt"/>
              </a:rPr>
              <a:t>   а) особенности процессуального права</a:t>
            </a:r>
          </a:p>
          <a:p>
            <a:r>
              <a:rPr lang="ru-RU" sz="2400" b="1" dirty="0" smtClean="0">
                <a:latin typeface="+mj-lt"/>
              </a:rPr>
              <a:t>   б) цели и задачи процессуального права</a:t>
            </a:r>
          </a:p>
          <a:p>
            <a:r>
              <a:rPr lang="ru-RU" sz="2400" b="1" dirty="0" smtClean="0">
                <a:latin typeface="+mj-lt"/>
              </a:rPr>
              <a:t>2. Что такое  гражданское процессуальное право?</a:t>
            </a:r>
          </a:p>
          <a:p>
            <a:r>
              <a:rPr lang="ru-RU" sz="2400" b="1" dirty="0" smtClean="0">
                <a:latin typeface="+mj-lt"/>
              </a:rPr>
              <a:t>    а) особенности гражданского  судопроизводства</a:t>
            </a:r>
          </a:p>
          <a:p>
            <a:r>
              <a:rPr lang="ru-RU" sz="2400" b="1" dirty="0" smtClean="0">
                <a:latin typeface="+mj-lt"/>
              </a:rPr>
              <a:t>3. Что такое административный  процесс?</a:t>
            </a:r>
          </a:p>
          <a:p>
            <a:r>
              <a:rPr lang="ru-RU" sz="2400" b="1" dirty="0" smtClean="0">
                <a:latin typeface="+mj-lt"/>
              </a:rPr>
              <a:t>     а) особенности административного процесса</a:t>
            </a:r>
          </a:p>
          <a:p>
            <a:r>
              <a:rPr lang="ru-RU" sz="2400" b="1" dirty="0" smtClean="0">
                <a:latin typeface="+mj-lt"/>
              </a:rPr>
              <a:t>4. Закрепление изученного материала</a:t>
            </a:r>
          </a:p>
          <a:p>
            <a:r>
              <a:rPr lang="ru-RU" sz="2400" b="1" dirty="0" smtClean="0">
                <a:latin typeface="+mj-lt"/>
              </a:rPr>
              <a:t>5. Рефлексия</a:t>
            </a:r>
          </a:p>
          <a:p>
            <a:r>
              <a:rPr lang="ru-RU" sz="2400" b="1" dirty="0" smtClean="0">
                <a:latin typeface="+mj-lt"/>
              </a:rPr>
              <a:t>6. Домашнее задание</a:t>
            </a:r>
            <a:endParaRPr lang="ru-RU" sz="2400" b="1" dirty="0">
              <a:latin typeface="+mj-lt"/>
            </a:endParaRPr>
          </a:p>
        </p:txBody>
      </p:sp>
      <p:pic>
        <p:nvPicPr>
          <p:cNvPr id="38914" name="Picture 2" descr="C:\Users\Админ\Desktop\соглаш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300036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Актуализируем  наши  знания</a:t>
            </a:r>
            <a:endParaRPr lang="ru-RU" b="1" dirty="0"/>
          </a:p>
        </p:txBody>
      </p:sp>
      <p:pic>
        <p:nvPicPr>
          <p:cNvPr id="25602" name="Picture 2" descr="C:\Users\Админ\Desktop\Для схем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478634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ВСПОМНИМ 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Судебная власть</a:t>
            </a:r>
            <a:endParaRPr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65" y="3200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Правосудие</a:t>
            </a:r>
            <a:endParaRPr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65" y="5105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Суды</a:t>
            </a:r>
            <a:endParaRPr sz="2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515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571612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Вид государственной власти, связанный с осуществлением правосудия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Деятельность суда по вынесению правового суждения о законе и правах сторон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072074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Конституционный суд РФ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Верховный суд РФ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Суды областные, районные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Мировой суд</a:t>
            </a:r>
            <a:endParaRPr sz="2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146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0"/>
            <a:ext cx="1357322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4532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ВСПОМНИМ…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4478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Судебная система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200400"/>
            <a:ext cx="2571767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Система правоохранительных органов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65" y="5105400"/>
            <a:ext cx="2286000" cy="1600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Судопроизводства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95600" y="2005584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95600" y="3643314"/>
            <a:ext cx="978408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22688" y="542086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64305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Совокупность всех судов государства, осуществляющих судебную власть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2942" y="3212690"/>
            <a:ext cx="3581400" cy="14307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Прокуратура, органы дознания, адвокатура,</a:t>
            </a:r>
          </a:p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+mj-lt"/>
              </a:rPr>
              <a:t>Органы: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частные детективные,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частные охранные,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нотариат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8361" y="5105400"/>
            <a:ext cx="3581400" cy="1295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Конституционное, гражданское,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уголовное, арбитражное,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административное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http://thumbs.dreamstime.com/x/%D0%BF%D1%80%D0%B0%D0%B2%D0%BE%D1%81%D1%83?-%D0%B8%D0%B5-%D0%B1%D0%BE%D0%B3%D0%B8%D0%BD%D0%B8-femida-11509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0"/>
            <a:ext cx="1071571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59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881</TotalTime>
  <Words>985</Words>
  <Application>Microsoft Office PowerPoint</Application>
  <PresentationFormat>Экран (4:3)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ПРОЦЕССУАЛЬНОЕ  ПРАВО  Гражданское процессуальное право  административный процесс</vt:lpstr>
      <vt:lpstr>О  чём  будем говорить?</vt:lpstr>
      <vt:lpstr>ПЕРЕД  НАМИ,,,</vt:lpstr>
      <vt:lpstr>Что   произошло?</vt:lpstr>
      <vt:lpstr>Перед   нами  …</vt:lpstr>
      <vt:lpstr>Составим  план  работы  на  уроке</vt:lpstr>
      <vt:lpstr>Актуализируем  наши  знания</vt:lpstr>
      <vt:lpstr>ВСПОМНИМ …</vt:lpstr>
      <vt:lpstr>ВСПОМНИМ…</vt:lpstr>
      <vt:lpstr>Откроем  для  себя  новое :   - что такое процессуальное право? - какие цели и задачи оно решает? - какие  меры  процессуального  принуждения применяются ?</vt:lpstr>
      <vt:lpstr>ЗаПОМНИМ…</vt:lpstr>
      <vt:lpstr>заПОМНИМ…</vt:lpstr>
      <vt:lpstr>заПОМНИМ…</vt:lpstr>
      <vt:lpstr>Подведем  предварительный  итог :</vt:lpstr>
      <vt:lpstr>Откроем  для  себя  новое :     1. что такое  гражданское процессуальное  право? 2. какие  задачи  оно  призвано  решать?</vt:lpstr>
      <vt:lpstr>Гражданское  процессуальное  право</vt:lpstr>
      <vt:lpstr>пользуясь  учебником,  интернетом Самостоятельно  Найдите  ответы  на следующие  вопросы:</vt:lpstr>
      <vt:lpstr>Проверим,  заПОМНИМ…</vt:lpstr>
      <vt:lpstr>Проверим,  заПОМНИМ…</vt:lpstr>
      <vt:lpstr>Проверим,  ЗаПОМНИМ…</vt:lpstr>
      <vt:lpstr>Проверим,  ЗаПОМНИМ…</vt:lpstr>
      <vt:lpstr>Откроем  для  себя  новое :     - что такое  административный процесс? - какие  задачи  он  призван  решать?</vt:lpstr>
      <vt:lpstr>Административный  процесс</vt:lpstr>
      <vt:lpstr>ИСПОЛЬзуя  учебник,  интернет Самостоятельно  Найдите  ответы  на следующие  вопросы:</vt:lpstr>
      <vt:lpstr>Проверим,  заПОМНИМ…</vt:lpstr>
      <vt:lpstr>Проверим,  заПОМНИМ…</vt:lpstr>
      <vt:lpstr>Проверим,  заПОМНИМ…</vt:lpstr>
      <vt:lpstr>заПОМНИМ…</vt:lpstr>
      <vt:lpstr>  Закрепление  нового  знания  Составим  планы  в  соответствии  с требованиями  ЕГЭ  по  темам:    </vt:lpstr>
      <vt:lpstr>Завершая урок,отвечаем на вопросы в тетради:</vt:lpstr>
      <vt:lpstr>Слайд 31</vt:lpstr>
      <vt:lpstr>Домашнее  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ПРОЦЕССУАЛЬНОЕ  ПРАВО</dc:title>
  <dc:creator>Админ</dc:creator>
  <cp:lastModifiedBy>Админ</cp:lastModifiedBy>
  <cp:revision>96</cp:revision>
  <dcterms:created xsi:type="dcterms:W3CDTF">2016-02-10T08:18:29Z</dcterms:created>
  <dcterms:modified xsi:type="dcterms:W3CDTF">2016-02-13T14:36:17Z</dcterms:modified>
</cp:coreProperties>
</file>