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96" r:id="rId4"/>
    <p:sldId id="259" r:id="rId5"/>
    <p:sldId id="260" r:id="rId6"/>
    <p:sldId id="261" r:id="rId7"/>
    <p:sldId id="301" r:id="rId8"/>
    <p:sldId id="276" r:id="rId9"/>
    <p:sldId id="300" r:id="rId10"/>
    <p:sldId id="293" r:id="rId11"/>
    <p:sldId id="294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B22"/>
    <a:srgbClr val="FF3300"/>
    <a:srgbClr val="0000FF"/>
    <a:srgbClr val="FF0000"/>
    <a:srgbClr val="008000"/>
    <a:srgbClr val="7A5DA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3C7A384D-19A1-4E22-B011-B02793B2A063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8A183FE-48B8-4393-A652-74DABA3D8D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3F7FF-99B5-4F0F-B008-3E5F69202A09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CDCE44-1D3D-4BF5-8525-BEAEEB5F9C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75D18-431A-4892-BBC3-FCE1D12D8138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59F56C-B807-43FC-B508-80874F57A6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C2E9E5-F6B7-41C8-94C1-3272729541CB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0E1FC1-07BC-4EEB-B67C-81EE97F317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A7E61-EB69-453F-BD1B-4B8A98C7E546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C92C18-0712-4057-84D4-17CFFDA3A9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C3A059-A674-47C7-9318-E710048D702C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4D2893-4593-48DB-A6A4-1BFDC5277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6C8100-D41F-4287-8787-3719ACD6F4C7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C7E615-713F-4AED-8706-B222E759D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379913-1E35-4542-A139-86DDE026AC4A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71868-5C5C-487A-81E5-E2383EF6A0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4F349D-EFEC-473F-B6B5-50C57FCCDDAA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F71D9B-F89E-4051-B6B4-B3B0AF24D4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84D69-59A2-4FCF-B11D-88D7F3F7B480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BAB1DD-8815-443F-A142-3B95A35D5B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5B8A4-E901-4116-89A5-943F8D9EE004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5D02A7-0CC8-4347-81D2-57AFD9E9EE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425E7C-582F-4C01-9072-AC0862A08EC9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B3FCE9-4D16-4E3F-8CAB-1DCA9F0A1B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A6D47AD-02DC-4940-809C-B4D4A6F74226}" type="datetimeFigureOut">
              <a:rPr lang="ru-RU"/>
              <a:pPr>
                <a:defRPr/>
              </a:pPr>
              <a:t>14.02.2016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8C43A25-83EA-4CFC-A48E-145011A675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mailto:varvarka.kobeieva@mail.ru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shvest.ru/photos/11.12.2009/kollag.jpg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/>
          </a:p>
        </p:txBody>
      </p:sp>
      <p:pic>
        <p:nvPicPr>
          <p:cNvPr id="14339" name="Picture 2" descr="D:\ФАБРИКА ПРЕЗЕНТАЦИЙ\ФОНЫ\Фоновые рисунки\7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900113" y="2492375"/>
            <a:ext cx="7888287" cy="1127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Виды и формы бизнеса</a:t>
            </a:r>
            <a:endParaRPr lang="en-US" sz="6000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341" name="TextBox 5"/>
          <p:cNvSpPr txBox="1">
            <a:spLocks noChangeArrowheads="1"/>
          </p:cNvSpPr>
          <p:nvPr/>
        </p:nvSpPr>
        <p:spPr bwMode="auto">
          <a:xfrm>
            <a:off x="1908175" y="765175"/>
            <a:ext cx="5253038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 обществознания в 7 классе:</a:t>
            </a:r>
          </a:p>
        </p:txBody>
      </p:sp>
      <p:sp>
        <p:nvSpPr>
          <p:cNvPr id="14342" name="TextBox 6"/>
          <p:cNvSpPr txBox="1">
            <a:spLocks noChangeArrowheads="1"/>
          </p:cNvSpPr>
          <p:nvPr/>
        </p:nvSpPr>
        <p:spPr bwMode="auto">
          <a:xfrm>
            <a:off x="0" y="6021388"/>
            <a:ext cx="916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Учитель истории и обществознания Кобелева Варвара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/>
          </p:cNvSpPr>
          <p:nvPr>
            <p:ph type="title" idx="4294967295"/>
          </p:nvPr>
        </p:nvSpPr>
        <p:spPr>
          <a:xfrm>
            <a:off x="301625" y="228600"/>
            <a:ext cx="8534400" cy="1255713"/>
          </a:xfrm>
        </p:spPr>
        <p:txBody>
          <a:bodyPr/>
          <a:lstStyle/>
          <a:p>
            <a:r>
              <a:rPr lang="ru-RU" sz="4000" b="1" i="1" smtClean="0">
                <a:solidFill>
                  <a:srgbClr val="009900"/>
                </a:solidFill>
              </a:rPr>
              <a:t>« Мои впечатления от урока.»</a:t>
            </a:r>
          </a:p>
        </p:txBody>
      </p:sp>
      <p:sp>
        <p:nvSpPr>
          <p:cNvPr id="24578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1268413"/>
            <a:ext cx="8229600" cy="4968875"/>
          </a:xfrm>
        </p:spPr>
        <p:txBody>
          <a:bodyPr/>
          <a:lstStyle/>
          <a:p>
            <a:pPr lvl="3">
              <a:buFont typeface="Arial" charset="0"/>
              <a:buNone/>
            </a:pPr>
            <a:r>
              <a:rPr lang="ru-RU" sz="3600" b="1" smtClean="0">
                <a:solidFill>
                  <a:srgbClr val="060D9E"/>
                </a:solidFill>
              </a:rPr>
              <a:t>Закончите предложения</a:t>
            </a:r>
            <a:r>
              <a:rPr lang="ru-RU" b="1" smtClean="0">
                <a:solidFill>
                  <a:srgbClr val="060D9E"/>
                </a:solidFill>
              </a:rPr>
              <a:t>:</a:t>
            </a:r>
          </a:p>
          <a:p>
            <a:pPr lvl="3">
              <a:buFont typeface="Arial" charset="0"/>
              <a:buNone/>
            </a:pPr>
            <a:r>
              <a:rPr lang="ru-RU" sz="3200" i="1" smtClean="0">
                <a:latin typeface="Arial" charset="0"/>
              </a:rPr>
              <a:t> </a:t>
            </a:r>
            <a:endParaRPr lang="ru-RU" sz="3200" b="1" i="1" smtClean="0">
              <a:latin typeface="Arial" charset="0"/>
            </a:endParaRPr>
          </a:p>
          <a:p>
            <a:r>
              <a:rPr lang="ru-RU" sz="3600" b="1" i="1" smtClean="0"/>
              <a:t>«Теперь я знаю …………….»</a:t>
            </a:r>
            <a:r>
              <a:rPr lang="ru-RU" sz="3600" i="1" smtClean="0"/>
              <a:t> </a:t>
            </a:r>
          </a:p>
          <a:p>
            <a:pPr>
              <a:buFont typeface="Arial" charset="0"/>
              <a:buNone/>
            </a:pPr>
            <a:r>
              <a:rPr lang="ru-RU" i="1" smtClean="0"/>
              <a:t> </a:t>
            </a:r>
            <a:r>
              <a:rPr lang="ru-RU" b="1" smtClean="0">
                <a:solidFill>
                  <a:srgbClr val="060D9E"/>
                </a:solidFill>
              </a:rPr>
              <a:t> </a:t>
            </a:r>
            <a:r>
              <a:rPr lang="ru-RU" sz="3600" smtClean="0"/>
              <a:t> </a:t>
            </a:r>
            <a:r>
              <a:rPr lang="ru-RU" sz="3600" b="1" smtClean="0">
                <a:latin typeface="Arial" charset="0"/>
              </a:rPr>
              <a:t> </a:t>
            </a:r>
            <a:endParaRPr lang="ru-RU" sz="3600" b="1" i="1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 idx="4294967295"/>
          </p:nvPr>
        </p:nvSpPr>
        <p:spPr>
          <a:xfrm>
            <a:off x="468313" y="260350"/>
            <a:ext cx="8229600" cy="865188"/>
          </a:xfrm>
        </p:spPr>
        <p:txBody>
          <a:bodyPr/>
          <a:lstStyle/>
          <a:p>
            <a:r>
              <a:rPr lang="ru-RU" sz="2800" smtClean="0">
                <a:solidFill>
                  <a:schemeClr val="hlink"/>
                </a:solidFill>
                <a:latin typeface="Arial" charset="0"/>
              </a:rPr>
              <a:t>Домашнее задание.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4294967295"/>
          </p:nvPr>
        </p:nvSpPr>
        <p:spPr>
          <a:xfrm>
            <a:off x="468313" y="981075"/>
            <a:ext cx="8229600" cy="5616575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chemeClr val="folHlink"/>
                </a:solidFill>
                <a:latin typeface="Times New Roman" pitchFamily="18" charset="0"/>
              </a:rPr>
              <a:t>П.  11 « Виды и формы бизнеса»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smtClean="0">
                <a:solidFill>
                  <a:srgbClr val="FF0000"/>
                </a:solidFill>
                <a:latin typeface="Times New Roman" pitchFamily="18" charset="0"/>
              </a:rPr>
              <a:t> 2.Задания по выбору: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hlink"/>
                </a:solidFill>
              </a:rPr>
              <a:t>2.1. На территории города Заводоуковск расположены предприятия. Ваша задача узнать их правильное название, форму организации бизнеса, вид предпринимательской деятельности и заполнить таблицу</a:t>
            </a:r>
          </a:p>
          <a:p>
            <a:pPr eaLnBrk="1" hangingPunct="1">
              <a:lnSpc>
                <a:spcPct val="90000"/>
              </a:lnSpc>
            </a:pPr>
            <a:r>
              <a:rPr lang="ru-RU" sz="2400" b="1" smtClean="0">
                <a:solidFill>
                  <a:schemeClr val="hlink"/>
                </a:solidFill>
              </a:rPr>
              <a:t>2.2</a:t>
            </a:r>
            <a:r>
              <a:rPr lang="ru-RU" sz="2400" b="1" smtClean="0">
                <a:solidFill>
                  <a:schemeClr val="hlink"/>
                </a:solidFill>
                <a:latin typeface="Times New Roman" pitchFamily="18" charset="0"/>
              </a:rPr>
              <a:t>.Творческая работа «Если бы я был предпринимателем».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hlink"/>
                </a:solidFill>
                <a:latin typeface="Times New Roman" pitchFamily="18" charset="0"/>
              </a:rPr>
              <a:t> ( используйте план «На тропу предпринимательства»).</a:t>
            </a: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hlink"/>
                </a:solidFill>
                <a:latin typeface="Arial" charset="0"/>
              </a:rPr>
              <a:t> </a:t>
            </a:r>
            <a:endParaRPr lang="ru-RU" sz="2400" smtClean="0">
              <a:solidFill>
                <a:schemeClr val="hlink"/>
              </a:solidFill>
              <a:latin typeface="Arial" charset="0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sz="2800" smtClean="0">
                <a:solidFill>
                  <a:schemeClr val="hlink"/>
                </a:solidFill>
              </a:rPr>
              <a:t>  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400" smtClean="0"/>
              <a:t>По желанию можно отправить д/з для проверки на</a:t>
            </a:r>
            <a:endParaRPr lang="ru-RU" sz="2400" i="1" smtClean="0"/>
          </a:p>
          <a:p>
            <a:pPr>
              <a:lnSpc>
                <a:spcPct val="90000"/>
              </a:lnSpc>
            </a:pPr>
            <a:r>
              <a:rPr lang="ru-RU" sz="2400" i="1" smtClean="0"/>
              <a:t>Электронный адрес:  </a:t>
            </a:r>
            <a:r>
              <a:rPr lang="ru-RU" sz="2400" i="1" smtClean="0">
                <a:hlinkClick r:id="rId2"/>
              </a:rPr>
              <a:t>varvarka.kobeieva@mail.ru</a:t>
            </a:r>
            <a:r>
              <a:rPr lang="ru-RU" sz="240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0975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TextBox 3"/>
          <p:cNvSpPr txBox="1">
            <a:spLocks noChangeArrowheads="1"/>
          </p:cNvSpPr>
          <p:nvPr/>
        </p:nvSpPr>
        <p:spPr bwMode="auto">
          <a:xfrm>
            <a:off x="1979613" y="620713"/>
            <a:ext cx="469106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Вспомним пройденное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643188" y="1285875"/>
            <a:ext cx="3780202" cy="584775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Мастера своего дела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79388" y="2060575"/>
            <a:ext cx="4176712" cy="397033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начале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в.</a:t>
            </a:r>
            <a:r>
              <a:rPr lang="en-US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наладил производство автомобилей при помощи конвейера. Время сборки было сокращено, производительность труда увеличилась в несколько раз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427538" y="1773238"/>
            <a:ext cx="471646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Американсий предприниматель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7451725" y="4941888"/>
            <a:ext cx="16922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Генри Форд</a:t>
            </a:r>
          </a:p>
        </p:txBody>
      </p:sp>
      <p:pic>
        <p:nvPicPr>
          <p:cNvPr id="15369" name="Picture 13" descr="original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2205038"/>
            <a:ext cx="2808288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>
              <a:solidFill>
                <a:schemeClr val="tx1">
                  <a:tint val="75000"/>
                </a:schemeClr>
              </a:solidFill>
            </a:endParaRPr>
          </a:p>
        </p:txBody>
      </p:sp>
      <p:pic>
        <p:nvPicPr>
          <p:cNvPr id="16387" name="Picture 2" descr="D:\ФАБРИКА ПРЕЗЕНТАЦИЙ\ФОНЫ\Фоновые рисунки\7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 txBox="1">
            <a:spLocks noChangeArrowheads="1"/>
          </p:cNvSpPr>
          <p:nvPr/>
        </p:nvSpPr>
        <p:spPr>
          <a:xfrm>
            <a:off x="900113" y="2492375"/>
            <a:ext cx="7888287" cy="112712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6000" dirty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Виды и формы бизнеса</a:t>
            </a:r>
            <a:endParaRPr lang="en-US" sz="6000" dirty="0">
              <a:solidFill>
                <a:schemeClr val="bg1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389" name="TextBox 5"/>
          <p:cNvSpPr txBox="1">
            <a:spLocks noChangeArrowheads="1"/>
          </p:cNvSpPr>
          <p:nvPr/>
        </p:nvSpPr>
        <p:spPr bwMode="auto">
          <a:xfrm>
            <a:off x="1908175" y="765175"/>
            <a:ext cx="6767513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4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Тема урока</a:t>
            </a:r>
            <a:r>
              <a:rPr lang="ru-RU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6390" name="TextBox 6"/>
          <p:cNvSpPr txBox="1">
            <a:spLocks noChangeArrowheads="1"/>
          </p:cNvSpPr>
          <p:nvPr/>
        </p:nvSpPr>
        <p:spPr bwMode="auto">
          <a:xfrm>
            <a:off x="0" y="6021388"/>
            <a:ext cx="9163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  <p:pic>
        <p:nvPicPr>
          <p:cNvPr id="16391" name="Picture 6" descr="Картинка 1 из 64000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71775" y="3644900"/>
            <a:ext cx="5976938" cy="2989263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-6746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1258888" y="0"/>
            <a:ext cx="7885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Задачи  урока</a:t>
            </a:r>
          </a:p>
        </p:txBody>
      </p:sp>
      <p:sp>
        <p:nvSpPr>
          <p:cNvPr id="4" name="AutoShape 38"/>
          <p:cNvSpPr>
            <a:spLocks noChangeArrowheads="1"/>
          </p:cNvSpPr>
          <p:nvPr/>
        </p:nvSpPr>
        <p:spPr bwMode="ltGray">
          <a:xfrm rot="5400000">
            <a:off x="-2427287" y="1603375"/>
            <a:ext cx="4824412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17412" name="Picture 41" descr="3D_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084763"/>
            <a:ext cx="11223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Picture 38" descr="3D_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997200"/>
            <a:ext cx="16002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414" name="Group 61"/>
          <p:cNvGrpSpPr>
            <a:grpSpLocks/>
          </p:cNvGrpSpPr>
          <p:nvPr/>
        </p:nvGrpSpPr>
        <p:grpSpPr bwMode="auto">
          <a:xfrm>
            <a:off x="468313" y="5516563"/>
            <a:ext cx="6583362" cy="647700"/>
            <a:chOff x="891" y="1130"/>
            <a:chExt cx="3195" cy="408"/>
          </a:xfrm>
        </p:grpSpPr>
        <p:grpSp>
          <p:nvGrpSpPr>
            <p:cNvPr id="17429" name="Group 62"/>
            <p:cNvGrpSpPr>
              <a:grpSpLocks/>
            </p:cNvGrpSpPr>
            <p:nvPr/>
          </p:nvGrpSpPr>
          <p:grpSpPr bwMode="auto">
            <a:xfrm>
              <a:off x="891" y="1130"/>
              <a:ext cx="3195" cy="408"/>
              <a:chOff x="1258" y="1036"/>
              <a:chExt cx="3195" cy="408"/>
            </a:xfrm>
          </p:grpSpPr>
          <p:sp>
            <p:nvSpPr>
              <p:cNvPr id="11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2" name="AutoShape 64"/>
              <p:cNvSpPr>
                <a:spLocks noChangeArrowheads="1"/>
              </p:cNvSpPr>
              <p:nvPr/>
            </p:nvSpPr>
            <p:spPr bwMode="gray">
              <a:xfrm>
                <a:off x="1530" y="1036"/>
                <a:ext cx="2923" cy="4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выяснить, что значит «делать бизнес</a:t>
                </a:r>
                <a:r>
                  <a:rPr lang="ru-RU" sz="36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»;</a:t>
                </a:r>
                <a:endParaRPr lang="en-US" sz="36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endParaRPr lang="ru-RU" sz="36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431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17415" name="Oval 60"/>
          <p:cNvSpPr>
            <a:spLocks noChangeArrowheads="1"/>
          </p:cNvSpPr>
          <p:nvPr/>
        </p:nvSpPr>
        <p:spPr bwMode="gray">
          <a:xfrm>
            <a:off x="2214563" y="3857625"/>
            <a:ext cx="241300" cy="2428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7416" name="Oval 60"/>
          <p:cNvSpPr>
            <a:spLocks noChangeArrowheads="1"/>
          </p:cNvSpPr>
          <p:nvPr/>
        </p:nvSpPr>
        <p:spPr bwMode="gray">
          <a:xfrm>
            <a:off x="2366963" y="4010025"/>
            <a:ext cx="241300" cy="2428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17417" name="Group 61"/>
          <p:cNvGrpSpPr>
            <a:grpSpLocks/>
          </p:cNvGrpSpPr>
          <p:nvPr/>
        </p:nvGrpSpPr>
        <p:grpSpPr bwMode="auto">
          <a:xfrm>
            <a:off x="2339975" y="3357563"/>
            <a:ext cx="4608513" cy="863600"/>
            <a:chOff x="891" y="1039"/>
            <a:chExt cx="2970" cy="544"/>
          </a:xfrm>
        </p:grpSpPr>
        <p:grpSp>
          <p:nvGrpSpPr>
            <p:cNvPr id="17424" name="Group 62"/>
            <p:cNvGrpSpPr>
              <a:grpSpLocks/>
            </p:cNvGrpSpPr>
            <p:nvPr/>
          </p:nvGrpSpPr>
          <p:grpSpPr bwMode="auto">
            <a:xfrm>
              <a:off x="891" y="1039"/>
              <a:ext cx="2970" cy="544"/>
              <a:chOff x="1258" y="945"/>
              <a:chExt cx="2970" cy="544"/>
            </a:xfrm>
          </p:grpSpPr>
          <p:sp>
            <p:nvSpPr>
              <p:cNvPr id="22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3" name="AutoShape 64"/>
              <p:cNvSpPr>
                <a:spLocks noChangeArrowheads="1"/>
              </p:cNvSpPr>
              <p:nvPr/>
            </p:nvSpPr>
            <p:spPr bwMode="gray">
              <a:xfrm>
                <a:off x="1536" y="945"/>
                <a:ext cx="2692" cy="54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выяснить, какие качества </a:t>
                </a: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необходимы для бизнесмена</a:t>
                </a:r>
                <a:r>
                  <a:rPr lang="ru-RU" sz="240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pPr>
                  <a:defRPr/>
                </a:pPr>
                <a:endParaRPr lang="ru-RU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426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17418" name="Group 61"/>
          <p:cNvGrpSpPr>
            <a:grpSpLocks/>
          </p:cNvGrpSpPr>
          <p:nvPr/>
        </p:nvGrpSpPr>
        <p:grpSpPr bwMode="auto">
          <a:xfrm>
            <a:off x="611188" y="1341438"/>
            <a:ext cx="8137525" cy="1222375"/>
            <a:chOff x="891" y="1129"/>
            <a:chExt cx="4620" cy="411"/>
          </a:xfrm>
        </p:grpSpPr>
        <p:grpSp>
          <p:nvGrpSpPr>
            <p:cNvPr id="17419" name="Group 62"/>
            <p:cNvGrpSpPr>
              <a:grpSpLocks/>
            </p:cNvGrpSpPr>
            <p:nvPr/>
          </p:nvGrpSpPr>
          <p:grpSpPr bwMode="auto">
            <a:xfrm>
              <a:off x="891" y="1129"/>
              <a:ext cx="4620" cy="411"/>
              <a:chOff x="1258" y="1035"/>
              <a:chExt cx="4620" cy="411"/>
            </a:xfrm>
          </p:grpSpPr>
          <p:sp>
            <p:nvSpPr>
              <p:cNvPr id="34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291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35" name="AutoShape 64"/>
              <p:cNvSpPr>
                <a:spLocks noChangeArrowheads="1"/>
              </p:cNvSpPr>
              <p:nvPr/>
            </p:nvSpPr>
            <p:spPr bwMode="gray">
              <a:xfrm>
                <a:off x="1530" y="1035"/>
                <a:ext cx="4348" cy="4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познакомиться с основными видами</a:t>
                </a: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 и формами бизнеса</a:t>
                </a:r>
                <a:r>
                  <a:rPr lang="ru-RU" sz="3600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</p:txBody>
          </p:sp>
        </p:grpSp>
        <p:sp>
          <p:nvSpPr>
            <p:cNvPr id="32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5" cy="22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17421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Box 2"/>
          <p:cNvSpPr txBox="1">
            <a:spLocks noChangeArrowheads="1"/>
          </p:cNvSpPr>
          <p:nvPr/>
        </p:nvSpPr>
        <p:spPr bwMode="auto">
          <a:xfrm>
            <a:off x="1979613" y="620713"/>
            <a:ext cx="37369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бизнес?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650" y="1700213"/>
            <a:ext cx="6072188" cy="138588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Бизнес (предпринимательство) – это экономическая деятельность, направленная на получение </a:t>
            </a:r>
            <a:r>
              <a:rPr lang="ru-RU" sz="28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прибыли.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286000" y="3071813"/>
            <a:ext cx="2997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Формула бизнеса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00063" y="3643313"/>
            <a:ext cx="7672387" cy="180975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280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>
                <a:solidFill>
                  <a:srgbClr val="002060"/>
                </a:solidFill>
                <a:latin typeface="Arial" charset="0"/>
                <a:cs typeface="Arial" charset="0"/>
              </a:rPr>
              <a:t>Вложение денег в дело + успешная реализация проекта = возврат вложенных денег + </a:t>
            </a:r>
            <a:r>
              <a:rPr lang="ru-RU" sz="2800">
                <a:solidFill>
                  <a:srgbClr val="C00000"/>
                </a:solidFill>
                <a:latin typeface="Arial" charset="0"/>
                <a:cs typeface="Arial" charset="0"/>
              </a:rPr>
              <a:t>прибыль.</a:t>
            </a:r>
          </a:p>
          <a:p>
            <a:pPr>
              <a:defRPr/>
            </a:pPr>
            <a:endParaRPr lang="ru-RU" sz="280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3" descr="C:\Documents and Settings\Юра.31D5A55F9BCC4F9\Рабочий стол\Новая папка\Рисунок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7838" y="5146675"/>
            <a:ext cx="2157412" cy="16208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люс 7"/>
          <p:cNvSpPr/>
          <p:nvPr/>
        </p:nvSpPr>
        <p:spPr bwMode="auto">
          <a:xfrm>
            <a:off x="2786063" y="5357813"/>
            <a:ext cx="842962" cy="914400"/>
          </a:xfrm>
          <a:prstGeom prst="mathPlus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9" name="Picture 14" descr="C:\Documents and Settings\Юра.31D5A55F9BCC4F9\Рабочий стол\Новая папка\Рисунок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0313" y="5100638"/>
            <a:ext cx="2371725" cy="1627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Равно 9"/>
          <p:cNvSpPr/>
          <p:nvPr/>
        </p:nvSpPr>
        <p:spPr bwMode="auto">
          <a:xfrm>
            <a:off x="6072188" y="5357813"/>
            <a:ext cx="914400" cy="914400"/>
          </a:xfrm>
          <a:prstGeom prst="mathEqual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11" name="Picture 15" descr="C:\Documents and Settings\Юра.31D5A55F9BCC4F9\Рабочий стол\Новая папка\Рисунок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262813" y="4976813"/>
            <a:ext cx="1881187" cy="188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38" descr="3D_1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308850" y="2997200"/>
            <a:ext cx="16002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414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8" name="TextBox 2"/>
          <p:cNvSpPr txBox="1">
            <a:spLocks noChangeArrowheads="1"/>
          </p:cNvSpPr>
          <p:nvPr/>
        </p:nvSpPr>
        <p:spPr bwMode="auto">
          <a:xfrm>
            <a:off x="3203575" y="765175"/>
            <a:ext cx="257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F2F2F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459" name="Rectangle 11"/>
          <p:cNvSpPr>
            <a:spLocks noChangeArrowheads="1"/>
          </p:cNvSpPr>
          <p:nvPr/>
        </p:nvSpPr>
        <p:spPr bwMode="auto">
          <a:xfrm>
            <a:off x="3708400" y="1700213"/>
            <a:ext cx="5111750" cy="3935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FF0000"/>
                </a:solidFill>
              </a:rPr>
              <a:t>Конституция РФ статья 34:</a:t>
            </a:r>
          </a:p>
          <a:p>
            <a:r>
              <a:rPr lang="ru-RU" sz="2800" b="1">
                <a:solidFill>
                  <a:srgbClr val="FF0000"/>
                </a:solidFill>
              </a:rPr>
              <a:t>Каждый имеет право на свободное использование своих способностей и имущества для предпринимательской и иной не запрещенной законом экономической деятельности</a:t>
            </a:r>
            <a:r>
              <a:rPr lang="ru-RU" sz="2800" b="1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9460" name="Picture 12" descr="rjycnbnewbz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260350"/>
            <a:ext cx="3384550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-60325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692150"/>
            <a:ext cx="7315200" cy="487363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Личные качества бизнесмена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71550" y="1285875"/>
            <a:ext cx="7345363" cy="95408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Какими качествами должен обладать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бизнесмен?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57188" y="2928938"/>
            <a:ext cx="1785937" cy="8302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Знание своего дела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411413" y="4143375"/>
            <a:ext cx="1512887" cy="466725"/>
          </a:xfrm>
          <a:prstGeom prst="rect">
            <a:avLst/>
          </a:prstGeom>
          <a:gradFill rotWithShape="1">
            <a:gsLst>
              <a:gs pos="0">
                <a:srgbClr val="A3C4FF"/>
              </a:gs>
              <a:gs pos="35001">
                <a:srgbClr val="BFD5FF"/>
              </a:gs>
              <a:gs pos="100000">
                <a:srgbClr val="E5EEFF"/>
              </a:gs>
            </a:gsLst>
            <a:lin ang="16200000" scaled="1"/>
          </a:gradFill>
          <a:ln w="9525" algn="ctr">
            <a:solidFill>
              <a:srgbClr val="4A7EBB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смелость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313" y="5500688"/>
            <a:ext cx="4876800" cy="46196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Готовность рисковать, неся убытки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214813" y="2714625"/>
            <a:ext cx="2322512" cy="46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инициативность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929188" y="4000500"/>
            <a:ext cx="3975100" cy="461963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стремление создавать новое</a:t>
            </a:r>
          </a:p>
        </p:txBody>
      </p:sp>
      <p:sp>
        <p:nvSpPr>
          <p:cNvPr id="10" name="Стрелка вниз 9"/>
          <p:cNvSpPr>
            <a:spLocks noChangeArrowheads="1"/>
          </p:cNvSpPr>
          <p:nvPr/>
        </p:nvSpPr>
        <p:spPr bwMode="auto">
          <a:xfrm>
            <a:off x="1258888" y="2276475"/>
            <a:ext cx="215900" cy="642938"/>
          </a:xfrm>
          <a:prstGeom prst="downArrow">
            <a:avLst>
              <a:gd name="adj1" fmla="val 50000"/>
              <a:gd name="adj2" fmla="val 4977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1" name="Стрелка вниз 10"/>
          <p:cNvSpPr>
            <a:spLocks noChangeArrowheads="1"/>
          </p:cNvSpPr>
          <p:nvPr/>
        </p:nvSpPr>
        <p:spPr bwMode="auto">
          <a:xfrm flipH="1">
            <a:off x="5219700" y="2276475"/>
            <a:ext cx="215900" cy="427038"/>
          </a:xfrm>
          <a:prstGeom prst="downArrow">
            <a:avLst>
              <a:gd name="adj1" fmla="val 50000"/>
              <a:gd name="adj2" fmla="val 50044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2" name="Стрелка вниз 11"/>
          <p:cNvSpPr>
            <a:spLocks noChangeArrowheads="1"/>
          </p:cNvSpPr>
          <p:nvPr/>
        </p:nvSpPr>
        <p:spPr bwMode="auto">
          <a:xfrm>
            <a:off x="2627313" y="2276475"/>
            <a:ext cx="215900" cy="1873250"/>
          </a:xfrm>
          <a:prstGeom prst="downArrow">
            <a:avLst>
              <a:gd name="adj1" fmla="val 50000"/>
              <a:gd name="adj2" fmla="val 50050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3" name="Стрелка вниз 12"/>
          <p:cNvSpPr>
            <a:spLocks noChangeArrowheads="1"/>
          </p:cNvSpPr>
          <p:nvPr/>
        </p:nvSpPr>
        <p:spPr bwMode="auto">
          <a:xfrm>
            <a:off x="3779838" y="2276475"/>
            <a:ext cx="215900" cy="3168650"/>
          </a:xfrm>
          <a:prstGeom prst="downArrow">
            <a:avLst>
              <a:gd name="adj1" fmla="val 50000"/>
              <a:gd name="adj2" fmla="val 50009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4" name="Стрелка вниз 13"/>
          <p:cNvSpPr>
            <a:spLocks noChangeArrowheads="1"/>
          </p:cNvSpPr>
          <p:nvPr/>
        </p:nvSpPr>
        <p:spPr bwMode="auto">
          <a:xfrm>
            <a:off x="7380288" y="2276475"/>
            <a:ext cx="215900" cy="1728788"/>
          </a:xfrm>
          <a:prstGeom prst="downArrow">
            <a:avLst>
              <a:gd name="adj1" fmla="val 50000"/>
              <a:gd name="adj2" fmla="val 50046"/>
            </a:avLst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20494" name="Picture 5" descr="1764702488_231967ffe7_o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3850" y="3789363"/>
            <a:ext cx="2087563" cy="2735262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333375"/>
            <a:ext cx="8786813" cy="935038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chemeClr val="bg1"/>
                </a:solidFill>
                <a:latin typeface="Times New Roman" pitchFamily="18" charset="0"/>
              </a:rPr>
              <a:t/>
            </a:r>
            <a:br>
              <a:rPr lang="ru-RU" sz="3200" b="1" smtClean="0">
                <a:solidFill>
                  <a:schemeClr val="bg1"/>
                </a:solidFill>
                <a:latin typeface="Times New Roman" pitchFamily="18" charset="0"/>
              </a:rPr>
            </a:br>
            <a:r>
              <a:rPr lang="ru-RU" sz="3200" b="1" smtClean="0">
                <a:solidFill>
                  <a:schemeClr val="accent2"/>
                </a:solidFill>
                <a:latin typeface="Times New Roman" pitchFamily="18" charset="0"/>
              </a:rPr>
              <a:t>Выполним задание</a:t>
            </a:r>
            <a:r>
              <a:rPr lang="ru-RU" sz="3200" smtClean="0">
                <a:solidFill>
                  <a:schemeClr val="accent2"/>
                </a:solidFill>
                <a:latin typeface="Times New Roman" pitchFamily="18" charset="0"/>
              </a:rPr>
              <a:t>: </a:t>
            </a:r>
            <a:br>
              <a:rPr lang="ru-RU" sz="3200" smtClean="0">
                <a:solidFill>
                  <a:schemeClr val="accent2"/>
                </a:solidFill>
                <a:latin typeface="Times New Roman" pitchFamily="18" charset="0"/>
              </a:rPr>
            </a:br>
            <a:r>
              <a:rPr lang="ru-RU" sz="3200" smtClean="0">
                <a:solidFill>
                  <a:schemeClr val="accent2"/>
                </a:solidFill>
                <a:latin typeface="Times New Roman" pitchFamily="18" charset="0"/>
              </a:rPr>
              <a:t>Выберите и дополните составленную схему примерами</a:t>
            </a:r>
          </a:p>
        </p:txBody>
      </p:sp>
      <p:sp>
        <p:nvSpPr>
          <p:cNvPr id="22530" name="Содержимое 2"/>
          <p:cNvSpPr>
            <a:spLocks noGrp="1"/>
          </p:cNvSpPr>
          <p:nvPr>
            <p:ph idx="4294967295"/>
          </p:nvPr>
        </p:nvSpPr>
        <p:spPr>
          <a:xfrm>
            <a:off x="468313" y="1628775"/>
            <a:ext cx="8229600" cy="4525963"/>
          </a:xfrm>
        </p:spPr>
        <p:txBody>
          <a:bodyPr/>
          <a:lstStyle/>
          <a:p>
            <a:pPr eaLnBrk="1" hangingPunct="1"/>
            <a:r>
              <a:rPr lang="ru-RU" sz="2400" smtClean="0">
                <a:solidFill>
                  <a:srgbClr val="7A5DAF"/>
                </a:solidFill>
                <a:latin typeface="Times New Roman" pitchFamily="18" charset="0"/>
              </a:rPr>
              <a:t>К какому виду бизнеса относятся перечисленные виды деятельности: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Перевозка грузов                        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Предоставление кредита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Закупка партии компьютеров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Выпуск газет и журналов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Доставка фруктов в магазин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Страхование автотранспортного средства</a:t>
            </a:r>
          </a:p>
          <a:p>
            <a:pPr eaLnBrk="1" hangingPunct="1"/>
            <a:r>
              <a:rPr lang="ru-RU" sz="2400" i="1" smtClean="0">
                <a:solidFill>
                  <a:srgbClr val="7A5DAF"/>
                </a:solidFill>
                <a:latin typeface="Times New Roman" pitchFamily="18" charset="0"/>
              </a:rPr>
              <a:t>Продажа собственноручно выращенных овощей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284663" y="2852738"/>
            <a:ext cx="2786062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финансовый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219700" y="3357563"/>
            <a:ext cx="27860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торговый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356100" y="3789363"/>
            <a:ext cx="27860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производственный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59338" y="4292600"/>
            <a:ext cx="2786062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посреднический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867400" y="4652963"/>
            <a:ext cx="27860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страховой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51500" y="5157788"/>
            <a:ext cx="2786063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производственный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348038" y="2349500"/>
            <a:ext cx="2786062" cy="42862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>
                <a:solidFill>
                  <a:schemeClr val="bg1"/>
                </a:solidFill>
                <a:latin typeface="Trebuchet MS" pitchFamily="34" charset="0"/>
                <a:cs typeface="Arial" charset="0"/>
              </a:rPr>
              <a:t>посреднический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D:\ФАБРИКА ПРЕЗЕНТАЦИЙ\ФОНЫ\Фоновые рисунки\7б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-674688"/>
            <a:ext cx="9144000" cy="6858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TextBox 2"/>
          <p:cNvSpPr txBox="1">
            <a:spLocks noChangeArrowheads="1"/>
          </p:cNvSpPr>
          <p:nvPr/>
        </p:nvSpPr>
        <p:spPr bwMode="auto">
          <a:xfrm>
            <a:off x="1258888" y="0"/>
            <a:ext cx="78851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   Задачи  урока</a:t>
            </a:r>
          </a:p>
        </p:txBody>
      </p:sp>
      <p:sp>
        <p:nvSpPr>
          <p:cNvPr id="4" name="AutoShape 38"/>
          <p:cNvSpPr>
            <a:spLocks noChangeArrowheads="1"/>
          </p:cNvSpPr>
          <p:nvPr/>
        </p:nvSpPr>
        <p:spPr bwMode="ltGray">
          <a:xfrm rot="5400000">
            <a:off x="-2427287" y="1603375"/>
            <a:ext cx="4824412" cy="4770438"/>
          </a:xfrm>
          <a:custGeom>
            <a:avLst/>
            <a:gdLst>
              <a:gd name="G0" fmla="+- 10478 0 0"/>
              <a:gd name="G1" fmla="+- -11739500 0 0"/>
              <a:gd name="G2" fmla="+- 0 0 -11739500"/>
              <a:gd name="T0" fmla="*/ 0 256 1"/>
              <a:gd name="T1" fmla="*/ 180 256 1"/>
              <a:gd name="G3" fmla="+- -11739500 T0 T1"/>
              <a:gd name="T2" fmla="*/ 0 256 1"/>
              <a:gd name="T3" fmla="*/ 90 256 1"/>
              <a:gd name="G4" fmla="+- -11739500 T2 T3"/>
              <a:gd name="G5" fmla="*/ G4 2 1"/>
              <a:gd name="T4" fmla="*/ 90 256 1"/>
              <a:gd name="T5" fmla="*/ 0 256 1"/>
              <a:gd name="G6" fmla="+- -11739500 T4 T5"/>
              <a:gd name="G7" fmla="*/ G6 2 1"/>
              <a:gd name="G8" fmla="abs -1173950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10478"/>
              <a:gd name="G18" fmla="*/ 10478 1 2"/>
              <a:gd name="G19" fmla="+- G18 5400 0"/>
              <a:gd name="G20" fmla="cos G19 -11739500"/>
              <a:gd name="G21" fmla="sin G19 -11739500"/>
              <a:gd name="G22" fmla="+- G20 10800 0"/>
              <a:gd name="G23" fmla="+- G21 10800 0"/>
              <a:gd name="G24" fmla="+- 10800 0 G20"/>
              <a:gd name="G25" fmla="+- 10478 10800 0"/>
              <a:gd name="G26" fmla="?: G9 G17 G25"/>
              <a:gd name="G27" fmla="?: G9 0 21600"/>
              <a:gd name="G28" fmla="cos 10800 -11739500"/>
              <a:gd name="G29" fmla="sin 10800 -11739500"/>
              <a:gd name="G30" fmla="sin 10478 -11739500"/>
              <a:gd name="G31" fmla="+- G28 10800 0"/>
              <a:gd name="G32" fmla="+- G29 10800 0"/>
              <a:gd name="G33" fmla="+- G30 10800 0"/>
              <a:gd name="G34" fmla="?: G4 0 G31"/>
              <a:gd name="G35" fmla="?: -11739500 G34 0"/>
              <a:gd name="G36" fmla="?: G6 G35 G31"/>
              <a:gd name="G37" fmla="+- 21600 0 G36"/>
              <a:gd name="G38" fmla="?: G4 0 G33"/>
              <a:gd name="G39" fmla="?: -11739500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162 w 21600"/>
              <a:gd name="T15" fmla="*/ 10638 h 21600"/>
              <a:gd name="T16" fmla="*/ 10800 w 21600"/>
              <a:gd name="T17" fmla="*/ 322 h 21600"/>
              <a:gd name="T18" fmla="*/ 21438 w 21600"/>
              <a:gd name="T19" fmla="*/ 10638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323" y="10641"/>
                </a:moveTo>
                <a:cubicBezTo>
                  <a:pt x="410" y="4916"/>
                  <a:pt x="5075" y="321"/>
                  <a:pt x="10800" y="322"/>
                </a:cubicBezTo>
                <a:cubicBezTo>
                  <a:pt x="16524" y="322"/>
                  <a:pt x="21189" y="4916"/>
                  <a:pt x="21276" y="10641"/>
                </a:cubicBezTo>
                <a:lnTo>
                  <a:pt x="21598" y="10636"/>
                </a:lnTo>
                <a:cubicBezTo>
                  <a:pt x="21509" y="4736"/>
                  <a:pt x="16700" y="-1"/>
                  <a:pt x="10799" y="0"/>
                </a:cubicBezTo>
                <a:cubicBezTo>
                  <a:pt x="4899" y="0"/>
                  <a:pt x="90" y="4736"/>
                  <a:pt x="1" y="10636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5000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  <a:cs typeface="+mn-cs"/>
            </a:endParaRPr>
          </a:p>
        </p:txBody>
      </p:sp>
      <p:pic>
        <p:nvPicPr>
          <p:cNvPr id="23556" name="Picture 41" descr="3D_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825" y="5084763"/>
            <a:ext cx="1122363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7" name="Picture 38" descr="3D_1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2997200"/>
            <a:ext cx="1600200" cy="127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3558" name="Group 61"/>
          <p:cNvGrpSpPr>
            <a:grpSpLocks/>
          </p:cNvGrpSpPr>
          <p:nvPr/>
        </p:nvGrpSpPr>
        <p:grpSpPr bwMode="auto">
          <a:xfrm>
            <a:off x="468313" y="5516563"/>
            <a:ext cx="6583362" cy="647700"/>
            <a:chOff x="891" y="1130"/>
            <a:chExt cx="3195" cy="408"/>
          </a:xfrm>
        </p:grpSpPr>
        <p:grpSp>
          <p:nvGrpSpPr>
            <p:cNvPr id="23573" name="Group 62"/>
            <p:cNvGrpSpPr>
              <a:grpSpLocks/>
            </p:cNvGrpSpPr>
            <p:nvPr/>
          </p:nvGrpSpPr>
          <p:grpSpPr bwMode="auto">
            <a:xfrm>
              <a:off x="891" y="1130"/>
              <a:ext cx="3195" cy="408"/>
              <a:chOff x="1258" y="1036"/>
              <a:chExt cx="3195" cy="408"/>
            </a:xfrm>
          </p:grpSpPr>
          <p:sp>
            <p:nvSpPr>
              <p:cNvPr id="11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12" name="AutoShape 64"/>
              <p:cNvSpPr>
                <a:spLocks noChangeArrowheads="1"/>
              </p:cNvSpPr>
              <p:nvPr/>
            </p:nvSpPr>
            <p:spPr bwMode="gray">
              <a:xfrm>
                <a:off x="1530" y="1036"/>
                <a:ext cx="2923" cy="40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выяснить, что значит «делать бизнес</a:t>
                </a:r>
                <a:r>
                  <a:rPr lang="ru-RU" sz="3600" b="1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»;</a:t>
                </a:r>
                <a:endParaRPr lang="en-US" sz="36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endParaRPr lang="ru-RU" sz="3600" b="1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9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575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sp>
        <p:nvSpPr>
          <p:cNvPr id="23559" name="Oval 60"/>
          <p:cNvSpPr>
            <a:spLocks noChangeArrowheads="1"/>
          </p:cNvSpPr>
          <p:nvPr/>
        </p:nvSpPr>
        <p:spPr bwMode="gray">
          <a:xfrm>
            <a:off x="2214563" y="3857625"/>
            <a:ext cx="241300" cy="2428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3560" name="Oval 60"/>
          <p:cNvSpPr>
            <a:spLocks noChangeArrowheads="1"/>
          </p:cNvSpPr>
          <p:nvPr/>
        </p:nvSpPr>
        <p:spPr bwMode="gray">
          <a:xfrm>
            <a:off x="2366963" y="4010025"/>
            <a:ext cx="241300" cy="242888"/>
          </a:xfrm>
          <a:prstGeom prst="ellipse">
            <a:avLst/>
          </a:prstGeom>
          <a:gradFill rotWithShape="1">
            <a:gsLst>
              <a:gs pos="0">
                <a:srgbClr val="FFFFFF"/>
              </a:gs>
              <a:gs pos="100000">
                <a:srgbClr val="E9940B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grpSp>
        <p:nvGrpSpPr>
          <p:cNvPr id="23561" name="Group 61"/>
          <p:cNvGrpSpPr>
            <a:grpSpLocks/>
          </p:cNvGrpSpPr>
          <p:nvPr/>
        </p:nvGrpSpPr>
        <p:grpSpPr bwMode="auto">
          <a:xfrm>
            <a:off x="2339975" y="3357563"/>
            <a:ext cx="4608513" cy="863600"/>
            <a:chOff x="891" y="1039"/>
            <a:chExt cx="2970" cy="544"/>
          </a:xfrm>
        </p:grpSpPr>
        <p:grpSp>
          <p:nvGrpSpPr>
            <p:cNvPr id="23568" name="Group 62"/>
            <p:cNvGrpSpPr>
              <a:grpSpLocks/>
            </p:cNvGrpSpPr>
            <p:nvPr/>
          </p:nvGrpSpPr>
          <p:grpSpPr bwMode="auto">
            <a:xfrm>
              <a:off x="891" y="1039"/>
              <a:ext cx="2970" cy="544"/>
              <a:chOff x="1258" y="945"/>
              <a:chExt cx="2970" cy="544"/>
            </a:xfrm>
          </p:grpSpPr>
          <p:sp>
            <p:nvSpPr>
              <p:cNvPr id="22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303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23" name="AutoShape 64"/>
              <p:cNvSpPr>
                <a:spLocks noChangeArrowheads="1"/>
              </p:cNvSpPr>
              <p:nvPr/>
            </p:nvSpPr>
            <p:spPr bwMode="gray">
              <a:xfrm>
                <a:off x="1536" y="945"/>
                <a:ext cx="2692" cy="544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sz="240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выяснить, какие качества </a:t>
                </a: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необходимы для бизнесмена</a:t>
                </a:r>
                <a:r>
                  <a:rPr lang="ru-RU" sz="2400">
                    <a:solidFill>
                      <a:srgbClr val="002060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pPr>
                  <a:defRPr/>
                </a:pPr>
                <a:endParaRPr lang="ru-RU" sz="2400"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20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1" cy="211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570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  <p:grpSp>
        <p:nvGrpSpPr>
          <p:cNvPr id="23562" name="Group 61"/>
          <p:cNvGrpSpPr>
            <a:grpSpLocks/>
          </p:cNvGrpSpPr>
          <p:nvPr/>
        </p:nvGrpSpPr>
        <p:grpSpPr bwMode="auto">
          <a:xfrm>
            <a:off x="611188" y="1341438"/>
            <a:ext cx="8137525" cy="1222375"/>
            <a:chOff x="891" y="1129"/>
            <a:chExt cx="4620" cy="411"/>
          </a:xfrm>
        </p:grpSpPr>
        <p:grpSp>
          <p:nvGrpSpPr>
            <p:cNvPr id="23563" name="Group 62"/>
            <p:cNvGrpSpPr>
              <a:grpSpLocks/>
            </p:cNvGrpSpPr>
            <p:nvPr/>
          </p:nvGrpSpPr>
          <p:grpSpPr bwMode="auto">
            <a:xfrm>
              <a:off x="891" y="1129"/>
              <a:ext cx="4620" cy="411"/>
              <a:chOff x="1258" y="1035"/>
              <a:chExt cx="4620" cy="411"/>
            </a:xfrm>
          </p:grpSpPr>
          <p:sp>
            <p:nvSpPr>
              <p:cNvPr id="34" name="Oval 63"/>
              <p:cNvSpPr>
                <a:spLocks noChangeArrowheads="1"/>
              </p:cNvSpPr>
              <p:nvPr/>
            </p:nvSpPr>
            <p:spPr bwMode="gray">
              <a:xfrm>
                <a:off x="1258" y="1091"/>
                <a:ext cx="304" cy="291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25490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  <a:cs typeface="+mn-cs"/>
                </a:endParaRPr>
              </a:p>
            </p:txBody>
          </p:sp>
          <p:sp>
            <p:nvSpPr>
              <p:cNvPr id="35" name="AutoShape 64"/>
              <p:cNvSpPr>
                <a:spLocks noChangeArrowheads="1"/>
              </p:cNvSpPr>
              <p:nvPr/>
            </p:nvSpPr>
            <p:spPr bwMode="gray">
              <a:xfrm>
                <a:off x="1530" y="1035"/>
                <a:ext cx="4348" cy="411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tint val="0"/>
                      <a:invGamma/>
                    </a:schemeClr>
                  </a:gs>
                </a:gsLst>
                <a:lin ang="0" scaled="1"/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познакомиться с основными видами</a:t>
                </a:r>
              </a:p>
              <a:p>
                <a:pPr>
                  <a:defRPr/>
                </a:pPr>
                <a:r>
                  <a:rPr lang="ru-RU" sz="3600" b="1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 и формами бизнеса</a:t>
                </a:r>
                <a:r>
                  <a:rPr lang="ru-RU" sz="3600">
                    <a:solidFill>
                      <a:srgbClr val="000B22"/>
                    </a:solidFill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</p:txBody>
          </p:sp>
        </p:grpSp>
        <p:sp>
          <p:nvSpPr>
            <p:cNvPr id="32" name="Oval 65"/>
            <p:cNvSpPr>
              <a:spLocks noChangeArrowheads="1"/>
            </p:cNvSpPr>
            <p:nvPr/>
          </p:nvSpPr>
          <p:spPr bwMode="gray">
            <a:xfrm>
              <a:off x="941" y="1225"/>
              <a:ext cx="215" cy="22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22353"/>
                    <a:invGamma/>
                  </a:schemeClr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  <a:effectLst>
              <a:outerShdw dist="35921" dir="2700000" algn="ctr" rotWithShape="0">
                <a:schemeClr val="tx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  <a:cs typeface="+mn-cs"/>
              </a:endParaRPr>
            </a:p>
          </p:txBody>
        </p:sp>
        <p:sp>
          <p:nvSpPr>
            <p:cNvPr id="23565" name="Oval 66"/>
            <p:cNvSpPr>
              <a:spLocks noChangeArrowheads="1"/>
            </p:cNvSpPr>
            <p:nvPr/>
          </p:nvSpPr>
          <p:spPr bwMode="gray">
            <a:xfrm>
              <a:off x="945" y="1217"/>
              <a:ext cx="152" cy="15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E9940B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1533</TotalTime>
  <Words>269</Words>
  <Application>Microsoft Office PowerPoint</Application>
  <PresentationFormat>Экран (4:3)</PresentationFormat>
  <Paragraphs>73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Личные качества бизнесмена</vt:lpstr>
      <vt:lpstr> Выполним задание:  Выберите и дополните составленную схему примерами</vt:lpstr>
      <vt:lpstr>Слайд 9</vt:lpstr>
      <vt:lpstr>« Мои впечатления от урока.»</vt:lpstr>
      <vt:lpstr>Домашнее задание.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Home</cp:lastModifiedBy>
  <cp:revision>74</cp:revision>
  <dcterms:modified xsi:type="dcterms:W3CDTF">2016-02-14T14:37:51Z</dcterms:modified>
</cp:coreProperties>
</file>