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8" r:id="rId3"/>
    <p:sldId id="259" r:id="rId4"/>
    <p:sldId id="274" r:id="rId5"/>
    <p:sldId id="275" r:id="rId6"/>
    <p:sldId id="276" r:id="rId7"/>
    <p:sldId id="262" r:id="rId8"/>
    <p:sldId id="266" r:id="rId9"/>
    <p:sldId id="267" r:id="rId10"/>
    <p:sldId id="268" r:id="rId11"/>
    <p:sldId id="269" r:id="rId12"/>
    <p:sldId id="270" r:id="rId13"/>
    <p:sldId id="271" r:id="rId14"/>
    <p:sldId id="272" r:id="rId15"/>
    <p:sldId id="273" r:id="rId16"/>
    <p:sldId id="278" r:id="rId17"/>
    <p:sldId id="277"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95732E-4961-4DA8-A579-FC262F32B32E}" type="datetimeFigureOut">
              <a:rPr lang="ru-RU" smtClean="0"/>
              <a:pPr/>
              <a:t>20.01.2015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B3FEC5-5E63-4BB5-8430-4D70D9F8E609}"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20B3FEC5-5E63-4BB5-8430-4D70D9F8E609}" type="slidenum">
              <a:rPr lang="ru-RU" smtClean="0"/>
              <a:pPr/>
              <a:t>2</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20B3FEC5-5E63-4BB5-8430-4D70D9F8E609}" type="slidenum">
              <a:rPr lang="ru-RU" smtClean="0"/>
              <a:pPr/>
              <a:t>5</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20B3FEC5-5E63-4BB5-8430-4D70D9F8E609}" type="slidenum">
              <a:rPr lang="ru-RU" smtClean="0"/>
              <a:pPr/>
              <a:t>8</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FC1BD05-4694-4E01-9943-4957A3B86A91}" type="datetimeFigureOut">
              <a:rPr lang="ru-RU" smtClean="0"/>
              <a:pPr/>
              <a:t>20.01.2015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E561B8B-0F1C-4454-8801-8E5ED223C06D}"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FC1BD05-4694-4E01-9943-4957A3B86A91}" type="datetimeFigureOut">
              <a:rPr lang="ru-RU" smtClean="0"/>
              <a:pPr/>
              <a:t>20.01.2015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E561B8B-0F1C-4454-8801-8E5ED223C06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FC1BD05-4694-4E01-9943-4957A3B86A91}" type="datetimeFigureOut">
              <a:rPr lang="ru-RU" smtClean="0"/>
              <a:pPr/>
              <a:t>20.01.2015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E561B8B-0F1C-4454-8801-8E5ED223C06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FC1BD05-4694-4E01-9943-4957A3B86A91}" type="datetimeFigureOut">
              <a:rPr lang="ru-RU" smtClean="0"/>
              <a:pPr/>
              <a:t>20.01.2015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E561B8B-0F1C-4454-8801-8E5ED223C06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FC1BD05-4694-4E01-9943-4957A3B86A91}" type="datetimeFigureOut">
              <a:rPr lang="ru-RU" smtClean="0"/>
              <a:pPr/>
              <a:t>20.01.2015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E561B8B-0F1C-4454-8801-8E5ED223C06D}"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FC1BD05-4694-4E01-9943-4957A3B86A91}" type="datetimeFigureOut">
              <a:rPr lang="ru-RU" smtClean="0"/>
              <a:pPr/>
              <a:t>20.01.2015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E561B8B-0F1C-4454-8801-8E5ED223C06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FC1BD05-4694-4E01-9943-4957A3B86A91}" type="datetimeFigureOut">
              <a:rPr lang="ru-RU" smtClean="0"/>
              <a:pPr/>
              <a:t>20.01.2015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E561B8B-0F1C-4454-8801-8E5ED223C06D}"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FC1BD05-4694-4E01-9943-4957A3B86A91}" type="datetimeFigureOut">
              <a:rPr lang="ru-RU" smtClean="0"/>
              <a:pPr/>
              <a:t>20.01.2015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E561B8B-0F1C-4454-8801-8E5ED223C06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FC1BD05-4694-4E01-9943-4957A3B86A91}" type="datetimeFigureOut">
              <a:rPr lang="ru-RU" smtClean="0"/>
              <a:pPr/>
              <a:t>20.01.2015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E561B8B-0F1C-4454-8801-8E5ED223C06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FC1BD05-4694-4E01-9943-4957A3B86A91}" type="datetimeFigureOut">
              <a:rPr lang="ru-RU" smtClean="0"/>
              <a:pPr/>
              <a:t>20.01.2015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E561B8B-0F1C-4454-8801-8E5ED223C06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FC1BD05-4694-4E01-9943-4957A3B86A91}" type="datetimeFigureOut">
              <a:rPr lang="ru-RU" smtClean="0"/>
              <a:pPr/>
              <a:t>20.01.2015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E561B8B-0F1C-4454-8801-8E5ED223C06D}"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C1BD05-4694-4E01-9943-4957A3B86A91}" type="datetimeFigureOut">
              <a:rPr lang="ru-RU" smtClean="0"/>
              <a:pPr/>
              <a:t>20.01.2015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561B8B-0F1C-4454-8801-8E5ED223C06D}"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251520" y="404664"/>
            <a:ext cx="8640960" cy="6048672"/>
          </a:xfrm>
        </p:spPr>
        <p:txBody>
          <a:bodyPr>
            <a:noAutofit/>
          </a:bodyPr>
          <a:lstStyle/>
          <a:p>
            <a:r>
              <a:rPr lang="ru-RU" sz="6600" dirty="0" smtClean="0"/>
              <a:t>Как составить сложный план выступления на обществоведческую тему (выполняем задание С8 ЕГЭ)</a:t>
            </a:r>
            <a:endParaRPr lang="ru-RU" sz="6600" dirty="0"/>
          </a:p>
        </p:txBody>
      </p:sp>
      <p:sp>
        <p:nvSpPr>
          <p:cNvPr id="5" name="Подзаголовок 4"/>
          <p:cNvSpPr>
            <a:spLocks noGrp="1"/>
          </p:cNvSpPr>
          <p:nvPr>
            <p:ph type="subTitle" idx="1"/>
          </p:nvPr>
        </p:nvSpPr>
        <p:spPr/>
        <p:txBody>
          <a:bodyPr/>
          <a:lstStyle/>
          <a:p>
            <a:endParaRPr lang="ru-RU"/>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6583362"/>
          </a:xfrm>
        </p:spPr>
        <p:txBody>
          <a:bodyPr>
            <a:normAutofit fontScale="90000"/>
          </a:bodyPr>
          <a:lstStyle/>
          <a:p>
            <a:r>
              <a:rPr lang="ru-RU" sz="4900" dirty="0" smtClean="0">
                <a:solidFill>
                  <a:schemeClr val="bg2">
                    <a:lumMod val="40000"/>
                    <a:lumOff val="60000"/>
                  </a:schemeClr>
                </a:solidFill>
              </a:rPr>
              <a:t>Тема «Х и </a:t>
            </a:r>
            <a:r>
              <a:rPr lang="en-US" sz="4900" dirty="0" smtClean="0">
                <a:solidFill>
                  <a:schemeClr val="bg2">
                    <a:lumMod val="40000"/>
                    <a:lumOff val="60000"/>
                  </a:schemeClr>
                </a:solidFill>
              </a:rPr>
              <a:t>Y</a:t>
            </a:r>
            <a:r>
              <a:rPr lang="ru-RU" sz="4900" dirty="0" smtClean="0">
                <a:solidFill>
                  <a:schemeClr val="bg2">
                    <a:lumMod val="40000"/>
                    <a:lumOff val="60000"/>
                  </a:schemeClr>
                </a:solidFill>
              </a:rPr>
              <a:t>»</a:t>
            </a:r>
            <a:r>
              <a:rPr lang="ru-RU" dirty="0" smtClean="0">
                <a:solidFill>
                  <a:schemeClr val="bg2">
                    <a:lumMod val="40000"/>
                    <a:lumOff val="60000"/>
                  </a:schemeClr>
                </a:solidFill>
              </a:rPr>
              <a:t/>
            </a:r>
            <a:br>
              <a:rPr lang="ru-RU" dirty="0" smtClean="0">
                <a:solidFill>
                  <a:schemeClr val="bg2">
                    <a:lumMod val="40000"/>
                    <a:lumOff val="60000"/>
                  </a:schemeClr>
                </a:solidFill>
              </a:rPr>
            </a:br>
            <a:r>
              <a:rPr lang="ru-RU" sz="3600" dirty="0" smtClean="0"/>
              <a:t>1</a:t>
            </a:r>
            <a:r>
              <a:rPr lang="ru-RU" sz="4000" dirty="0" smtClean="0"/>
              <a:t>) Х (для раскрытия этого пункта в подпунктах  можно воспользоваться темой «Х»).</a:t>
            </a:r>
            <a:br>
              <a:rPr lang="ru-RU" sz="4000" dirty="0" smtClean="0"/>
            </a:br>
            <a:r>
              <a:rPr lang="ru-RU" sz="4000" dirty="0" smtClean="0"/>
              <a:t>2) </a:t>
            </a:r>
            <a:r>
              <a:rPr lang="en-US" sz="4000" dirty="0" smtClean="0"/>
              <a:t>Y </a:t>
            </a:r>
            <a:r>
              <a:rPr lang="ru-RU" sz="4000" dirty="0" smtClean="0"/>
              <a:t>(для раскрытия этого пункта в подпунктах  тоже можно воспользоваться темой «Х»). </a:t>
            </a:r>
            <a:br>
              <a:rPr lang="ru-RU" sz="4000" dirty="0" smtClean="0"/>
            </a:br>
            <a:r>
              <a:rPr lang="ru-RU" sz="4000" dirty="0" smtClean="0"/>
              <a:t>3) Связь Х и </a:t>
            </a:r>
            <a:r>
              <a:rPr lang="en-US" sz="4000" dirty="0" smtClean="0"/>
              <a:t>Y</a:t>
            </a:r>
            <a:r>
              <a:rPr lang="ru-RU" sz="4000" dirty="0" smtClean="0"/>
              <a:t> (Помните, что название пункта плана не может повторять общее название темы, а должно быть более узким)</a:t>
            </a:r>
            <a:r>
              <a:rPr lang="ru-RU" sz="3600" dirty="0" smtClean="0"/>
              <a:t/>
            </a:r>
            <a:br>
              <a:rPr lang="ru-RU" sz="3600" dirty="0" smtClean="0"/>
            </a:br>
            <a:r>
              <a:rPr lang="ru-RU" sz="3600" dirty="0" smtClean="0"/>
              <a:t> </a:t>
            </a:r>
            <a:r>
              <a:rPr lang="ru-RU" dirty="0" smtClean="0">
                <a:solidFill>
                  <a:schemeClr val="bg2">
                    <a:lumMod val="40000"/>
                    <a:lumOff val="60000"/>
                  </a:schemeClr>
                </a:solidFill>
              </a:rPr>
              <a:t/>
            </a:r>
            <a:br>
              <a:rPr lang="ru-RU" dirty="0" smtClean="0">
                <a:solidFill>
                  <a:schemeClr val="bg2">
                    <a:lumMod val="40000"/>
                    <a:lumOff val="60000"/>
                  </a:schemeClr>
                </a:solidFill>
              </a:rPr>
            </a:br>
            <a:endParaRPr lang="ru-RU" dirty="0">
              <a:solidFill>
                <a:schemeClr val="bg2">
                  <a:lumMod val="40000"/>
                  <a:lumOff val="60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0"/>
            <a:ext cx="8964488" cy="6741368"/>
          </a:xfrm>
        </p:spPr>
        <p:txBody>
          <a:bodyPr>
            <a:normAutofit fontScale="90000"/>
          </a:bodyPr>
          <a:lstStyle/>
          <a:p>
            <a:pPr algn="l"/>
            <a:r>
              <a:rPr lang="ru-RU" dirty="0" smtClean="0">
                <a:solidFill>
                  <a:schemeClr val="bg2">
                    <a:lumMod val="20000"/>
                    <a:lumOff val="80000"/>
                  </a:schemeClr>
                </a:solidFill>
              </a:rPr>
              <a:t>Тема «Семья и брак»</a:t>
            </a:r>
            <a:r>
              <a:rPr lang="ru-RU" dirty="0" smtClean="0"/>
              <a:t/>
            </a:r>
            <a:br>
              <a:rPr lang="ru-RU" dirty="0" smtClean="0"/>
            </a:br>
            <a:r>
              <a:rPr lang="ru-RU" sz="2700" dirty="0" smtClean="0"/>
              <a:t>1) Понятие «семья»:</a:t>
            </a:r>
            <a:br>
              <a:rPr lang="ru-RU" sz="2700" dirty="0" smtClean="0"/>
            </a:br>
            <a:r>
              <a:rPr lang="ru-RU" sz="2700" dirty="0" smtClean="0"/>
              <a:t> а) в узком смысле;</a:t>
            </a:r>
            <a:br>
              <a:rPr lang="ru-RU" sz="2700" dirty="0" smtClean="0"/>
            </a:br>
            <a:r>
              <a:rPr lang="ru-RU" sz="2700" dirty="0" smtClean="0"/>
              <a:t>б) в широком смысле. </a:t>
            </a:r>
            <a:br>
              <a:rPr lang="ru-RU" sz="2700" dirty="0" smtClean="0"/>
            </a:br>
            <a:r>
              <a:rPr lang="ru-RU" sz="2700" dirty="0" smtClean="0"/>
              <a:t>2) Виды семей:</a:t>
            </a:r>
            <a:br>
              <a:rPr lang="ru-RU" sz="2700" dirty="0" smtClean="0"/>
            </a:br>
            <a:r>
              <a:rPr lang="ru-RU" sz="2700" dirty="0" smtClean="0"/>
              <a:t>а) </a:t>
            </a:r>
            <a:r>
              <a:rPr lang="ru-RU" sz="2700" dirty="0" err="1" smtClean="0"/>
              <a:t>а</a:t>
            </a:r>
            <a:r>
              <a:rPr lang="ru-RU" sz="2700" dirty="0" smtClean="0"/>
              <a:t>) по числу детей;</a:t>
            </a:r>
            <a:br>
              <a:rPr lang="ru-RU" sz="2700" dirty="0" smtClean="0"/>
            </a:br>
            <a:r>
              <a:rPr lang="ru-RU" sz="2700" dirty="0" smtClean="0"/>
              <a:t>б) по характеру распределения домашних обязанностей;</a:t>
            </a:r>
            <a:br>
              <a:rPr lang="ru-RU" sz="2700" dirty="0" smtClean="0"/>
            </a:br>
            <a:r>
              <a:rPr lang="ru-RU" sz="2700" dirty="0" smtClean="0"/>
              <a:t>в) по родственной структуре.</a:t>
            </a:r>
            <a:br>
              <a:rPr lang="ru-RU" sz="2700" dirty="0" smtClean="0"/>
            </a:br>
            <a:r>
              <a:rPr lang="ru-RU" sz="2700" dirty="0" smtClean="0"/>
              <a:t>3) Функции семьи (можно развернуть).</a:t>
            </a:r>
            <a:br>
              <a:rPr lang="ru-RU" sz="2700" dirty="0" smtClean="0"/>
            </a:br>
            <a:r>
              <a:rPr lang="ru-RU" sz="2700" dirty="0" smtClean="0"/>
              <a:t>4) Сущность брака.</a:t>
            </a:r>
            <a:br>
              <a:rPr lang="ru-RU" sz="2700" dirty="0" smtClean="0"/>
            </a:br>
            <a:r>
              <a:rPr lang="ru-RU" sz="2700" dirty="0" smtClean="0"/>
              <a:t>5) Виды брака:</a:t>
            </a:r>
            <a:br>
              <a:rPr lang="ru-RU" sz="2700" dirty="0" smtClean="0"/>
            </a:br>
            <a:r>
              <a:rPr lang="ru-RU" sz="2700" dirty="0" smtClean="0"/>
              <a:t>а) моногамия и полигамия;</a:t>
            </a:r>
            <a:br>
              <a:rPr lang="ru-RU" sz="2700" dirty="0" smtClean="0"/>
            </a:br>
            <a:r>
              <a:rPr lang="ru-RU" sz="2700" dirty="0" smtClean="0"/>
              <a:t>б) экзогамия и эндогамия;</a:t>
            </a:r>
            <a:br>
              <a:rPr lang="ru-RU" sz="2700" dirty="0" smtClean="0"/>
            </a:br>
            <a:r>
              <a:rPr lang="ru-RU" sz="2700" dirty="0" smtClean="0"/>
              <a:t>в) гражданский, церковный, фактический.</a:t>
            </a:r>
            <a:br>
              <a:rPr lang="ru-RU" sz="2700" dirty="0" smtClean="0"/>
            </a:br>
            <a:r>
              <a:rPr lang="ru-RU" sz="2700" dirty="0" smtClean="0"/>
              <a:t>6) Институты семьи и брака в современном обществе.</a:t>
            </a:r>
            <a:br>
              <a:rPr lang="ru-RU" sz="2700" dirty="0" smtClean="0"/>
            </a:br>
            <a:r>
              <a:rPr lang="ru-RU" sz="3600" dirty="0" smtClean="0"/>
              <a:t/>
            </a:r>
            <a:br>
              <a:rPr lang="ru-RU" sz="3600" dirty="0" smtClean="0"/>
            </a:br>
            <a:endParaRPr lang="ru-RU" sz="3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632"/>
            <a:ext cx="9144000" cy="6741368"/>
          </a:xfrm>
        </p:spPr>
        <p:txBody>
          <a:bodyPr>
            <a:normAutofit fontScale="90000"/>
          </a:bodyPr>
          <a:lstStyle/>
          <a:p>
            <a:pPr algn="l"/>
            <a:r>
              <a:rPr lang="ru-RU" sz="4900" dirty="0" smtClean="0">
                <a:solidFill>
                  <a:schemeClr val="bg2">
                    <a:lumMod val="20000"/>
                    <a:lumOff val="80000"/>
                  </a:schemeClr>
                </a:solidFill>
              </a:rPr>
              <a:t>Тема «Х как вид </a:t>
            </a:r>
            <a:r>
              <a:rPr lang="en-US" sz="4900" dirty="0" smtClean="0">
                <a:solidFill>
                  <a:schemeClr val="bg2">
                    <a:lumMod val="20000"/>
                    <a:lumOff val="80000"/>
                  </a:schemeClr>
                </a:solidFill>
              </a:rPr>
              <a:t>Y</a:t>
            </a:r>
            <a:r>
              <a:rPr lang="ru-RU" sz="4900" dirty="0" smtClean="0">
                <a:solidFill>
                  <a:schemeClr val="bg2">
                    <a:lumMod val="20000"/>
                    <a:lumOff val="80000"/>
                  </a:schemeClr>
                </a:solidFill>
              </a:rPr>
              <a:t>»</a:t>
            </a:r>
            <a:r>
              <a:rPr lang="ru-RU" dirty="0" smtClean="0">
                <a:solidFill>
                  <a:schemeClr val="bg2">
                    <a:lumMod val="20000"/>
                    <a:lumOff val="80000"/>
                  </a:schemeClr>
                </a:solidFill>
              </a:rPr>
              <a:t/>
            </a:r>
            <a:br>
              <a:rPr lang="ru-RU" dirty="0" smtClean="0">
                <a:solidFill>
                  <a:schemeClr val="bg2">
                    <a:lumMod val="20000"/>
                    <a:lumOff val="80000"/>
                  </a:schemeClr>
                </a:solidFill>
              </a:rPr>
            </a:br>
            <a:r>
              <a:rPr lang="ru-RU" sz="4000" dirty="0" smtClean="0"/>
              <a:t> 1</a:t>
            </a:r>
            <a:r>
              <a:rPr lang="ru-RU" dirty="0" smtClean="0"/>
              <a:t>) </a:t>
            </a:r>
            <a:r>
              <a:rPr lang="en-US" dirty="0" smtClean="0"/>
              <a:t>Y</a:t>
            </a:r>
            <a:r>
              <a:rPr lang="ru-RU" dirty="0" smtClean="0"/>
              <a:t> (для раскрытия этого пункта в подпунктах  можно воспользоваться темой «Х»). </a:t>
            </a:r>
            <a:r>
              <a:rPr lang="en-US" dirty="0" smtClean="0"/>
              <a:t/>
            </a:r>
            <a:br>
              <a:rPr lang="en-US" dirty="0" smtClean="0"/>
            </a:br>
            <a:r>
              <a:rPr lang="en-US" dirty="0" smtClean="0"/>
              <a:t>2) </a:t>
            </a:r>
            <a:r>
              <a:rPr lang="ru-RU" dirty="0" smtClean="0"/>
              <a:t>Виды </a:t>
            </a:r>
            <a:r>
              <a:rPr lang="en-US" dirty="0" smtClean="0"/>
              <a:t>Y</a:t>
            </a:r>
            <a:r>
              <a:rPr lang="ru-RU" dirty="0" smtClean="0"/>
              <a:t> (среди них в подпунктах должен быть Х).</a:t>
            </a:r>
            <a:br>
              <a:rPr lang="ru-RU" dirty="0" smtClean="0"/>
            </a:br>
            <a:r>
              <a:rPr lang="ru-RU" dirty="0" smtClean="0"/>
              <a:t>3) Х (для раскрытия этого пункта в подпунктах  можно воспользоваться темой «Х»).</a:t>
            </a:r>
            <a:r>
              <a:rPr lang="ru-RU" dirty="0" smtClean="0">
                <a:solidFill>
                  <a:schemeClr val="bg2">
                    <a:lumMod val="20000"/>
                    <a:lumOff val="80000"/>
                  </a:schemeClr>
                </a:solidFill>
              </a:rPr>
              <a:t/>
            </a:r>
            <a:br>
              <a:rPr lang="ru-RU" dirty="0" smtClean="0">
                <a:solidFill>
                  <a:schemeClr val="bg2">
                    <a:lumMod val="20000"/>
                    <a:lumOff val="80000"/>
                  </a:schemeClr>
                </a:solidFill>
              </a:rPr>
            </a:br>
            <a:endParaRPr lang="ru-RU" dirty="0">
              <a:solidFill>
                <a:schemeClr val="bg2">
                  <a:lumMod val="20000"/>
                  <a:lumOff val="80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fontScale="90000"/>
          </a:bodyPr>
          <a:lstStyle/>
          <a:p>
            <a:pPr algn="l"/>
            <a:r>
              <a:rPr lang="ru-RU" dirty="0" smtClean="0">
                <a:solidFill>
                  <a:schemeClr val="bg2">
                    <a:lumMod val="20000"/>
                    <a:lumOff val="80000"/>
                  </a:schemeClr>
                </a:solidFill>
              </a:rPr>
              <a:t>Тема «Семья как социальный институт»</a:t>
            </a:r>
            <a:r>
              <a:rPr lang="ru-RU" dirty="0" smtClean="0"/>
              <a:t/>
            </a:r>
            <a:br>
              <a:rPr lang="ru-RU" dirty="0" smtClean="0"/>
            </a:br>
            <a:r>
              <a:rPr lang="ru-RU" sz="2700" dirty="0" smtClean="0"/>
              <a:t>1) Понятие социального института.</a:t>
            </a:r>
            <a:br>
              <a:rPr lang="ru-RU" sz="2700" dirty="0" smtClean="0"/>
            </a:br>
            <a:r>
              <a:rPr lang="ru-RU" sz="2700" dirty="0" smtClean="0"/>
              <a:t>2) Виды социальных институтов:</a:t>
            </a:r>
            <a:br>
              <a:rPr lang="ru-RU" sz="2700" dirty="0" smtClean="0"/>
            </a:br>
            <a:r>
              <a:rPr lang="ru-RU" sz="2700" dirty="0" smtClean="0"/>
              <a:t>а) церковь;</a:t>
            </a:r>
            <a:br>
              <a:rPr lang="ru-RU" sz="2700" dirty="0" smtClean="0"/>
            </a:br>
            <a:r>
              <a:rPr lang="ru-RU" sz="2700" dirty="0" smtClean="0"/>
              <a:t>б) армия;</a:t>
            </a:r>
            <a:br>
              <a:rPr lang="ru-RU" sz="2700" dirty="0" smtClean="0"/>
            </a:br>
            <a:r>
              <a:rPr lang="ru-RU" sz="2700" dirty="0" smtClean="0"/>
              <a:t>в) школа;</a:t>
            </a:r>
            <a:br>
              <a:rPr lang="ru-RU" sz="2700" dirty="0" smtClean="0"/>
            </a:br>
            <a:r>
              <a:rPr lang="ru-RU" sz="2700" dirty="0" smtClean="0"/>
              <a:t>г) семья.</a:t>
            </a:r>
            <a:br>
              <a:rPr lang="ru-RU" sz="2700" dirty="0" smtClean="0"/>
            </a:br>
            <a:r>
              <a:rPr lang="ru-RU" sz="2700" dirty="0" smtClean="0"/>
              <a:t>2) Функции семьи как социального института:</a:t>
            </a:r>
            <a:br>
              <a:rPr lang="ru-RU" sz="2700" dirty="0" smtClean="0"/>
            </a:br>
            <a:r>
              <a:rPr lang="ru-RU" sz="2700" dirty="0" smtClean="0"/>
              <a:t>а) репродуктивная; б) хозяйственная; в)  социально-статусная.</a:t>
            </a:r>
            <a:br>
              <a:rPr lang="ru-RU" sz="2700" dirty="0" smtClean="0"/>
            </a:br>
            <a:r>
              <a:rPr lang="ru-RU" sz="2700" dirty="0" smtClean="0"/>
              <a:t>3) Семейные роли (можно развернуть).</a:t>
            </a:r>
            <a:br>
              <a:rPr lang="ru-RU" sz="2700" dirty="0" smtClean="0"/>
            </a:br>
            <a:r>
              <a:rPr lang="ru-RU" sz="2700" dirty="0" smtClean="0"/>
              <a:t>4) Виды семей:</a:t>
            </a:r>
            <a:br>
              <a:rPr lang="ru-RU" sz="2700" dirty="0" smtClean="0"/>
            </a:br>
            <a:r>
              <a:rPr lang="ru-RU" sz="2700" dirty="0" smtClean="0"/>
              <a:t>а) патриархальная, партнёрская;</a:t>
            </a:r>
            <a:br>
              <a:rPr lang="ru-RU" sz="2700" dirty="0" smtClean="0"/>
            </a:br>
            <a:r>
              <a:rPr lang="ru-RU" sz="2700" dirty="0" smtClean="0"/>
              <a:t>б) </a:t>
            </a:r>
            <a:r>
              <a:rPr lang="ru-RU" sz="2700" dirty="0" err="1" smtClean="0"/>
              <a:t>многопоколенная</a:t>
            </a:r>
            <a:r>
              <a:rPr lang="ru-RU" sz="2700" dirty="0" smtClean="0"/>
              <a:t>, </a:t>
            </a:r>
            <a:r>
              <a:rPr lang="ru-RU" sz="2700" dirty="0" err="1" smtClean="0"/>
              <a:t>нуклеарная</a:t>
            </a:r>
            <a:r>
              <a:rPr lang="ru-RU" sz="2700" dirty="0" smtClean="0"/>
              <a:t>.</a:t>
            </a:r>
            <a:br>
              <a:rPr lang="ru-RU" sz="2700" dirty="0" smtClean="0"/>
            </a:br>
            <a:r>
              <a:rPr lang="ru-RU" sz="2700" dirty="0" smtClean="0"/>
              <a:t>5) Ресурсы семьи:</a:t>
            </a:r>
            <a:br>
              <a:rPr lang="ru-RU" sz="2700" dirty="0" smtClean="0"/>
            </a:br>
            <a:r>
              <a:rPr lang="ru-RU" sz="2700" dirty="0" smtClean="0"/>
              <a:t>а) экономические;  б) информационные</a:t>
            </a:r>
            <a:r>
              <a:rPr lang="ru-RU" sz="2700" dirty="0" smtClean="0"/>
              <a:t>.</a:t>
            </a:r>
            <a:br>
              <a:rPr lang="ru-RU" sz="2700" dirty="0" smtClean="0"/>
            </a:br>
            <a:r>
              <a:rPr lang="ru-RU" sz="2700" dirty="0" smtClean="0"/>
              <a:t>6) Роль семьи как социального института в современном обществе.</a:t>
            </a:r>
            <a:endParaRPr lang="ru-RU" sz="27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lstStyle/>
          <a:p>
            <a:pPr algn="l"/>
            <a:r>
              <a:rPr lang="ru-RU" dirty="0" smtClean="0">
                <a:solidFill>
                  <a:schemeClr val="bg2">
                    <a:lumMod val="20000"/>
                    <a:lumOff val="80000"/>
                  </a:schemeClr>
                </a:solidFill>
              </a:rPr>
              <a:t>Тема «Современные проблемы Х»</a:t>
            </a:r>
            <a:br>
              <a:rPr lang="ru-RU" dirty="0" smtClean="0">
                <a:solidFill>
                  <a:schemeClr val="bg2">
                    <a:lumMod val="20000"/>
                    <a:lumOff val="80000"/>
                  </a:schemeClr>
                </a:solidFill>
              </a:rPr>
            </a:br>
            <a:r>
              <a:rPr lang="ru-RU" dirty="0" smtClean="0"/>
              <a:t>1) Сущность Х.</a:t>
            </a:r>
            <a:br>
              <a:rPr lang="ru-RU" dirty="0" smtClean="0"/>
            </a:br>
            <a:r>
              <a:rPr lang="ru-RU" dirty="0" smtClean="0"/>
              <a:t>2) Развитие Х (особенности современного состояния).</a:t>
            </a:r>
            <a:br>
              <a:rPr lang="ru-RU" dirty="0" smtClean="0"/>
            </a:br>
            <a:r>
              <a:rPr lang="ru-RU" dirty="0" smtClean="0"/>
              <a:t>3) Основные проблемы Х (развернуть).</a:t>
            </a:r>
            <a:br>
              <a:rPr lang="ru-RU" dirty="0" smtClean="0"/>
            </a:br>
            <a:r>
              <a:rPr lang="ru-RU" dirty="0" smtClean="0"/>
              <a:t>4) Способы решения проблем.</a:t>
            </a:r>
            <a:br>
              <a:rPr lang="ru-RU" dirty="0" smtClean="0"/>
            </a:br>
            <a:r>
              <a:rPr lang="ru-RU" dirty="0" smtClean="0"/>
              <a:t>5) Перспективы развития Х.</a:t>
            </a: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029400"/>
          </a:xfrm>
        </p:spPr>
        <p:txBody>
          <a:bodyPr>
            <a:normAutofit fontScale="90000"/>
          </a:bodyPr>
          <a:lstStyle/>
          <a:p>
            <a:pPr algn="l"/>
            <a:r>
              <a:rPr lang="ru-RU" sz="4000" dirty="0" smtClean="0">
                <a:solidFill>
                  <a:schemeClr val="bg2">
                    <a:lumMod val="20000"/>
                    <a:lumOff val="80000"/>
                  </a:schemeClr>
                </a:solidFill>
              </a:rPr>
              <a:t>Тема «Проблемы современной семьи»</a:t>
            </a:r>
            <a:r>
              <a:rPr lang="ru-RU" dirty="0" smtClean="0">
                <a:solidFill>
                  <a:schemeClr val="bg2">
                    <a:lumMod val="20000"/>
                    <a:lumOff val="80000"/>
                  </a:schemeClr>
                </a:solidFill>
              </a:rPr>
              <a:t/>
            </a:r>
            <a:br>
              <a:rPr lang="ru-RU" dirty="0" smtClean="0">
                <a:solidFill>
                  <a:schemeClr val="bg2">
                    <a:lumMod val="20000"/>
                    <a:lumOff val="80000"/>
                  </a:schemeClr>
                </a:solidFill>
              </a:rPr>
            </a:br>
            <a:r>
              <a:rPr lang="ru-RU" sz="3100" dirty="0" smtClean="0"/>
              <a:t>1) Понятие семьи.</a:t>
            </a:r>
            <a:br>
              <a:rPr lang="ru-RU" sz="3100" dirty="0" smtClean="0"/>
            </a:br>
            <a:r>
              <a:rPr lang="ru-RU" sz="3100" dirty="0" smtClean="0"/>
              <a:t>2) Типология семьи:</a:t>
            </a:r>
            <a:br>
              <a:rPr lang="ru-RU" sz="3100" dirty="0" smtClean="0"/>
            </a:br>
            <a:r>
              <a:rPr lang="ru-RU" sz="3100" dirty="0" smtClean="0"/>
              <a:t>а) основные классификации семьи;</a:t>
            </a:r>
            <a:br>
              <a:rPr lang="ru-RU" sz="3100" dirty="0" smtClean="0"/>
            </a:br>
            <a:r>
              <a:rPr lang="ru-RU" sz="3100" dirty="0" smtClean="0"/>
              <a:t>б) традиционные и нетрадиционные формы семьи.</a:t>
            </a:r>
            <a:br>
              <a:rPr lang="ru-RU" sz="3100" dirty="0" smtClean="0"/>
            </a:br>
            <a:r>
              <a:rPr lang="ru-RU" sz="3100" dirty="0" smtClean="0"/>
              <a:t>3) Особенности института семьи в современном обществе:</a:t>
            </a:r>
            <a:br>
              <a:rPr lang="ru-RU" sz="3100" dirty="0" smtClean="0"/>
            </a:br>
            <a:r>
              <a:rPr lang="ru-RU" sz="3100" dirty="0" smtClean="0"/>
              <a:t>а) изменение положения женщин в семье;</a:t>
            </a:r>
            <a:br>
              <a:rPr lang="ru-RU" sz="3100" dirty="0" smtClean="0"/>
            </a:br>
            <a:r>
              <a:rPr lang="ru-RU" sz="3100" dirty="0" smtClean="0"/>
              <a:t>б) изменение бытовых условий.</a:t>
            </a:r>
            <a:br>
              <a:rPr lang="ru-RU" sz="3100" dirty="0" smtClean="0"/>
            </a:br>
            <a:r>
              <a:rPr lang="ru-RU" sz="3100" dirty="0" smtClean="0"/>
              <a:t>4) Основные проблемы семьи в России и мире:</a:t>
            </a:r>
            <a:br>
              <a:rPr lang="ru-RU" sz="3100" dirty="0" smtClean="0"/>
            </a:br>
            <a:r>
              <a:rPr lang="ru-RU" sz="3100" dirty="0" smtClean="0"/>
              <a:t>а) увеличение количества разводов;</a:t>
            </a:r>
            <a:br>
              <a:rPr lang="ru-RU" sz="3100" dirty="0" smtClean="0"/>
            </a:br>
            <a:r>
              <a:rPr lang="ru-RU" sz="3100" dirty="0" smtClean="0"/>
              <a:t>б) поздние браки;</a:t>
            </a:r>
            <a:br>
              <a:rPr lang="ru-RU" sz="3100" dirty="0" smtClean="0"/>
            </a:br>
            <a:r>
              <a:rPr lang="ru-RU" sz="3100" dirty="0" smtClean="0"/>
              <a:t>в) падение рождаемости.</a:t>
            </a:r>
            <a:br>
              <a:rPr lang="ru-RU" sz="3100" dirty="0" smtClean="0"/>
            </a:br>
            <a:r>
              <a:rPr lang="ru-RU" sz="3100" dirty="0" smtClean="0"/>
              <a:t>5) Способы решения проблем.</a:t>
            </a:r>
            <a:br>
              <a:rPr lang="ru-RU" sz="3100" dirty="0" smtClean="0"/>
            </a:br>
            <a:r>
              <a:rPr lang="ru-RU" sz="3100" dirty="0" smtClean="0"/>
              <a:t>6) Основы семейной политики РФ.</a:t>
            </a:r>
            <a:r>
              <a:rPr lang="ru-RU" sz="3600" dirty="0" smtClean="0">
                <a:solidFill>
                  <a:schemeClr val="bg2">
                    <a:lumMod val="40000"/>
                    <a:lumOff val="60000"/>
                  </a:schemeClr>
                </a:solidFill>
              </a:rPr>
              <a:t/>
            </a:r>
            <a:br>
              <a:rPr lang="ru-RU" sz="3600" dirty="0" smtClean="0">
                <a:solidFill>
                  <a:schemeClr val="bg2">
                    <a:lumMod val="40000"/>
                    <a:lumOff val="60000"/>
                  </a:schemeClr>
                </a:solidFill>
              </a:rPr>
            </a:br>
            <a:endParaRPr lang="ru-RU" sz="3600" dirty="0">
              <a:solidFill>
                <a:schemeClr val="bg2">
                  <a:lumMod val="40000"/>
                  <a:lumOff val="60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964488" cy="6858000"/>
          </a:xfrm>
        </p:spPr>
        <p:txBody>
          <a:bodyPr>
            <a:normAutofit fontScale="90000"/>
          </a:bodyPr>
          <a:lstStyle/>
          <a:p>
            <a:pPr algn="l"/>
            <a:r>
              <a:rPr lang="ru-RU" sz="4000" dirty="0" smtClean="0">
                <a:solidFill>
                  <a:schemeClr val="bg2">
                    <a:lumMod val="20000"/>
                    <a:lumOff val="80000"/>
                  </a:schemeClr>
                </a:solidFill>
              </a:rPr>
              <a:t>Тема «Семья в современном обществе»</a:t>
            </a:r>
            <a:r>
              <a:rPr lang="ru-RU" dirty="0" smtClean="0">
                <a:solidFill>
                  <a:schemeClr val="bg2">
                    <a:lumMod val="20000"/>
                    <a:lumOff val="80000"/>
                  </a:schemeClr>
                </a:solidFill>
              </a:rPr>
              <a:t/>
            </a:r>
            <a:br>
              <a:rPr lang="ru-RU" dirty="0" smtClean="0">
                <a:solidFill>
                  <a:schemeClr val="bg2">
                    <a:lumMod val="20000"/>
                    <a:lumOff val="80000"/>
                  </a:schemeClr>
                </a:solidFill>
              </a:rPr>
            </a:br>
            <a:r>
              <a:rPr lang="ru-RU" sz="2700" dirty="0" smtClean="0"/>
              <a:t>1. Понятие семьи</a:t>
            </a:r>
            <a:br>
              <a:rPr lang="ru-RU" sz="2700" dirty="0" smtClean="0"/>
            </a:br>
            <a:r>
              <a:rPr lang="ru-RU" sz="2700" dirty="0" smtClean="0"/>
              <a:t>2. Типология семьи:</a:t>
            </a:r>
            <a:br>
              <a:rPr lang="ru-RU" sz="2700" dirty="0" smtClean="0"/>
            </a:br>
            <a:r>
              <a:rPr lang="ru-RU" sz="2700" dirty="0" smtClean="0"/>
              <a:t>а) основные классификации семьи;</a:t>
            </a:r>
            <a:br>
              <a:rPr lang="ru-RU" sz="2700" dirty="0" smtClean="0"/>
            </a:br>
            <a:r>
              <a:rPr lang="ru-RU" sz="2700" dirty="0" smtClean="0"/>
              <a:t>б) традиционные и нетрадиционные формы семьи.</a:t>
            </a:r>
            <a:br>
              <a:rPr lang="ru-RU" sz="2700" dirty="0" smtClean="0"/>
            </a:br>
            <a:r>
              <a:rPr lang="ru-RU" sz="2700" dirty="0" smtClean="0"/>
              <a:t>3. Роль семьи в современном обществе:</a:t>
            </a:r>
            <a:br>
              <a:rPr lang="ru-RU" sz="2700" dirty="0" smtClean="0"/>
            </a:br>
            <a:r>
              <a:rPr lang="ru-RU" sz="2700" dirty="0" smtClean="0"/>
              <a:t>а) функции семьи;</a:t>
            </a:r>
            <a:br>
              <a:rPr lang="ru-RU" sz="2700" dirty="0" smtClean="0"/>
            </a:br>
            <a:r>
              <a:rPr lang="ru-RU" sz="2700" dirty="0" smtClean="0"/>
              <a:t>б) изменение функций семьи с развитием современного общества.</a:t>
            </a:r>
            <a:br>
              <a:rPr lang="ru-RU" sz="2700" dirty="0" smtClean="0"/>
            </a:br>
            <a:r>
              <a:rPr lang="ru-RU" sz="2700" dirty="0" smtClean="0"/>
              <a:t>4. Особенности института семьи в современном обществе:</a:t>
            </a:r>
            <a:br>
              <a:rPr lang="ru-RU" sz="2700" dirty="0" smtClean="0"/>
            </a:br>
            <a:r>
              <a:rPr lang="ru-RU" sz="2700" dirty="0" smtClean="0"/>
              <a:t>а) изменение положения женщин в семье;</a:t>
            </a:r>
            <a:br>
              <a:rPr lang="ru-RU" sz="2700" dirty="0" smtClean="0"/>
            </a:br>
            <a:r>
              <a:rPr lang="ru-RU" sz="2700" dirty="0" smtClean="0"/>
              <a:t>б) изменения бытовых условий семьи.</a:t>
            </a:r>
            <a:br>
              <a:rPr lang="ru-RU" sz="2700" dirty="0" smtClean="0"/>
            </a:br>
            <a:r>
              <a:rPr lang="ru-RU" sz="2700" dirty="0" smtClean="0"/>
              <a:t>5. Основные проблемы семьи в России и мире:</a:t>
            </a:r>
            <a:br>
              <a:rPr lang="ru-RU" sz="2700" dirty="0" smtClean="0"/>
            </a:br>
            <a:r>
              <a:rPr lang="ru-RU" sz="2700" dirty="0" smtClean="0"/>
              <a:t>а) увеличение количества разводов;</a:t>
            </a:r>
            <a:br>
              <a:rPr lang="ru-RU" sz="2700" dirty="0" smtClean="0"/>
            </a:br>
            <a:r>
              <a:rPr lang="ru-RU" sz="2700" dirty="0" smtClean="0"/>
              <a:t>б) снижение рождаемости;</a:t>
            </a:r>
            <a:br>
              <a:rPr lang="ru-RU" sz="2700" dirty="0" smtClean="0"/>
            </a:br>
            <a:r>
              <a:rPr lang="ru-RU" sz="2700" dirty="0" smtClean="0"/>
              <a:t>в) поздние браки;</a:t>
            </a:r>
            <a:br>
              <a:rPr lang="ru-RU" sz="2700" dirty="0" smtClean="0"/>
            </a:br>
            <a:r>
              <a:rPr lang="ru-RU" sz="2700" dirty="0" smtClean="0"/>
              <a:t>г) рост числа неполных семей.</a:t>
            </a:r>
            <a:br>
              <a:rPr lang="ru-RU" sz="2700" dirty="0" smtClean="0"/>
            </a:br>
            <a:r>
              <a:rPr lang="ru-RU" sz="2700" dirty="0" smtClean="0"/>
              <a:t>6. Основы семейной политики  РФ.</a:t>
            </a:r>
            <a:br>
              <a:rPr lang="ru-RU" sz="2700" dirty="0" smtClean="0"/>
            </a:br>
            <a:endParaRPr lang="ru-RU" sz="27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340768"/>
            <a:ext cx="9144000" cy="148878"/>
          </a:xfrm>
        </p:spPr>
        <p:txBody>
          <a:bodyPr>
            <a:normAutofit fontScale="90000"/>
          </a:bodyPr>
          <a:lstStyle/>
          <a:p>
            <a:pPr algn="l"/>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solidFill>
                  <a:schemeClr val="bg2">
                    <a:lumMod val="40000"/>
                    <a:lumOff val="60000"/>
                  </a:schemeClr>
                </a:solidFill>
              </a:rPr>
              <a:t>Памятка по работе над составлением плана развёрнутого ответа</a:t>
            </a:r>
            <a:r>
              <a:rPr lang="ru-RU" dirty="0" smtClean="0"/>
              <a:t/>
            </a:r>
            <a:br>
              <a:rPr lang="ru-RU" dirty="0" smtClean="0"/>
            </a:br>
            <a:r>
              <a:rPr lang="ru-RU" sz="3100" dirty="0" smtClean="0"/>
              <a:t>1. Вспомните правила составления развёрнутого плана.</a:t>
            </a:r>
            <a:br>
              <a:rPr lang="ru-RU" sz="3100" dirty="0" smtClean="0"/>
            </a:br>
            <a:r>
              <a:rPr lang="ru-RU" sz="3100" dirty="0" smtClean="0"/>
              <a:t>2. Внимательно прочитайте тему предложенного типа.</a:t>
            </a:r>
            <a:br>
              <a:rPr lang="ru-RU" sz="3100" dirty="0" smtClean="0"/>
            </a:br>
            <a:r>
              <a:rPr lang="ru-RU" sz="3100" dirty="0" smtClean="0"/>
              <a:t>3. Определите тип представленной темы.</a:t>
            </a:r>
            <a:br>
              <a:rPr lang="ru-RU" sz="3100" dirty="0" smtClean="0"/>
            </a:br>
            <a:r>
              <a:rPr lang="ru-RU" sz="3100" dirty="0" smtClean="0"/>
              <a:t>4. Мысленно воспроизведите содержание  материала по данной теме.</a:t>
            </a:r>
            <a:br>
              <a:rPr lang="ru-RU" sz="3100" dirty="0" smtClean="0"/>
            </a:br>
            <a:r>
              <a:rPr lang="ru-RU" sz="3100" dirty="0" smtClean="0"/>
              <a:t>5. Составьте план с учётом  специфики заданной темы.</a:t>
            </a:r>
            <a:endParaRPr lang="ru-RU" sz="31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620688"/>
            <a:ext cx="8229600" cy="5400600"/>
          </a:xfrm>
        </p:spPr>
        <p:txBody>
          <a:bodyPr>
            <a:noAutofit/>
          </a:bodyPr>
          <a:lstStyle/>
          <a:p>
            <a:pPr algn="just"/>
            <a:r>
              <a:rPr lang="ru-RU" dirty="0" smtClean="0"/>
              <a:t>«Вам поручено подготовить развёрнутый ответ по теме «….». Составьте план, в соответствии с которым вы будете освещать эту тему. План должен содержать не менее трёх пунктов, из которых два или более детализированы в подпунктах».</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
            <a:ext cx="7772400" cy="1772816"/>
          </a:xfrm>
        </p:spPr>
        <p:txBody>
          <a:bodyPr/>
          <a:lstStyle/>
          <a:p>
            <a:r>
              <a:rPr lang="ru-RU" u="sng" dirty="0" smtClean="0">
                <a:solidFill>
                  <a:schemeClr val="bg2">
                    <a:lumMod val="40000"/>
                    <a:lumOff val="60000"/>
                  </a:schemeClr>
                </a:solidFill>
              </a:rPr>
              <a:t>Критерии оценивания выполнения задания С8</a:t>
            </a:r>
            <a:endParaRPr lang="ru-RU" u="sng" dirty="0">
              <a:solidFill>
                <a:schemeClr val="bg2">
                  <a:lumMod val="40000"/>
                  <a:lumOff val="60000"/>
                </a:schemeClr>
              </a:solidFill>
            </a:endParaRPr>
          </a:p>
        </p:txBody>
      </p:sp>
      <p:sp>
        <p:nvSpPr>
          <p:cNvPr id="3" name="Подзаголовок 2"/>
          <p:cNvSpPr>
            <a:spLocks noGrp="1"/>
          </p:cNvSpPr>
          <p:nvPr>
            <p:ph type="subTitle" idx="1"/>
          </p:nvPr>
        </p:nvSpPr>
        <p:spPr>
          <a:xfrm>
            <a:off x="323528" y="1628800"/>
            <a:ext cx="8496944" cy="5040560"/>
          </a:xfrm>
        </p:spPr>
        <p:txBody>
          <a:bodyPr>
            <a:normAutofit fontScale="92500"/>
          </a:bodyPr>
          <a:lstStyle/>
          <a:p>
            <a:pPr algn="just">
              <a:buFontTx/>
              <a:buChar char="-"/>
            </a:pPr>
            <a:r>
              <a:rPr lang="ru-RU" sz="3900" dirty="0" smtClean="0">
                <a:latin typeface="+mj-lt"/>
              </a:rPr>
              <a:t>наличие пунктов плана, обязательных для раскрытия предложенной темы;</a:t>
            </a:r>
          </a:p>
          <a:p>
            <a:pPr algn="just">
              <a:buFontTx/>
              <a:buChar char="-"/>
            </a:pPr>
            <a:r>
              <a:rPr lang="ru-RU" sz="3900" dirty="0">
                <a:latin typeface="+mj-lt"/>
              </a:rPr>
              <a:t> </a:t>
            </a:r>
            <a:r>
              <a:rPr lang="ru-RU" sz="3900" dirty="0" smtClean="0">
                <a:latin typeface="+mj-lt"/>
              </a:rPr>
              <a:t>корректность формулировок пунктов плана с точки зрения их соответствия заданной теме;</a:t>
            </a:r>
          </a:p>
          <a:p>
            <a:pPr algn="just">
              <a:buFontTx/>
              <a:buChar char="-"/>
            </a:pPr>
            <a:r>
              <a:rPr lang="ru-RU" sz="3900" dirty="0">
                <a:latin typeface="+mj-lt"/>
              </a:rPr>
              <a:t> </a:t>
            </a:r>
            <a:r>
              <a:rPr lang="ru-RU" sz="3900" dirty="0" smtClean="0">
                <a:latin typeface="+mj-lt"/>
              </a:rPr>
              <a:t>соответствие структуры предложенного ответа плану сложного типа.</a:t>
            </a:r>
          </a:p>
          <a:p>
            <a:pPr>
              <a:buFontTx/>
              <a:buChar char="-"/>
            </a:pP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764704"/>
            <a:ext cx="9036496" cy="3168352"/>
          </a:xfrm>
        </p:spPr>
        <p:txBody>
          <a:bodyPr>
            <a:normAutofit fontScale="90000"/>
          </a:bodyPr>
          <a:lstStyle/>
          <a:p>
            <a:pPr algn="just"/>
            <a:r>
              <a:rPr lang="ru-RU" dirty="0" smtClean="0">
                <a:solidFill>
                  <a:schemeClr val="bg2">
                    <a:lumMod val="40000"/>
                    <a:lumOff val="60000"/>
                  </a:schemeClr>
                </a:solidFill>
              </a:rPr>
              <a:t>Что необходимо знать выпускнику, приступая к выполнению задания С8</a:t>
            </a:r>
            <a:br>
              <a:rPr lang="ru-RU" dirty="0" smtClean="0">
                <a:solidFill>
                  <a:schemeClr val="bg2">
                    <a:lumMod val="40000"/>
                    <a:lumOff val="60000"/>
                  </a:schemeClr>
                </a:solidFill>
              </a:rPr>
            </a:br>
            <a:r>
              <a:rPr lang="ru-RU" dirty="0" smtClean="0"/>
              <a:t>1) </a:t>
            </a:r>
            <a:r>
              <a:rPr lang="ru-RU" sz="4000" dirty="0" smtClean="0"/>
              <a:t>требования к составлению развёрнутого плана;</a:t>
            </a:r>
            <a:br>
              <a:rPr lang="ru-RU" sz="4000" dirty="0" smtClean="0"/>
            </a:br>
            <a:r>
              <a:rPr lang="ru-RU" sz="4000" dirty="0" smtClean="0"/>
              <a:t>2) содержание предметного материала по теме;</a:t>
            </a:r>
            <a:br>
              <a:rPr lang="ru-RU" sz="4000" dirty="0" smtClean="0"/>
            </a:br>
            <a:r>
              <a:rPr lang="ru-RU" sz="4000" dirty="0" smtClean="0"/>
              <a:t>3) специфику формулировки темы.</a:t>
            </a:r>
            <a:endParaRPr lang="ru-RU" sz="4000" dirty="0">
              <a:solidFill>
                <a:schemeClr val="bg2">
                  <a:lumMod val="40000"/>
                  <a:lumOff val="60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Текст 2"/>
          <p:cNvSpPr>
            <a:spLocks noGrp="1"/>
          </p:cNvSpPr>
          <p:nvPr>
            <p:ph type="body" idx="1"/>
          </p:nvPr>
        </p:nvSpPr>
        <p:spPr>
          <a:xfrm>
            <a:off x="251520" y="188640"/>
            <a:ext cx="8568952" cy="936104"/>
          </a:xfrm>
        </p:spPr>
        <p:txBody>
          <a:bodyPr>
            <a:noAutofit/>
          </a:bodyPr>
          <a:lstStyle/>
          <a:p>
            <a:pPr algn="ctr"/>
            <a:r>
              <a:rPr lang="ru-RU" sz="3600" dirty="0" smtClean="0">
                <a:latin typeface="Arial Black" pitchFamily="34" charset="0"/>
              </a:rPr>
              <a:t>Типы тем планов развёрнутого ответа</a:t>
            </a:r>
            <a:endParaRPr lang="ru-RU" sz="3600" dirty="0">
              <a:latin typeface="Arial Black" pitchFamily="34" charset="0"/>
            </a:endParaRPr>
          </a:p>
        </p:txBody>
      </p:sp>
      <p:graphicFrame>
        <p:nvGraphicFramePr>
          <p:cNvPr id="4" name="Таблица 3"/>
          <p:cNvGraphicFramePr>
            <a:graphicFrameLocks noGrp="1"/>
          </p:cNvGraphicFramePr>
          <p:nvPr/>
        </p:nvGraphicFramePr>
        <p:xfrm>
          <a:off x="107504" y="1057300"/>
          <a:ext cx="9001000" cy="5691624"/>
        </p:xfrm>
        <a:graphic>
          <a:graphicData uri="http://schemas.openxmlformats.org/drawingml/2006/table">
            <a:tbl>
              <a:tblPr firstRow="1" bandRow="1">
                <a:tableStyleId>{5C22544A-7EE6-4342-B048-85BDC9FD1C3A}</a:tableStyleId>
              </a:tblPr>
              <a:tblGrid>
                <a:gridCol w="2304256"/>
                <a:gridCol w="1944216"/>
                <a:gridCol w="2160240"/>
                <a:gridCol w="2592288"/>
              </a:tblGrid>
              <a:tr h="576064">
                <a:tc>
                  <a:txBody>
                    <a:bodyPr/>
                    <a:lstStyle/>
                    <a:p>
                      <a:pPr algn="ctr"/>
                      <a:r>
                        <a:rPr lang="ru-RU" dirty="0" smtClean="0"/>
                        <a:t>1</a:t>
                      </a:r>
                      <a:endParaRPr lang="ru-RU" dirty="0"/>
                    </a:p>
                  </a:txBody>
                  <a:tcPr/>
                </a:tc>
                <a:tc>
                  <a:txBody>
                    <a:bodyPr/>
                    <a:lstStyle/>
                    <a:p>
                      <a:pPr algn="ctr"/>
                      <a:r>
                        <a:rPr lang="ru-RU" dirty="0" smtClean="0"/>
                        <a:t>2</a:t>
                      </a:r>
                      <a:endParaRPr lang="ru-RU" dirty="0"/>
                    </a:p>
                  </a:txBody>
                  <a:tcPr/>
                </a:tc>
                <a:tc>
                  <a:txBody>
                    <a:bodyPr/>
                    <a:lstStyle/>
                    <a:p>
                      <a:pPr algn="ctr"/>
                      <a:r>
                        <a:rPr lang="ru-RU" dirty="0" smtClean="0"/>
                        <a:t>3</a:t>
                      </a:r>
                      <a:endParaRPr lang="ru-RU" dirty="0"/>
                    </a:p>
                  </a:txBody>
                  <a:tcPr/>
                </a:tc>
                <a:tc>
                  <a:txBody>
                    <a:bodyPr/>
                    <a:lstStyle/>
                    <a:p>
                      <a:pPr algn="ctr"/>
                      <a:r>
                        <a:rPr lang="ru-RU" dirty="0" smtClean="0"/>
                        <a:t>4</a:t>
                      </a:r>
                      <a:endParaRPr lang="ru-RU" dirty="0"/>
                    </a:p>
                  </a:txBody>
                  <a:tcPr/>
                </a:tc>
              </a:tr>
              <a:tr h="4991372">
                <a:tc>
                  <a:txBody>
                    <a:bodyPr/>
                    <a:lstStyle/>
                    <a:p>
                      <a:r>
                        <a:rPr lang="ru-RU" sz="1800" kern="1200" dirty="0" smtClean="0">
                          <a:solidFill>
                            <a:schemeClr val="dk1"/>
                          </a:solidFill>
                          <a:latin typeface="+mn-lt"/>
                          <a:ea typeface="+mn-ea"/>
                          <a:cs typeface="+mn-cs"/>
                        </a:rPr>
                        <a:t>1. «Политическое поведение»</a:t>
                      </a:r>
                    </a:p>
                    <a:p>
                      <a:r>
                        <a:rPr lang="ru-RU" sz="1800" kern="1200" dirty="0" smtClean="0">
                          <a:solidFill>
                            <a:schemeClr val="dk1"/>
                          </a:solidFill>
                          <a:latin typeface="+mn-lt"/>
                          <a:ea typeface="+mn-ea"/>
                          <a:cs typeface="+mn-cs"/>
                        </a:rPr>
                        <a:t>2. «Административная юрисдикция в Российской Федерации»</a:t>
                      </a:r>
                    </a:p>
                    <a:p>
                      <a:r>
                        <a:rPr lang="ru-RU" sz="1800" kern="1200" dirty="0" smtClean="0">
                          <a:solidFill>
                            <a:schemeClr val="dk1"/>
                          </a:solidFill>
                          <a:latin typeface="+mn-lt"/>
                          <a:ea typeface="+mn-ea"/>
                          <a:cs typeface="+mn-cs"/>
                        </a:rPr>
                        <a:t>3. «Социализация индивида»</a:t>
                      </a:r>
                    </a:p>
                    <a:p>
                      <a:r>
                        <a:rPr lang="ru-RU" sz="1800" kern="1200" dirty="0" smtClean="0">
                          <a:solidFill>
                            <a:schemeClr val="dk1"/>
                          </a:solidFill>
                          <a:latin typeface="+mn-lt"/>
                          <a:ea typeface="+mn-ea"/>
                          <a:cs typeface="+mn-cs"/>
                        </a:rPr>
                        <a:t>4. «Юридическая ответственность»</a:t>
                      </a:r>
                    </a:p>
                    <a:p>
                      <a:r>
                        <a:rPr lang="ru-RU" sz="1800" kern="1200" dirty="0" smtClean="0">
                          <a:solidFill>
                            <a:schemeClr val="dk1"/>
                          </a:solidFill>
                          <a:latin typeface="+mn-lt"/>
                          <a:ea typeface="+mn-ea"/>
                          <a:cs typeface="+mn-cs"/>
                        </a:rPr>
                        <a:t>5. «Семья»</a:t>
                      </a:r>
                    </a:p>
                    <a:p>
                      <a:endParaRPr lang="ru-RU" dirty="0"/>
                    </a:p>
                  </a:txBody>
                  <a:tcPr/>
                </a:tc>
                <a:tc>
                  <a:txBody>
                    <a:bodyPr/>
                    <a:lstStyle/>
                    <a:p>
                      <a:r>
                        <a:rPr lang="ru-RU" sz="1800" kern="1200" dirty="0" smtClean="0">
                          <a:solidFill>
                            <a:schemeClr val="dk1"/>
                          </a:solidFill>
                          <a:latin typeface="+mn-lt"/>
                          <a:ea typeface="+mn-ea"/>
                          <a:cs typeface="+mn-cs"/>
                        </a:rPr>
                        <a:t>1. «Гражданское общество и правовое государство»</a:t>
                      </a:r>
                    </a:p>
                    <a:p>
                      <a:r>
                        <a:rPr lang="ru-RU" sz="1800" kern="1200" dirty="0" smtClean="0">
                          <a:solidFill>
                            <a:schemeClr val="dk1"/>
                          </a:solidFill>
                          <a:latin typeface="+mn-lt"/>
                          <a:ea typeface="+mn-ea"/>
                          <a:cs typeface="+mn-cs"/>
                        </a:rPr>
                        <a:t>2. «Свобода и ответственность»</a:t>
                      </a:r>
                    </a:p>
                    <a:p>
                      <a:r>
                        <a:rPr lang="ru-RU" sz="1800" kern="1200" dirty="0" smtClean="0">
                          <a:solidFill>
                            <a:schemeClr val="dk1"/>
                          </a:solidFill>
                          <a:latin typeface="+mn-lt"/>
                          <a:ea typeface="+mn-ea"/>
                          <a:cs typeface="+mn-cs"/>
                        </a:rPr>
                        <a:t>3. «Политические партии и движения».</a:t>
                      </a:r>
                    </a:p>
                    <a:p>
                      <a:r>
                        <a:rPr lang="ru-RU" sz="1800" kern="1200" dirty="0" smtClean="0">
                          <a:solidFill>
                            <a:schemeClr val="dk1"/>
                          </a:solidFill>
                          <a:latin typeface="+mn-lt"/>
                          <a:ea typeface="+mn-ea"/>
                          <a:cs typeface="+mn-cs"/>
                        </a:rPr>
                        <a:t>4. «Права и обязанности граждан РФ»</a:t>
                      </a:r>
                    </a:p>
                    <a:p>
                      <a:r>
                        <a:rPr lang="ru-RU" sz="1800" kern="1200" dirty="0" smtClean="0">
                          <a:solidFill>
                            <a:schemeClr val="dk1"/>
                          </a:solidFill>
                          <a:latin typeface="+mn-lt"/>
                          <a:ea typeface="+mn-ea"/>
                          <a:cs typeface="+mn-cs"/>
                        </a:rPr>
                        <a:t>5. «Семья и брак»</a:t>
                      </a:r>
                    </a:p>
                    <a:p>
                      <a:endParaRPr lang="ru-RU" dirty="0"/>
                    </a:p>
                  </a:txBody>
                  <a:tcPr/>
                </a:tc>
                <a:tc>
                  <a:txBody>
                    <a:bodyPr/>
                    <a:lstStyle/>
                    <a:p>
                      <a:r>
                        <a:rPr lang="ru-RU" sz="1800" kern="1200" dirty="0" smtClean="0">
                          <a:solidFill>
                            <a:schemeClr val="dk1"/>
                          </a:solidFill>
                          <a:latin typeface="+mn-lt"/>
                          <a:ea typeface="+mn-ea"/>
                          <a:cs typeface="+mn-cs"/>
                        </a:rPr>
                        <a:t>1. «Общество как система»</a:t>
                      </a:r>
                    </a:p>
                    <a:p>
                      <a:r>
                        <a:rPr lang="ru-RU" sz="1800" kern="1200" dirty="0" smtClean="0">
                          <a:solidFill>
                            <a:schemeClr val="dk1"/>
                          </a:solidFill>
                          <a:latin typeface="+mn-lt"/>
                          <a:ea typeface="+mn-ea"/>
                          <a:cs typeface="+mn-cs"/>
                        </a:rPr>
                        <a:t>2. «Искусство как способ познания мира»</a:t>
                      </a:r>
                    </a:p>
                    <a:p>
                      <a:r>
                        <a:rPr lang="ru-RU" sz="1800" kern="1200" dirty="0" smtClean="0">
                          <a:solidFill>
                            <a:schemeClr val="dk1"/>
                          </a:solidFill>
                          <a:latin typeface="+mn-lt"/>
                          <a:ea typeface="+mn-ea"/>
                          <a:cs typeface="+mn-cs"/>
                        </a:rPr>
                        <a:t>3. «Государство как институт политической системы»</a:t>
                      </a:r>
                    </a:p>
                    <a:p>
                      <a:r>
                        <a:rPr lang="ru-RU" sz="1800" kern="1200" dirty="0" smtClean="0">
                          <a:solidFill>
                            <a:schemeClr val="dk1"/>
                          </a:solidFill>
                          <a:latin typeface="+mn-lt"/>
                          <a:ea typeface="+mn-ea"/>
                          <a:cs typeface="+mn-cs"/>
                        </a:rPr>
                        <a:t>4. «Проблема международного терроризма как глобальная проблема современности»</a:t>
                      </a:r>
                    </a:p>
                    <a:p>
                      <a:r>
                        <a:rPr lang="ru-RU" sz="1800" kern="1200" dirty="0" smtClean="0">
                          <a:solidFill>
                            <a:schemeClr val="dk1"/>
                          </a:solidFill>
                          <a:latin typeface="+mn-lt"/>
                          <a:ea typeface="+mn-ea"/>
                          <a:cs typeface="+mn-cs"/>
                        </a:rPr>
                        <a:t>5. «Семья как социальный институт» </a:t>
                      </a:r>
                    </a:p>
                    <a:p>
                      <a:pPr>
                        <a:lnSpc>
                          <a:spcPts val="1380"/>
                        </a:lnSpc>
                        <a:spcAft>
                          <a:spcPts val="0"/>
                        </a:spcAft>
                        <a:tabLst>
                          <a:tab pos="450215" algn="l"/>
                        </a:tabLst>
                      </a:pPr>
                      <a:endParaRPr lang="ru-RU" sz="1100" dirty="0">
                        <a:latin typeface="Calibri"/>
                        <a:ea typeface="DejaVu Sans"/>
                        <a:cs typeface="Times New Roman"/>
                      </a:endParaRPr>
                    </a:p>
                  </a:txBody>
                  <a:tcPr marL="68580" marR="68580" marT="0" marB="0"/>
                </a:tc>
                <a:tc>
                  <a:txBody>
                    <a:bodyPr/>
                    <a:lstStyle/>
                    <a:p>
                      <a:r>
                        <a:rPr lang="ru-RU" sz="1800" kern="1200" dirty="0" smtClean="0">
                          <a:solidFill>
                            <a:schemeClr val="dk1"/>
                          </a:solidFill>
                          <a:latin typeface="+mn-lt"/>
                          <a:ea typeface="+mn-ea"/>
                          <a:cs typeface="+mn-cs"/>
                        </a:rPr>
                        <a:t>1. «Роль государства в экономике»</a:t>
                      </a:r>
                    </a:p>
                    <a:p>
                      <a:r>
                        <a:rPr lang="ru-RU" sz="1800" kern="1200" dirty="0" smtClean="0">
                          <a:solidFill>
                            <a:schemeClr val="dk1"/>
                          </a:solidFill>
                          <a:latin typeface="+mn-lt"/>
                          <a:ea typeface="+mn-ea"/>
                          <a:cs typeface="+mn-cs"/>
                        </a:rPr>
                        <a:t>2. «Роль выборов в политическом процессе»</a:t>
                      </a:r>
                    </a:p>
                    <a:p>
                      <a:r>
                        <a:rPr lang="ru-RU" sz="1800" kern="1200" dirty="0" smtClean="0">
                          <a:solidFill>
                            <a:schemeClr val="dk1"/>
                          </a:solidFill>
                          <a:latin typeface="+mn-lt"/>
                          <a:ea typeface="+mn-ea"/>
                          <a:cs typeface="+mn-cs"/>
                        </a:rPr>
                        <a:t>3. «Политические партии и их роль в политической жизни общества»</a:t>
                      </a:r>
                    </a:p>
                    <a:p>
                      <a:r>
                        <a:rPr lang="ru-RU" sz="1800" kern="1200" dirty="0" smtClean="0">
                          <a:solidFill>
                            <a:schemeClr val="dk1"/>
                          </a:solidFill>
                          <a:latin typeface="+mn-lt"/>
                          <a:ea typeface="+mn-ea"/>
                          <a:cs typeface="+mn-cs"/>
                        </a:rPr>
                        <a:t>4. «Развитие демократии в современном обществе»</a:t>
                      </a:r>
                    </a:p>
                    <a:p>
                      <a:r>
                        <a:rPr lang="ru-RU" sz="1800" kern="1200" dirty="0" smtClean="0">
                          <a:solidFill>
                            <a:schemeClr val="dk1"/>
                          </a:solidFill>
                          <a:latin typeface="+mn-lt"/>
                          <a:ea typeface="+mn-ea"/>
                          <a:cs typeface="+mn-cs"/>
                        </a:rPr>
                        <a:t>5. «Проблемы </a:t>
                      </a:r>
                      <a:r>
                        <a:rPr lang="ru-RU" sz="1800" kern="1200" dirty="0" smtClean="0">
                          <a:solidFill>
                            <a:schemeClr val="dk1"/>
                          </a:solidFill>
                          <a:latin typeface="+mn-lt"/>
                          <a:ea typeface="+mn-ea"/>
                          <a:cs typeface="+mn-cs"/>
                        </a:rPr>
                        <a:t>современной </a:t>
                      </a:r>
                      <a:r>
                        <a:rPr lang="ru-RU" sz="1800" kern="1200" dirty="0" smtClean="0">
                          <a:solidFill>
                            <a:schemeClr val="dk1"/>
                          </a:solidFill>
                          <a:latin typeface="+mn-lt"/>
                          <a:ea typeface="+mn-ea"/>
                          <a:cs typeface="+mn-cs"/>
                        </a:rPr>
                        <a:t>семьи</a:t>
                      </a:r>
                      <a:r>
                        <a:rPr lang="ru-RU" sz="1800" kern="1200" dirty="0" smtClean="0">
                          <a:solidFill>
                            <a:schemeClr val="dk1"/>
                          </a:solidFill>
                          <a:latin typeface="+mn-lt"/>
                          <a:ea typeface="+mn-ea"/>
                          <a:cs typeface="+mn-cs"/>
                        </a:rPr>
                        <a:t>»</a:t>
                      </a:r>
                    </a:p>
                    <a:p>
                      <a:r>
                        <a:rPr lang="ru-RU" sz="1800" kern="1200" dirty="0" smtClean="0">
                          <a:solidFill>
                            <a:schemeClr val="dk1"/>
                          </a:solidFill>
                          <a:latin typeface="+mn-lt"/>
                          <a:ea typeface="+mn-ea"/>
                          <a:cs typeface="+mn-cs"/>
                        </a:rPr>
                        <a:t>6. «Семья в современном обществе»</a:t>
                      </a:r>
                      <a:endParaRPr lang="ru-RU"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132856"/>
            <a:ext cx="9143999" cy="3636119"/>
          </a:xfrm>
        </p:spPr>
        <p:txBody>
          <a:bodyPr/>
          <a:lstStyle/>
          <a:p>
            <a:r>
              <a:rPr lang="ru-RU" dirty="0" smtClean="0"/>
              <a:t>                                                                        </a:t>
            </a:r>
            <a:endParaRPr lang="ru-RU" dirty="0"/>
          </a:p>
        </p:txBody>
      </p:sp>
      <p:sp>
        <p:nvSpPr>
          <p:cNvPr id="3" name="Текст 2"/>
          <p:cNvSpPr>
            <a:spLocks noGrp="1"/>
          </p:cNvSpPr>
          <p:nvPr>
            <p:ph type="body" idx="1"/>
          </p:nvPr>
        </p:nvSpPr>
        <p:spPr>
          <a:xfrm>
            <a:off x="0" y="188641"/>
            <a:ext cx="9144000" cy="1440159"/>
          </a:xfrm>
        </p:spPr>
        <p:txBody>
          <a:bodyPr>
            <a:normAutofit/>
          </a:bodyPr>
          <a:lstStyle/>
          <a:p>
            <a:pPr algn="ctr"/>
            <a:r>
              <a:rPr lang="ru-RU" sz="4000" dirty="0" smtClean="0">
                <a:latin typeface="Arial Black" pitchFamily="34" charset="0"/>
              </a:rPr>
              <a:t>Типы тем планов развёрнутого ответа</a:t>
            </a:r>
            <a:endParaRPr lang="ru-RU" sz="4000" dirty="0"/>
          </a:p>
        </p:txBody>
      </p:sp>
      <p:graphicFrame>
        <p:nvGraphicFramePr>
          <p:cNvPr id="4" name="Таблица 3"/>
          <p:cNvGraphicFramePr>
            <a:graphicFrameLocks noGrp="1"/>
          </p:cNvGraphicFramePr>
          <p:nvPr/>
        </p:nvGraphicFramePr>
        <p:xfrm>
          <a:off x="0" y="1916833"/>
          <a:ext cx="9144000" cy="5913120"/>
        </p:xfrm>
        <a:graphic>
          <a:graphicData uri="http://schemas.openxmlformats.org/drawingml/2006/table">
            <a:tbl>
              <a:tblPr firstRow="1" bandRow="1">
                <a:tableStyleId>{5C22544A-7EE6-4342-B048-85BDC9FD1C3A}</a:tableStyleId>
              </a:tblPr>
              <a:tblGrid>
                <a:gridCol w="2286000"/>
                <a:gridCol w="2286000"/>
                <a:gridCol w="2286000"/>
                <a:gridCol w="2286000"/>
              </a:tblGrid>
              <a:tr h="1368151">
                <a:tc>
                  <a:txBody>
                    <a:bodyPr/>
                    <a:lstStyle/>
                    <a:p>
                      <a:pPr algn="ctr"/>
                      <a:r>
                        <a:rPr lang="ru-RU" sz="2800" dirty="0" smtClean="0"/>
                        <a:t>Тема «Х»</a:t>
                      </a:r>
                      <a:endParaRPr lang="ru-RU" sz="2800" dirty="0"/>
                    </a:p>
                  </a:txBody>
                  <a:tcPr/>
                </a:tc>
                <a:tc>
                  <a:txBody>
                    <a:bodyPr/>
                    <a:lstStyle/>
                    <a:p>
                      <a:pPr algn="ctr"/>
                      <a:r>
                        <a:rPr lang="ru-RU" sz="2800" dirty="0" smtClean="0"/>
                        <a:t>Тема «Х» и «</a:t>
                      </a:r>
                      <a:r>
                        <a:rPr lang="en-US" sz="2800" dirty="0" smtClean="0"/>
                        <a:t>Y</a:t>
                      </a:r>
                      <a:r>
                        <a:rPr lang="ru-RU" sz="2800" dirty="0" smtClean="0"/>
                        <a:t>»</a:t>
                      </a:r>
                      <a:endParaRPr lang="ru-RU" sz="2800" dirty="0"/>
                    </a:p>
                  </a:txBody>
                  <a:tcPr/>
                </a:tc>
                <a:tc>
                  <a:txBody>
                    <a:bodyPr/>
                    <a:lstStyle/>
                    <a:p>
                      <a:pPr algn="ctr"/>
                      <a:r>
                        <a:rPr lang="ru-RU" sz="2800" dirty="0" smtClean="0"/>
                        <a:t>Тема «</a:t>
                      </a:r>
                      <a:r>
                        <a:rPr lang="en-US" sz="2800" dirty="0" smtClean="0"/>
                        <a:t>X </a:t>
                      </a:r>
                      <a:r>
                        <a:rPr lang="ru-RU" sz="2800" dirty="0" smtClean="0"/>
                        <a:t> как вид </a:t>
                      </a:r>
                      <a:r>
                        <a:rPr lang="en-US" sz="2800" dirty="0" smtClean="0"/>
                        <a:t>Y</a:t>
                      </a:r>
                      <a:r>
                        <a:rPr lang="ru-RU" sz="2800" dirty="0" smtClean="0"/>
                        <a:t>»</a:t>
                      </a:r>
                      <a:endParaRPr lang="ru-RU" sz="2800" dirty="0"/>
                    </a:p>
                  </a:txBody>
                  <a:tcPr/>
                </a:tc>
                <a:tc>
                  <a:txBody>
                    <a:bodyPr/>
                    <a:lstStyle/>
                    <a:p>
                      <a:pPr algn="ctr"/>
                      <a:r>
                        <a:rPr lang="ru-RU" sz="2400" dirty="0" smtClean="0"/>
                        <a:t>«Современные проблемы (состояние) развития Х»</a:t>
                      </a:r>
                      <a:endParaRPr lang="ru-RU" sz="2400" dirty="0"/>
                    </a:p>
                  </a:txBody>
                  <a:tcPr/>
                </a:tc>
              </a:tr>
              <a:tr h="2838007">
                <a:tc>
                  <a:txBody>
                    <a:bodyPr/>
                    <a:lstStyle/>
                    <a:p>
                      <a:r>
                        <a:rPr lang="ru-RU" sz="2800" dirty="0" smtClean="0"/>
                        <a:t>Название темы состоит из одного обществоведческого понятия</a:t>
                      </a:r>
                      <a:endParaRPr lang="ru-RU" sz="2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800" dirty="0" smtClean="0"/>
                        <a:t>Название темы состоит из двух</a:t>
                      </a:r>
                      <a:r>
                        <a:rPr lang="ru-RU" sz="2800" baseline="0" dirty="0" smtClean="0"/>
                        <a:t> </a:t>
                      </a:r>
                      <a:r>
                        <a:rPr lang="ru-RU" sz="2800" baseline="0" dirty="0" err="1" smtClean="0"/>
                        <a:t>рядоположенных</a:t>
                      </a:r>
                      <a:r>
                        <a:rPr lang="ru-RU" sz="2800" baseline="0" dirty="0" smtClean="0"/>
                        <a:t> </a:t>
                      </a:r>
                      <a:r>
                        <a:rPr lang="ru-RU" sz="2800" dirty="0" smtClean="0"/>
                        <a:t>понятий</a:t>
                      </a:r>
                    </a:p>
                    <a:p>
                      <a:endParaRPr lang="ru-RU" sz="2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800" dirty="0" smtClean="0"/>
                        <a:t>Название темы представляет одно понятие, как одну из составляющих</a:t>
                      </a:r>
                      <a:r>
                        <a:rPr lang="ru-RU" sz="2800" baseline="0" dirty="0" smtClean="0"/>
                        <a:t> другого понятия</a:t>
                      </a:r>
                      <a:endParaRPr lang="ru-RU" sz="2800" dirty="0" smtClean="0"/>
                    </a:p>
                    <a:p>
                      <a:endParaRPr lang="ru-RU" sz="2800" dirty="0"/>
                    </a:p>
                  </a:txBody>
                  <a:tcPr/>
                </a:tc>
                <a:tc>
                  <a:txBody>
                    <a:bodyPr/>
                    <a:lstStyle/>
                    <a:p>
                      <a:r>
                        <a:rPr lang="ru-RU" sz="2800" dirty="0" smtClean="0"/>
                        <a:t>Тема посвящена современным проблемам (состоянию) развития чего-либо</a:t>
                      </a:r>
                      <a:endParaRPr lang="ru-RU" sz="2800"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243407"/>
            <a:ext cx="9144000" cy="1224135"/>
          </a:xfrm>
        </p:spPr>
        <p:txBody>
          <a:bodyPr>
            <a:noAutofit/>
          </a:bodyPr>
          <a:lstStyle/>
          <a:p>
            <a:r>
              <a:rPr lang="ru-RU" sz="3600" dirty="0" smtClean="0">
                <a:solidFill>
                  <a:schemeClr val="bg2">
                    <a:lumMod val="40000"/>
                    <a:lumOff val="60000"/>
                  </a:schemeClr>
                </a:solidFill>
              </a:rPr>
              <a:t>Универсальный алгоритм составления плана</a:t>
            </a:r>
            <a:endParaRPr lang="ru-RU" sz="3600" dirty="0">
              <a:solidFill>
                <a:schemeClr val="bg2">
                  <a:lumMod val="40000"/>
                  <a:lumOff val="60000"/>
                </a:schemeClr>
              </a:solidFill>
            </a:endParaRPr>
          </a:p>
        </p:txBody>
      </p:sp>
      <p:sp>
        <p:nvSpPr>
          <p:cNvPr id="3" name="Подзаголовок 2"/>
          <p:cNvSpPr>
            <a:spLocks noGrp="1"/>
          </p:cNvSpPr>
          <p:nvPr>
            <p:ph type="subTitle" idx="1"/>
          </p:nvPr>
        </p:nvSpPr>
        <p:spPr>
          <a:xfrm>
            <a:off x="179512" y="908720"/>
            <a:ext cx="8784976" cy="5688632"/>
          </a:xfrm>
        </p:spPr>
        <p:txBody>
          <a:bodyPr>
            <a:normAutofit fontScale="25000" lnSpcReduction="20000"/>
          </a:bodyPr>
          <a:lstStyle/>
          <a:p>
            <a:pPr algn="l"/>
            <a:r>
              <a:rPr lang="ru-RU" sz="7200" dirty="0" smtClean="0"/>
              <a:t>1. Сначала необходимо обозначить предмет предложенной темы. Для этого существует несколько вариантов. Например:</a:t>
            </a:r>
            <a:br>
              <a:rPr lang="ru-RU" sz="7200" dirty="0" smtClean="0"/>
            </a:br>
            <a:r>
              <a:rPr lang="ru-RU" sz="7200" i="1" dirty="0" smtClean="0"/>
              <a:t>1) Что такое…</a:t>
            </a:r>
            <a:br>
              <a:rPr lang="ru-RU" sz="7200" i="1" dirty="0" smtClean="0"/>
            </a:br>
            <a:r>
              <a:rPr lang="ru-RU" sz="7200" i="1" dirty="0" smtClean="0"/>
              <a:t>2) Понятие…</a:t>
            </a:r>
            <a:br>
              <a:rPr lang="ru-RU" sz="7200" i="1" dirty="0" smtClean="0"/>
            </a:br>
            <a:r>
              <a:rPr lang="ru-RU" sz="7200" i="1" dirty="0" smtClean="0"/>
              <a:t>3) Определение…(в узком смысле, широком смысле).</a:t>
            </a:r>
            <a:r>
              <a:rPr lang="ru-RU" sz="7200" dirty="0" smtClean="0"/>
              <a:t/>
            </a:r>
            <a:br>
              <a:rPr lang="ru-RU" sz="7200" dirty="0" smtClean="0"/>
            </a:br>
            <a:r>
              <a:rPr lang="ru-RU" sz="7200" dirty="0" smtClean="0"/>
              <a:t>2. Затем, если возможно, выделите следующие моменты:</a:t>
            </a:r>
            <a:br>
              <a:rPr lang="ru-RU" sz="7200" dirty="0" smtClean="0"/>
            </a:br>
            <a:r>
              <a:rPr lang="ru-RU" sz="7200" i="1" dirty="0" smtClean="0"/>
              <a:t>1) Причины возникновения (появления, развития)…</a:t>
            </a:r>
            <a:r>
              <a:rPr lang="ru-RU" sz="7200" dirty="0" smtClean="0"/>
              <a:t/>
            </a:r>
            <a:br>
              <a:rPr lang="ru-RU" sz="7200" dirty="0" smtClean="0"/>
            </a:br>
            <a:r>
              <a:rPr lang="ru-RU" sz="7200" dirty="0" smtClean="0"/>
              <a:t>Этот пункт можете детализировать в отдельных подпунктах, перечислив эти самые причины.</a:t>
            </a:r>
            <a:br>
              <a:rPr lang="ru-RU" sz="7200" dirty="0" smtClean="0"/>
            </a:br>
            <a:r>
              <a:rPr lang="ru-RU" sz="7200" dirty="0" smtClean="0"/>
              <a:t>2) Подходы к определению понятия... (сущности...). Например:</a:t>
            </a:r>
            <a:br>
              <a:rPr lang="ru-RU" sz="7200" dirty="0" smtClean="0"/>
            </a:br>
            <a:r>
              <a:rPr lang="ru-RU" sz="7200" i="1" dirty="0" smtClean="0"/>
              <a:t>- Теории происхождения…</a:t>
            </a:r>
            <a:br>
              <a:rPr lang="ru-RU" sz="7200" i="1" dirty="0" smtClean="0"/>
            </a:br>
            <a:r>
              <a:rPr lang="ru-RU" sz="7200" i="1" dirty="0" smtClean="0"/>
              <a:t>- Взгляды мыслителей на…</a:t>
            </a:r>
            <a:br>
              <a:rPr lang="ru-RU" sz="7200" i="1" dirty="0" smtClean="0"/>
            </a:br>
            <a:r>
              <a:rPr lang="ru-RU" sz="7200" dirty="0" smtClean="0"/>
              <a:t>Этот пункт можете детализировать в отдельных подпунктах, перечислив эти самые подходы.</a:t>
            </a:r>
            <a:br>
              <a:rPr lang="ru-RU" sz="7200" dirty="0" smtClean="0"/>
            </a:br>
            <a:r>
              <a:rPr lang="ru-RU" sz="7200" dirty="0" smtClean="0"/>
              <a:t>3. Далее выделите </a:t>
            </a:r>
            <a:r>
              <a:rPr lang="ru-RU" sz="7200" i="1" dirty="0" smtClean="0"/>
              <a:t>характерные черты (признаки; особенности; главные элементы и т.п.)... </a:t>
            </a:r>
            <a:br>
              <a:rPr lang="ru-RU" sz="7200" i="1" dirty="0" smtClean="0"/>
            </a:br>
            <a:r>
              <a:rPr lang="ru-RU" sz="7200" dirty="0" smtClean="0"/>
              <a:t>Этот пункт можете детализировать в отдельных подпунктах, перечислив эти самые характерные черты (признаки; особенности главные элементы и т.п.).</a:t>
            </a:r>
          </a:p>
          <a:p>
            <a:pPr algn="l"/>
            <a:r>
              <a:rPr lang="ru-RU" sz="7200" dirty="0" smtClean="0"/>
              <a:t>4. Функции…</a:t>
            </a:r>
            <a:br>
              <a:rPr lang="ru-RU" sz="7200" dirty="0" smtClean="0"/>
            </a:br>
            <a:r>
              <a:rPr lang="ru-RU" sz="7200" dirty="0" smtClean="0"/>
              <a:t>Этот пункт можете детализировать в отдельных подпунктах, перечислив эти самые функции.</a:t>
            </a:r>
            <a:br>
              <a:rPr lang="ru-RU" sz="7200" dirty="0" smtClean="0"/>
            </a:br>
            <a:r>
              <a:rPr lang="ru-RU" sz="7200" dirty="0" smtClean="0"/>
              <a:t>5. Типы </a:t>
            </a:r>
            <a:r>
              <a:rPr lang="ru-RU" sz="7200" i="1" dirty="0" smtClean="0"/>
              <a:t>(виды, формы, структура, классификации, критерии, факторы)...</a:t>
            </a:r>
            <a:br>
              <a:rPr lang="ru-RU" sz="7200" i="1" dirty="0" smtClean="0"/>
            </a:br>
            <a:r>
              <a:rPr lang="ru-RU" sz="7200" i="1" dirty="0" smtClean="0"/>
              <a:t>Этот пункт можете детализировать в отдельных подпунктах.</a:t>
            </a:r>
            <a:endParaRPr lang="ru-RU" sz="7200" dirty="0" smtClean="0"/>
          </a:p>
          <a:p>
            <a:pPr algn="l"/>
            <a:r>
              <a:rPr lang="ru-RU" sz="7200" dirty="0" smtClean="0"/>
              <a:t>6. Структура...</a:t>
            </a:r>
            <a:br>
              <a:rPr lang="ru-RU" sz="7200" dirty="0" smtClean="0"/>
            </a:br>
            <a:r>
              <a:rPr lang="ru-RU" sz="7200" dirty="0" smtClean="0"/>
              <a:t>7. Значение (</a:t>
            </a:r>
            <a:r>
              <a:rPr lang="ru-RU" sz="7200" i="1" dirty="0" smtClean="0"/>
              <a:t>роль, последствия, тенденции, цель</a:t>
            </a:r>
            <a:r>
              <a:rPr lang="ru-RU" sz="7200" dirty="0" smtClean="0"/>
              <a:t>)…</a:t>
            </a:r>
            <a:br>
              <a:rPr lang="ru-RU" sz="7200" dirty="0" smtClean="0"/>
            </a:br>
            <a:r>
              <a:rPr lang="ru-RU" sz="7200" dirty="0" smtClean="0"/>
              <a:t>8. Особенности (</a:t>
            </a:r>
            <a:r>
              <a:rPr lang="ru-RU" sz="7200" i="1" dirty="0" smtClean="0"/>
              <a:t>проблемы, традиции и т.п.)… в современном обществе</a:t>
            </a:r>
            <a:r>
              <a:rPr lang="ru-RU" sz="7200" dirty="0" smtClean="0"/>
              <a:t> (мире).</a:t>
            </a:r>
            <a:br>
              <a:rPr lang="ru-RU" sz="7200" dirty="0" smtClean="0"/>
            </a:br>
            <a:r>
              <a:rPr lang="ru-RU" sz="7200" dirty="0" smtClean="0"/>
              <a:t>9. Пути решения…</a:t>
            </a:r>
          </a:p>
          <a:p>
            <a:pPr algn="l"/>
            <a:r>
              <a:rPr lang="ru-RU" sz="7200" dirty="0" smtClean="0"/>
              <a:t> </a:t>
            </a:r>
          </a:p>
          <a:p>
            <a:endParaRPr lang="ru-RU" sz="4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fontScale="90000"/>
          </a:bodyPr>
          <a:lstStyle/>
          <a:p>
            <a:pPr algn="l"/>
            <a:r>
              <a:rPr lang="ru-RU" dirty="0" smtClean="0">
                <a:solidFill>
                  <a:schemeClr val="bg2">
                    <a:lumMod val="40000"/>
                    <a:lumOff val="60000"/>
                  </a:schemeClr>
                </a:solidFill>
              </a:rPr>
              <a:t/>
            </a:r>
            <a:br>
              <a:rPr lang="ru-RU" dirty="0" smtClean="0">
                <a:solidFill>
                  <a:schemeClr val="bg2">
                    <a:lumMod val="40000"/>
                    <a:lumOff val="60000"/>
                  </a:schemeClr>
                </a:solidFill>
              </a:rPr>
            </a:br>
            <a:r>
              <a:rPr lang="ru-RU" dirty="0" smtClean="0">
                <a:solidFill>
                  <a:schemeClr val="bg2">
                    <a:lumMod val="40000"/>
                    <a:lumOff val="60000"/>
                  </a:schemeClr>
                </a:solidFill>
              </a:rPr>
              <a:t>Тема «Х»</a:t>
            </a:r>
            <a:r>
              <a:rPr lang="ru-RU" dirty="0" smtClean="0"/>
              <a:t/>
            </a:r>
            <a:br>
              <a:rPr lang="ru-RU" dirty="0" smtClean="0"/>
            </a:br>
            <a:r>
              <a:rPr lang="ru-RU" sz="3100" dirty="0" smtClean="0"/>
              <a:t>1) Сущность «Х» (можно развернуть: этимология и определение; в широком и в узком смысле слова; с точки зрения разных подходов или авторов).</a:t>
            </a:r>
            <a:br>
              <a:rPr lang="ru-RU" sz="3100" dirty="0" smtClean="0"/>
            </a:br>
            <a:r>
              <a:rPr lang="ru-RU" sz="3100" dirty="0" smtClean="0"/>
              <a:t>2) Признаки «Х» (развернуть).</a:t>
            </a:r>
            <a:br>
              <a:rPr lang="ru-RU" sz="3100" dirty="0" smtClean="0"/>
            </a:br>
            <a:r>
              <a:rPr lang="ru-RU" sz="3100" dirty="0" smtClean="0"/>
              <a:t>3) Структура «Х» (в подпунктах можно выделить элементы структуры).</a:t>
            </a:r>
            <a:br>
              <a:rPr lang="ru-RU" sz="3100" dirty="0" smtClean="0"/>
            </a:br>
            <a:r>
              <a:rPr lang="ru-RU" sz="3100" dirty="0" smtClean="0"/>
              <a:t>4) Развитие «Х» (в подпунктах: теории происхождения, выделить периоды).</a:t>
            </a:r>
            <a:br>
              <a:rPr lang="ru-RU" sz="3100" dirty="0" smtClean="0"/>
            </a:br>
            <a:r>
              <a:rPr lang="ru-RU" sz="3100" dirty="0" smtClean="0"/>
              <a:t>5) Виды «Х» (в подпунктах: могут быть сами виды или основания для их классификации).</a:t>
            </a:r>
            <a:br>
              <a:rPr lang="ru-RU" sz="3100" dirty="0" smtClean="0"/>
            </a:br>
            <a:r>
              <a:rPr lang="ru-RU" sz="3100" dirty="0" smtClean="0"/>
              <a:t>6) Роль «Х» (в подпунктах: роль в жизни человека, общества или государства; позитивную и  негативную роль;  перечислить функции).</a:t>
            </a:r>
            <a:r>
              <a:rPr lang="ru-RU" sz="3600" dirty="0" smtClean="0"/>
              <a:t/>
            </a:r>
            <a:br>
              <a:rPr lang="ru-RU" sz="3600" dirty="0" smtClean="0"/>
            </a:br>
            <a:r>
              <a:rPr lang="ru-RU" sz="3600" dirty="0" smtClean="0"/>
              <a:t/>
            </a:r>
            <a:br>
              <a:rPr lang="ru-RU" sz="3600" dirty="0" smtClean="0"/>
            </a:br>
            <a:endParaRPr lang="ru-RU" sz="3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91270"/>
            <a:ext cx="8229600" cy="6466730"/>
          </a:xfrm>
        </p:spPr>
        <p:txBody>
          <a:bodyPr>
            <a:normAutofit fontScale="90000"/>
          </a:bodyPr>
          <a:lstStyle/>
          <a:p>
            <a:pPr algn="l"/>
            <a:r>
              <a:rPr lang="ru-RU" sz="4900" dirty="0" smtClean="0">
                <a:solidFill>
                  <a:schemeClr val="bg2">
                    <a:lumMod val="40000"/>
                    <a:lumOff val="60000"/>
                  </a:schemeClr>
                </a:solidFill>
              </a:rPr>
              <a:t>«Семья»</a:t>
            </a:r>
            <a:r>
              <a:rPr lang="ru-RU" sz="3200" dirty="0" smtClean="0"/>
              <a:t/>
            </a:r>
            <a:br>
              <a:rPr lang="ru-RU" sz="3200" dirty="0" smtClean="0"/>
            </a:br>
            <a:r>
              <a:rPr lang="ru-RU" sz="2700" dirty="0" smtClean="0"/>
              <a:t>1) Что такое семья?</a:t>
            </a:r>
            <a:br>
              <a:rPr lang="ru-RU" sz="2700" dirty="0" smtClean="0"/>
            </a:br>
            <a:r>
              <a:rPr lang="ru-RU" sz="2700" dirty="0" smtClean="0"/>
              <a:t>а) в узком смысле;</a:t>
            </a:r>
            <a:br>
              <a:rPr lang="ru-RU" sz="2700" dirty="0" smtClean="0"/>
            </a:br>
            <a:r>
              <a:rPr lang="ru-RU" sz="2700" dirty="0" smtClean="0"/>
              <a:t>б) в широком смысле.</a:t>
            </a:r>
            <a:br>
              <a:rPr lang="ru-RU" sz="2700" dirty="0" smtClean="0"/>
            </a:br>
            <a:r>
              <a:rPr lang="ru-RU" sz="2700" dirty="0" smtClean="0"/>
              <a:t>2) Науки, изучающие семью:</a:t>
            </a:r>
            <a:br>
              <a:rPr lang="ru-RU" sz="2700" dirty="0" smtClean="0"/>
            </a:br>
            <a:r>
              <a:rPr lang="ru-RU" sz="2700" dirty="0" smtClean="0"/>
              <a:t>а) демография;</a:t>
            </a:r>
            <a:br>
              <a:rPr lang="ru-RU" sz="2700" dirty="0" smtClean="0"/>
            </a:br>
            <a:r>
              <a:rPr lang="ru-RU" sz="2700" dirty="0" smtClean="0"/>
              <a:t>б) юриспруденция;</a:t>
            </a:r>
            <a:br>
              <a:rPr lang="ru-RU" sz="2700" dirty="0" smtClean="0"/>
            </a:br>
            <a:r>
              <a:rPr lang="ru-RU" sz="2700" dirty="0" smtClean="0"/>
              <a:t>в) экономика;</a:t>
            </a:r>
            <a:br>
              <a:rPr lang="ru-RU" sz="2700" dirty="0" smtClean="0"/>
            </a:br>
            <a:r>
              <a:rPr lang="ru-RU" sz="2700" dirty="0" smtClean="0"/>
              <a:t>г) социальная психология.</a:t>
            </a:r>
            <a:br>
              <a:rPr lang="ru-RU" sz="2700" dirty="0" smtClean="0"/>
            </a:br>
            <a:r>
              <a:rPr lang="ru-RU" sz="2700" dirty="0" smtClean="0"/>
              <a:t>3) Признаки семьи.</a:t>
            </a:r>
            <a:br>
              <a:rPr lang="ru-RU" sz="2700" dirty="0" smtClean="0"/>
            </a:br>
            <a:r>
              <a:rPr lang="ru-RU" sz="2700" dirty="0" smtClean="0"/>
              <a:t>4) Виды семей:</a:t>
            </a:r>
            <a:br>
              <a:rPr lang="ru-RU" sz="2700" dirty="0" smtClean="0"/>
            </a:br>
            <a:r>
              <a:rPr lang="ru-RU" sz="2700" dirty="0" smtClean="0"/>
              <a:t>а) по числу детей;</a:t>
            </a:r>
            <a:br>
              <a:rPr lang="ru-RU" sz="2700" dirty="0" smtClean="0"/>
            </a:br>
            <a:r>
              <a:rPr lang="ru-RU" sz="2700" dirty="0" smtClean="0"/>
              <a:t>б) по характеру распределения домашних обязанностей;</a:t>
            </a:r>
            <a:br>
              <a:rPr lang="ru-RU" sz="2700" dirty="0" smtClean="0"/>
            </a:br>
            <a:r>
              <a:rPr lang="ru-RU" sz="2700" dirty="0" smtClean="0"/>
              <a:t>в) по родственной структуре.</a:t>
            </a:r>
            <a:br>
              <a:rPr lang="ru-RU" sz="2700" dirty="0" smtClean="0"/>
            </a:br>
            <a:r>
              <a:rPr lang="ru-RU" sz="2700" dirty="0" smtClean="0"/>
              <a:t>5) Функции семьи:</a:t>
            </a:r>
            <a:br>
              <a:rPr lang="ru-RU" sz="2700" dirty="0" smtClean="0"/>
            </a:br>
            <a:r>
              <a:rPr lang="ru-RU" sz="2700" dirty="0" smtClean="0"/>
              <a:t>а) репродуктивная; б) социализирующая; в) </a:t>
            </a:r>
            <a:r>
              <a:rPr lang="ru-RU" sz="2700" dirty="0" err="1" smtClean="0"/>
              <a:t>экономичекая</a:t>
            </a:r>
            <a:r>
              <a:rPr lang="ru-RU" sz="2700" dirty="0" smtClean="0"/>
              <a:t>.</a:t>
            </a:r>
            <a:br>
              <a:rPr lang="ru-RU" sz="2700" dirty="0" smtClean="0"/>
            </a:br>
            <a:endParaRPr lang="ru-RU" sz="27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Классическая">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TotalTime>
  <Words>420</Words>
  <Application>Microsoft Office PowerPoint</Application>
  <PresentationFormat>Экран (4:3)</PresentationFormat>
  <Paragraphs>61</Paragraphs>
  <Slides>17</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Как составить сложный план выступления на обществоведческую тему (выполняем задание С8 ЕГЭ)</vt:lpstr>
      <vt:lpstr>«Вам поручено подготовить развёрнутый ответ по теме «….». Составьте план, в соответствии с которым вы будете освещать эту тему. План должен содержать не менее трёх пунктов, из которых два или более детализированы в подпунктах».</vt:lpstr>
      <vt:lpstr>Критерии оценивания выполнения задания С8</vt:lpstr>
      <vt:lpstr>Что необходимо знать выпускнику, приступая к выполнению задания С8 1) требования к составлению развёрнутого плана; 2) содержание предметного материала по теме; 3) специфику формулировки темы.</vt:lpstr>
      <vt:lpstr>Слайд 5</vt:lpstr>
      <vt:lpstr>                                                                        </vt:lpstr>
      <vt:lpstr>Универсальный алгоритм составления плана</vt:lpstr>
      <vt:lpstr> Тема «Х» 1) Сущность «Х» (можно развернуть: этимология и определение; в широком и в узком смысле слова; с точки зрения разных подходов или авторов). 2) Признаки «Х» (развернуть). 3) Структура «Х» (в подпунктах можно выделить элементы структуры). 4) Развитие «Х» (в подпунктах: теории происхождения, выделить периоды). 5) Виды «Х» (в подпунктах: могут быть сами виды или основания для их классификации). 6) Роль «Х» (в подпунктах: роль в жизни человека, общества или государства; позитивную и  негативную роль;  перечислить функции).  </vt:lpstr>
      <vt:lpstr>«Семья» 1) Что такое семья? а) в узком смысле; б) в широком смысле. 2) Науки, изучающие семью: а) демография; б) юриспруденция; в) экономика; г) социальная психология. 3) Признаки семьи. 4) Виды семей: а) по числу детей; б) по характеру распределения домашних обязанностей; в) по родственной структуре. 5) Функции семьи: а) репродуктивная; б) социализирующая; в) экономичекая. </vt:lpstr>
      <vt:lpstr>Тема «Х и Y» 1) Х (для раскрытия этого пункта в подпунктах  можно воспользоваться темой «Х»). 2) Y (для раскрытия этого пункта в подпунктах  тоже можно воспользоваться темой «Х»).  3) Связь Х и Y (Помните, что название пункта плана не может повторять общее название темы, а должно быть более узким)   </vt:lpstr>
      <vt:lpstr>Тема «Семья и брак» 1) Понятие «семья»:  а) в узком смысле; б) в широком смысле.  2) Виды семей: а) а) по числу детей; б) по характеру распределения домашних обязанностей; в) по родственной структуре. 3) Функции семьи (можно развернуть). 4) Сущность брака. 5) Виды брака: а) моногамия и полигамия; б) экзогамия и эндогамия; в) гражданский, церковный, фактический. 6) Институты семьи и брака в современном обществе.  </vt:lpstr>
      <vt:lpstr>Тема «Х как вид Y»  1) Y (для раскрытия этого пункта в подпунктах  можно воспользоваться темой «Х»).  2) Виды Y (среди них в подпунктах должен быть Х). 3) Х (для раскрытия этого пункта в подпунктах  можно воспользоваться темой «Х»). </vt:lpstr>
      <vt:lpstr>Тема «Семья как социальный институт» 1) Понятие социального института. 2) Виды социальных институтов: а) церковь; б) армия; в) школа; г) семья. 2) Функции семьи как социального института: а) репродуктивная; б) хозяйственная; в)  социально-статусная. 3) Семейные роли (можно развернуть). 4) Виды семей: а) патриархальная, партнёрская; б) многопоколенная, нуклеарная. 5) Ресурсы семьи: а) экономические;  б) информационные. 6) Роль семьи как социального института в современном обществе.</vt:lpstr>
      <vt:lpstr>Тема «Современные проблемы Х» 1) Сущность Х. 2) Развитие Х (особенности современного состояния). 3) Основные проблемы Х (развернуть). 4) Способы решения проблем. 5) Перспективы развития Х.</vt:lpstr>
      <vt:lpstr>Тема «Проблемы современной семьи» 1) Понятие семьи. 2) Типология семьи: а) основные классификации семьи; б) традиционные и нетрадиционные формы семьи. 3) Особенности института семьи в современном обществе: а) изменение положения женщин в семье; б) изменение бытовых условий. 4) Основные проблемы семьи в России и мире: а) увеличение количества разводов; б) поздние браки; в) падение рождаемости. 5) Способы решения проблем. 6) Основы семейной политики РФ. </vt:lpstr>
      <vt:lpstr>Тема «Семья в современном обществе» 1. Понятие семьи 2. Типология семьи: а) основные классификации семьи; б) традиционные и нетрадиционные формы семьи. 3. Роль семьи в современном обществе: а) функции семьи; б) изменение функций семьи с развитием современного общества. 4. Особенности института семьи в современном обществе: а) изменение положения женщин в семье; б) изменения бытовых условий семьи. 5. Основные проблемы семьи в России и мире: а) увеличение количества разводов; б) снижение рождаемости; в) поздние браки; г) рост числа неполных семей. 6. Основы семейной политики  РФ. </vt:lpstr>
      <vt:lpstr>      Памятка по работе над составлением плана развёрнутого ответа 1. Вспомните правила составления развёрнутого плана. 2. Внимательно прочитайте тему предложенного типа. 3. Определите тип представленной темы. 4. Мысленно воспроизведите содержание  материала по данной теме. 5. Составьте план с учётом  специфики заданной темы.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Как составить сложный план выступления на обществоведческую тему (выполняем задание С8 ЕГЭ)</dc:title>
  <dc:creator>User</dc:creator>
  <cp:lastModifiedBy>User</cp:lastModifiedBy>
  <cp:revision>26</cp:revision>
  <dcterms:created xsi:type="dcterms:W3CDTF">2014-03-13T16:24:40Z</dcterms:created>
  <dcterms:modified xsi:type="dcterms:W3CDTF">2015-01-20T15:48:07Z</dcterms:modified>
</cp:coreProperties>
</file>