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72" r:id="rId5"/>
    <p:sldId id="259" r:id="rId6"/>
    <p:sldId id="260" r:id="rId7"/>
    <p:sldId id="263" r:id="rId8"/>
    <p:sldId id="270" r:id="rId9"/>
    <p:sldId id="271" r:id="rId10"/>
    <p:sldId id="262" r:id="rId11"/>
    <p:sldId id="264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BE4FD-8838-416B-BB2B-2BBB4B3CA8F2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8587E-C729-4ACA-A420-657299484C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8587E-C729-4ACA-A420-657299484C8E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825D56B-FBCC-4902-94D5-FC2BFC524D53}" type="datetimeFigureOut">
              <a:rPr lang="ru-RU" smtClean="0"/>
              <a:pPr/>
              <a:t>11.02.2014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116050-E1BD-4580-BFE7-77CE2A25C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Культура и духовная жизнь общества</a:t>
            </a:r>
            <a:endParaRPr lang="ru-RU" dirty="0"/>
          </a:p>
        </p:txBody>
      </p:sp>
      <p:pic>
        <p:nvPicPr>
          <p:cNvPr id="28674" name="Picture 2" descr="http://go2.imgsmail.ru/imgpreview?key=http%3A//voskresenie.cherepovets.ru/chorus_pics/chorus_fin.jpg&amp;mb=imgdb_preview_19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786322"/>
            <a:ext cx="2466975" cy="1466851"/>
          </a:xfrm>
          <a:prstGeom prst="rect">
            <a:avLst/>
          </a:prstGeom>
          <a:noFill/>
        </p:spPr>
      </p:pic>
      <p:pic>
        <p:nvPicPr>
          <p:cNvPr id="28676" name="Picture 4" descr="http://go2.imgsmail.ru/imgpreview?key=http%3A//ruvr.ru/files/Image/Editiors/Espanol/Victor/Eslavos.jpg&amp;mb=imgdb_preview_188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4429132"/>
            <a:ext cx="1647825" cy="2200275"/>
          </a:xfrm>
          <a:prstGeom prst="rect">
            <a:avLst/>
          </a:prstGeom>
          <a:noFill/>
        </p:spPr>
      </p:pic>
      <p:pic>
        <p:nvPicPr>
          <p:cNvPr id="28678" name="Picture 6" descr="http://go2.imgsmail.ru/imgpreview?key=http%3A//gazeta.info/netcat_files/Image/ZileleCulturiiSlave1.jpg&amp;mb=imgdb_preview_164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3429000"/>
            <a:ext cx="1895475" cy="1914525"/>
          </a:xfrm>
          <a:prstGeom prst="rect">
            <a:avLst/>
          </a:prstGeom>
          <a:noFill/>
        </p:spPr>
      </p:pic>
      <p:pic>
        <p:nvPicPr>
          <p:cNvPr id="28680" name="Picture 8" descr="http://go1.imgsmail.ru/imgpreview?key=http%3A//www.6tv.ru/uploads/pblc/17016.jpg&amp;mb=imgdb_preview_69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9058" y="5429264"/>
            <a:ext cx="1562100" cy="1171575"/>
          </a:xfrm>
          <a:prstGeom prst="rect">
            <a:avLst/>
          </a:prstGeom>
          <a:noFill/>
        </p:spPr>
      </p:pic>
      <p:pic>
        <p:nvPicPr>
          <p:cNvPr id="28682" name="Picture 10" descr="http://go1.imgsmail.ru/imgpreview?key=http%3A//echo.msk.ru/att/element-741769-thumb-000.jpg&amp;mb=imgdb_preview_93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71538" y="2857496"/>
            <a:ext cx="1714512" cy="1571636"/>
          </a:xfrm>
          <a:prstGeom prst="rect">
            <a:avLst/>
          </a:prstGeom>
          <a:noFill/>
        </p:spPr>
      </p:pic>
      <p:pic>
        <p:nvPicPr>
          <p:cNvPr id="15362" name="Picture 2" descr="http://go3.imgsmail.ru/imgpreview?key=http%3A//mosaica.ru/sites/default/files/news/preview/2012/09/24/%25D0%25BD%25D0%25B0%2520%25D1%2581%25D0%25B0%25D0%25B9%25D1%258201.jpg&amp;mb=imgdb_preview_63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50" y="2357430"/>
            <a:ext cx="2333625" cy="1552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МАТЕРИАЛЬНАЯ-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ДУХОВНАЯ-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Материальная культура связана с производством и освоением предметов и явлений материального мира, с изменением физической природы человека: материально-технические средства труда, коммуникация, культурно-бытовые сооружения, производственный опыт, умения, навыки людей и др. 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Духовная культура – совокупность духовных ценностей и творческой деятельности по их производству, освоению и применению: наука, искусство, религия, мораль, политика, право и др.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2.Виды культуры.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28596" y="2428868"/>
            <a:ext cx="8429684" cy="4143404"/>
          </a:xfrm>
        </p:spPr>
        <p:txBody>
          <a:bodyPr>
            <a:normAutofit/>
          </a:bodyPr>
          <a:lstStyle/>
          <a:p>
            <a:r>
              <a:rPr lang="ru-RU" dirty="0" smtClean="0"/>
              <a:t>- Духовные потребности </a:t>
            </a:r>
            <a:br>
              <a:rPr lang="ru-RU" dirty="0" smtClean="0"/>
            </a:br>
            <a:r>
              <a:rPr lang="ru-RU" dirty="0" smtClean="0"/>
              <a:t>Представляют собой объективную нужду людей и общества в целом создавать и осваивать духовные ценности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Духовная деятельность (духовное  производство) </a:t>
            </a:r>
            <a:br>
              <a:rPr lang="ru-RU" dirty="0" smtClean="0"/>
            </a:br>
            <a:r>
              <a:rPr lang="ru-RU" dirty="0" smtClean="0"/>
              <a:t>Производство сознания в особой общественной форме, осуществляемое специализированными группами людей, профессионально занятыми квалифицированным умственным трудом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Духовные блага (ценности): </a:t>
            </a:r>
            <a:br>
              <a:rPr lang="ru-RU" dirty="0" smtClean="0"/>
            </a:br>
            <a:r>
              <a:rPr lang="ru-RU" dirty="0" smtClean="0"/>
              <a:t>Идеи, теории, образы и духовные ценности.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духовной жизни общества: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Духовные общественные связи индивидов .</a:t>
            </a:r>
          </a:p>
          <a:p>
            <a:r>
              <a:rPr lang="ru-RU" dirty="0" smtClean="0"/>
              <a:t>Сам человек как существо духовное .</a:t>
            </a:r>
          </a:p>
          <a:p>
            <a:r>
              <a:rPr lang="ru-RU" dirty="0" smtClean="0"/>
              <a:t>Воспроизводство общественного сознания в его целостности.</a:t>
            </a:r>
          </a:p>
          <a:p>
            <a:r>
              <a:rPr lang="ru-RU" dirty="0" smtClean="0"/>
              <a:t>Особенности -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Его продуктами являются идеальные образования, которые не могут быть отчуждены от их непосредственного производителя.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Всеобщий характер его потребления, так как духовные блага доступны всем - индивидам без исключения, являясь достоянием всего человечества.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5.Основные функции культуры.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По мере движения истории в мировой культуре всё более доминируют и проявляются общечеловеческие черты, поскольку культурная деятельность человека становится всё более единой по своим формам, задачам и способам, что, соответственно, формирует единую культуру всего человечества.</a:t>
            </a:r>
            <a:endParaRPr lang="ru-RU" dirty="0"/>
          </a:p>
        </p:txBody>
      </p:sp>
      <p:pic>
        <p:nvPicPr>
          <p:cNvPr id="7170" name="Picture 2" descr="http://go1.imgsmail.ru/imgpreview?key=http%3A//culture.gatchina.ru/sites/default/files/organizations/file0107.jpg&amp;mb=imgdb_preview_17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643446"/>
            <a:ext cx="2333625" cy="1552576"/>
          </a:xfrm>
          <a:prstGeom prst="rect">
            <a:avLst/>
          </a:prstGeom>
          <a:noFill/>
        </p:spPr>
      </p:pic>
      <p:pic>
        <p:nvPicPr>
          <p:cNvPr id="7172" name="Picture 4" descr="http://go1.imgsmail.ru/imgpreview?key=http%3A//img1.liveinternet.ru/images/attach/c/4/79/45/79045127_large_img171_kopiya.jpg&amp;mb=imgdb_preview_108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714884"/>
            <a:ext cx="2219325" cy="1628776"/>
          </a:xfrm>
          <a:prstGeom prst="rect">
            <a:avLst/>
          </a:prstGeom>
          <a:noFill/>
        </p:spPr>
      </p:pic>
      <p:pic>
        <p:nvPicPr>
          <p:cNvPr id="7174" name="Picture 6" descr="http://go2.imgsmail.ru/imgpreview?key=http%3A//slavyanskaya-kultura.ru/images/5%28217%29.jpg&amp;mb=imgdb_preview_174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5000636"/>
            <a:ext cx="2333625" cy="1552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учитель\Рабочий стол\i_031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28596" y="214290"/>
            <a:ext cx="7929618" cy="6072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Закрепление-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Образец задания</a:t>
            </a:r>
            <a:endParaRPr lang="ru-RU" dirty="0" smtClean="0"/>
          </a:p>
          <a:p>
            <a:r>
              <a:rPr lang="ru-RU" b="1" dirty="0" smtClean="0"/>
              <a:t>A1. </a:t>
            </a:r>
            <a:r>
              <a:rPr lang="ru-RU" dirty="0" smtClean="0"/>
              <a:t>Выберите правильный ответ. Верны ли следующие суждения о культуре?</a:t>
            </a:r>
          </a:p>
          <a:p>
            <a:r>
              <a:rPr lang="ru-RU" dirty="0" smtClean="0"/>
              <a:t>А. Культура – совокупность ценностей, общий уровень интеллектуального, нравственного, эстетического развития людей.</a:t>
            </a:r>
          </a:p>
          <a:p>
            <a:r>
              <a:rPr lang="ru-RU" dirty="0" smtClean="0"/>
              <a:t>Б. Культура – совокупность исторически сложившихся форм совместной деятельности людей.</a:t>
            </a:r>
          </a:p>
          <a:p>
            <a:r>
              <a:rPr lang="ru-RU" dirty="0" smtClean="0"/>
              <a:t>1) верно только А</a:t>
            </a:r>
          </a:p>
          <a:p>
            <a:r>
              <a:rPr lang="ru-RU" dirty="0" smtClean="0"/>
              <a:t>2) верно только Б</a:t>
            </a:r>
          </a:p>
          <a:p>
            <a:r>
              <a:rPr lang="ru-RU" dirty="0" smtClean="0"/>
              <a:t>3) верны оба суждения</a:t>
            </a:r>
          </a:p>
          <a:p>
            <a:r>
              <a:rPr lang="ru-RU" dirty="0" smtClean="0"/>
              <a:t>4) оба суждения неверны</a:t>
            </a:r>
          </a:p>
          <a:p>
            <a:r>
              <a:rPr lang="ru-RU" b="1" i="1" dirty="0" smtClean="0"/>
              <a:t>Ответ:</a:t>
            </a:r>
            <a:r>
              <a:rPr lang="ru-RU" dirty="0" smtClean="0"/>
              <a:t> …..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занятия – урока.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1.Основные понятия – «культура», «духовная жизнь».</a:t>
            </a:r>
          </a:p>
          <a:p>
            <a:r>
              <a:rPr lang="ru-RU" dirty="0" smtClean="0"/>
              <a:t>2.Виды культуры человека.</a:t>
            </a:r>
          </a:p>
          <a:p>
            <a:r>
              <a:rPr lang="ru-RU" dirty="0" smtClean="0"/>
              <a:t>3.Типы культуры.</a:t>
            </a:r>
          </a:p>
          <a:p>
            <a:r>
              <a:rPr lang="ru-RU" dirty="0" smtClean="0"/>
              <a:t>4.Примеры взаимовлияния культур.</a:t>
            </a:r>
          </a:p>
          <a:p>
            <a:r>
              <a:rPr lang="ru-RU" dirty="0" smtClean="0"/>
              <a:t>5.Основные функции культуры.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1.Основное понятие – «КУЛЬТУРА» 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Культура представляет собой весьма сложное явление, что находит свое отражение в существующих на сегодняшний день сотнях ее определений и трактовок. </a:t>
            </a:r>
            <a:endParaRPr lang="ru-RU" dirty="0" smtClean="0"/>
          </a:p>
          <a:p>
            <a:r>
              <a:rPr lang="ru-RU" dirty="0" smtClean="0"/>
              <a:t>Наиболее </a:t>
            </a:r>
            <a:r>
              <a:rPr lang="ru-RU" dirty="0" smtClean="0"/>
              <a:t>распространенными являются следующие подходы к пониманию культуры как явления общественной жизни: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— Технологический подход: культура — совокупность всех достижений в развитии материальной и духовной жизни общества. </a:t>
            </a:r>
            <a:br>
              <a:rPr lang="ru-RU" dirty="0" smtClean="0"/>
            </a:br>
            <a:r>
              <a:rPr lang="ru-RU" dirty="0" smtClean="0"/>
              <a:t>— </a:t>
            </a:r>
            <a:r>
              <a:rPr lang="ru-RU" dirty="0" err="1" smtClean="0"/>
              <a:t>Деятельностный</a:t>
            </a:r>
            <a:r>
              <a:rPr lang="ru-RU" dirty="0" smtClean="0"/>
              <a:t> подход: культура — осуществляемая в сферах материальной и духовной жизни общества творческая деятельность. </a:t>
            </a:r>
            <a:br>
              <a:rPr lang="ru-RU" dirty="0" smtClean="0"/>
            </a:br>
            <a:r>
              <a:rPr lang="ru-RU" dirty="0" smtClean="0"/>
              <a:t>— Ценностный подход: культура — практическая реализация общечеловеческих ценностей в делах и отношениях людей.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Начиная с I в. до. н. э. под словом «культура» (от лат. </a:t>
            </a:r>
            <a:r>
              <a:rPr lang="ru-RU" dirty="0" err="1" smtClean="0"/>
              <a:t>cultura</a:t>
            </a:r>
            <a:r>
              <a:rPr lang="ru-RU" dirty="0" smtClean="0"/>
              <a:t> — уход, обработка, возделывание земли) понимали воспитание человека, развитие его души и образование. Оно окончательно вошло в употребление в качестве философского понятия в XVIII — начале XIX в. и обозначало эволюцию человечества, постепенное совершенствование языка, обычаев, государственного устройства, научного знания, искусства, религии. В это время оно было близко по значению к понятию «цивилизация». Понятие «культура» противопоставлялось понятию «природа», т. е. культура — это то, что создал человек, а природа — то, что существует независимо от него.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КУЛЬТУРА  в широком смысле-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 основании многочисленных трудов различных ученых понятие «культура» в широком смысле слова можно определить как – КУЛЬТУРА – </a:t>
            </a:r>
          </a:p>
          <a:p>
            <a:r>
              <a:rPr lang="ru-RU" dirty="0" smtClean="0"/>
              <a:t>исторически обусловленный динамический комплекс постоянно обновляющихся во всех сферах общественной жизни форм, принципов, способов и результатов активной творческой деятельности людей.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ДУХОВНАЯ ЖИЗНЬ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Духовная жизнь тесно связана с другими сферами общества и представляет собой одну из его подсистем. 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Духовная жизнь общества охватывает различные формы и уровни общественного сознания: нравственное, научное, эстетическое, религиозное, политическое, правовое сознание. </a:t>
            </a:r>
            <a:endParaRPr lang="ru-RU" dirty="0"/>
          </a:p>
        </p:txBody>
      </p:sp>
      <p:pic>
        <p:nvPicPr>
          <p:cNvPr id="10242" name="Picture 2" descr="http://go1.imgsmail.ru/imgpreview?key=http%3A//ku-obr.ru/img/collective/1354284267-90b.jpg&amp;mb=imgdb_preview_85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572008"/>
            <a:ext cx="2333625" cy="1552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культуры человека.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Информационная</a:t>
            </a:r>
          </a:p>
          <a:p>
            <a:r>
              <a:rPr lang="ru-RU" dirty="0" smtClean="0"/>
              <a:t>Физическая</a:t>
            </a:r>
          </a:p>
          <a:p>
            <a:r>
              <a:rPr lang="ru-RU" dirty="0" smtClean="0"/>
              <a:t>Массовая</a:t>
            </a:r>
          </a:p>
          <a:p>
            <a:r>
              <a:rPr lang="ru-RU" dirty="0" smtClean="0"/>
              <a:t>Народная</a:t>
            </a:r>
          </a:p>
          <a:p>
            <a:r>
              <a:rPr lang="ru-RU" dirty="0" smtClean="0"/>
              <a:t>Элитарная</a:t>
            </a:r>
            <a:endParaRPr lang="ru-RU" dirty="0"/>
          </a:p>
        </p:txBody>
      </p:sp>
      <p:pic>
        <p:nvPicPr>
          <p:cNvPr id="3074" name="Picture 2" descr="http://go3.imgsmail.ru/imgpreview?key=http%3A//afishakolomna.ru/upload/iblock/aa6/pdnkrfzdzijodytexerj.jpg&amp;mb=imgdb_preview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4500570"/>
            <a:ext cx="2200275" cy="1647825"/>
          </a:xfrm>
          <a:prstGeom prst="rect">
            <a:avLst/>
          </a:prstGeom>
          <a:noFill/>
        </p:spPr>
      </p:pic>
      <p:pic>
        <p:nvPicPr>
          <p:cNvPr id="3076" name="Picture 4" descr="http://go1.imgsmail.ru/imgpreview?key=http%3A//img1.liveinternet.ru/images/attach/c/1/55/979/55979590_1267683076_kazah_0_0.jpg&amp;mb=imgdb_preview_9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2500306"/>
            <a:ext cx="2209800" cy="1647825"/>
          </a:xfrm>
          <a:prstGeom prst="rect">
            <a:avLst/>
          </a:prstGeom>
          <a:noFill/>
        </p:spPr>
      </p:pic>
      <p:pic>
        <p:nvPicPr>
          <p:cNvPr id="3078" name="Picture 6" descr="http://go1.imgsmail.ru/imgpreview?key=http%3A//open.az/uploads/posts/2010-10/1287735792_krasota-prirody6.jpg&amp;mb=imgdb_preview_47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44" y="3714752"/>
            <a:ext cx="2409825" cy="1504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Субкультура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Контркультура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часть общей культуры, система ценностей, традиций, обычаев, присущих большой социальной группе. Субкультура формируется у каждой группы общества и отличается от доминирующей культуры языком, взглядами на жизнь, манерами поведения, прической, одеждой, обычаями.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это субкультура, которая не просто отличается от доминирующей культуры, но и противостоит ей, находится в конфликте с господствующими ценностями.</a:t>
            </a: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Субкультура и контркультура.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</TotalTime>
  <Words>498</Words>
  <Application>Microsoft Office PowerPoint</Application>
  <PresentationFormat>Экран (4:3)</PresentationFormat>
  <Paragraphs>53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Официальная</vt:lpstr>
      <vt:lpstr>Культура и духовная жизнь общества</vt:lpstr>
      <vt:lpstr>План занятия – урока.</vt:lpstr>
      <vt:lpstr>1.Основное понятие – «КУЛЬТУРА» -</vt:lpstr>
      <vt:lpstr>Слайд 4</vt:lpstr>
      <vt:lpstr>Слайд 5</vt:lpstr>
      <vt:lpstr>КУЛЬТУРА  в широком смысле-</vt:lpstr>
      <vt:lpstr>ДУХОВНАЯ ЖИЗНЬ</vt:lpstr>
      <vt:lpstr>Формы культуры человека.</vt:lpstr>
      <vt:lpstr>Субкультура и контркультура.</vt:lpstr>
      <vt:lpstr>2.Виды культуры.</vt:lpstr>
      <vt:lpstr>Структура духовной жизни общества: </vt:lpstr>
      <vt:lpstr>Слайд 12</vt:lpstr>
      <vt:lpstr>5.Основные функции культуры.</vt:lpstr>
      <vt:lpstr>Слайд 14</vt:lpstr>
      <vt:lpstr>Закрепление-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и духовная жизнь общества</dc:title>
  <dc:creator>к202</dc:creator>
  <cp:lastModifiedBy>Кабинет Математики (116)</cp:lastModifiedBy>
  <cp:revision>8</cp:revision>
  <dcterms:created xsi:type="dcterms:W3CDTF">2014-02-07T04:13:47Z</dcterms:created>
  <dcterms:modified xsi:type="dcterms:W3CDTF">2014-02-11T06:52:37Z</dcterms:modified>
</cp:coreProperties>
</file>