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1" r:id="rId10"/>
    <p:sldId id="264" r:id="rId11"/>
    <p:sldId id="265" r:id="rId12"/>
    <p:sldId id="268" r:id="rId13"/>
    <p:sldId id="266" r:id="rId14"/>
    <p:sldId id="269" r:id="rId15"/>
    <p:sldId id="267" r:id="rId16"/>
    <p:sldId id="270" r:id="rId17"/>
    <p:sldId id="271" r:id="rId18"/>
    <p:sldId id="276" r:id="rId19"/>
    <p:sldId id="272" r:id="rId20"/>
    <p:sldId id="273" r:id="rId21"/>
    <p:sldId id="274" r:id="rId22"/>
    <p:sldId id="275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836713"/>
            <a:ext cx="8352928" cy="208823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 зависимостях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56992"/>
            <a:ext cx="8064896" cy="280831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Педагог-психолог 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первой квалификационной категории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МБОУ «Школа № 72» 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Советского района г. Казани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Султанова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Мадина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Равилевна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Эмоции – это наш бензин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/>
              <a:t>         Без чувств и эмоций – никуда.</a:t>
            </a:r>
          </a:p>
          <a:p>
            <a:pPr>
              <a:buNone/>
            </a:pPr>
            <a:r>
              <a:rPr lang="ru-RU" b="1" dirty="0" smtClean="0"/>
              <a:t>      </a:t>
            </a:r>
          </a:p>
          <a:p>
            <a:pPr>
              <a:buNone/>
            </a:pPr>
            <a:r>
              <a:rPr lang="ru-RU" b="1" dirty="0" smtClean="0"/>
              <a:t>        Именно эмоции вынуждают нас что-то делать или тормозят наши действия…</a:t>
            </a:r>
          </a:p>
          <a:p>
            <a:pPr algn="ctr">
              <a:buNone/>
            </a:pPr>
            <a:r>
              <a:rPr lang="ru-RU" b="1" dirty="0" smtClean="0"/>
              <a:t> </a:t>
            </a:r>
          </a:p>
          <a:p>
            <a:pPr algn="ctr">
              <a:buNone/>
            </a:pPr>
            <a:r>
              <a:rPr lang="ru-RU" b="1" dirty="0" smtClean="0"/>
              <a:t>Эмоции бывают:</a:t>
            </a:r>
          </a:p>
          <a:p>
            <a:pPr algn="ctr">
              <a:buNone/>
            </a:pPr>
            <a:r>
              <a:rPr lang="ru-RU" b="1" dirty="0" smtClean="0"/>
              <a:t> положительные и отрицательные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Отрицательные…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Их должно быть немного, как перца в пища. </a:t>
            </a:r>
          </a:p>
          <a:p>
            <a:pPr algn="ctr">
              <a:buNone/>
            </a:pPr>
            <a:r>
              <a:rPr lang="ru-RU" b="1" dirty="0" smtClean="0"/>
              <a:t>Но без них никак нельзя…</a:t>
            </a:r>
          </a:p>
          <a:p>
            <a:endParaRPr lang="ru-RU" b="1" dirty="0" smtClean="0"/>
          </a:p>
          <a:p>
            <a:pPr algn="ctr"/>
            <a:r>
              <a:rPr lang="ru-RU" b="1" dirty="0" smtClean="0"/>
              <a:t>ТРЕВОГА</a:t>
            </a:r>
          </a:p>
          <a:p>
            <a:pPr algn="ctr"/>
            <a:r>
              <a:rPr lang="ru-RU" b="1" dirty="0" smtClean="0"/>
              <a:t>СТРАХ</a:t>
            </a:r>
          </a:p>
          <a:p>
            <a:pPr algn="ctr"/>
            <a:r>
              <a:rPr lang="ru-RU" b="1" dirty="0" smtClean="0"/>
              <a:t>ДЕПРЕССИЯ</a:t>
            </a:r>
          </a:p>
          <a:p>
            <a:pPr algn="ctr"/>
            <a:r>
              <a:rPr lang="ru-RU" b="1" dirty="0" smtClean="0"/>
              <a:t>ГНЕВ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Для чего они?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Депрессия уводит нас в прошлое</a:t>
            </a:r>
          </a:p>
          <a:p>
            <a:r>
              <a:rPr lang="ru-RU" b="1" dirty="0" smtClean="0"/>
              <a:t>Тревога и страх в будущее</a:t>
            </a:r>
          </a:p>
          <a:p>
            <a:r>
              <a:rPr lang="ru-RU" b="1" dirty="0" smtClean="0"/>
              <a:t>Лишь ГНЕВ – держит нас в настоящем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Положительные…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/>
              <a:t>ИНТЕРЕС</a:t>
            </a:r>
          </a:p>
          <a:p>
            <a:pPr algn="ctr"/>
            <a:r>
              <a:rPr lang="ru-RU" b="1" dirty="0" smtClean="0"/>
              <a:t>РАДОСТЬ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ИНТЕРЕС- это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ЭМОЦИЯ ДЕЯТЕЛЬНОСТИ, РАБОТЫ.</a:t>
            </a:r>
          </a:p>
          <a:p>
            <a:pPr>
              <a:buNone/>
            </a:pPr>
            <a:r>
              <a:rPr lang="ru-RU" dirty="0" smtClean="0"/>
              <a:t>     Если человек трудится и ему интересно, то по экономичности своей его организм напоминает машину, которая едет по гладкой дороге 90-100 км в час.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b="1" dirty="0" smtClean="0"/>
              <a:t>Минимум расхода горючего и износа деталей при максимуме пробега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СООТНОШЕНИЕ ЭМОЦИЙ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СООТНОШЕНИЕ МЕЖДУ положительными и отрицательными эмоциями ДОЛЖНО БЫТЬ – 7:1</a:t>
            </a:r>
          </a:p>
          <a:p>
            <a:r>
              <a:rPr lang="ru-RU" dirty="0" smtClean="0"/>
              <a:t>СООТНОШЕНИЕ МЕЖДУ интересом </a:t>
            </a:r>
            <a:r>
              <a:rPr lang="ru-RU" smtClean="0"/>
              <a:t>и радостью ДОЛЖНО </a:t>
            </a:r>
            <a:r>
              <a:rPr lang="ru-RU" dirty="0" smtClean="0"/>
              <a:t>БЫТЬ – 6:1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ТАК УСТРОЕНО ПРИРОДОЙ. Это связано с устройством мозга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Радость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ВОЗНИКАЕТ ПОСЛЕ УСПЕХА В РАБОТЕ И СЧАСТЬЯ В ЛЮБВИ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Я ВСЕГДА ЖЕЛАЮ В ДЕНЬ РОЖДЕНИЯ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ТО ЧЕГО НЕ КУПИШЬ ЗА ДЕНЬГИ:</a:t>
            </a:r>
          </a:p>
          <a:p>
            <a:pPr algn="ctr"/>
            <a:r>
              <a:rPr lang="ru-RU" dirty="0" smtClean="0"/>
              <a:t>ЗДОРОВЬЯ</a:t>
            </a:r>
          </a:p>
          <a:p>
            <a:pPr algn="ctr"/>
            <a:r>
              <a:rPr lang="ru-RU" dirty="0" smtClean="0"/>
              <a:t>СЧАСТЬЯ</a:t>
            </a:r>
          </a:p>
          <a:p>
            <a:pPr algn="ctr"/>
            <a:r>
              <a:rPr lang="ru-RU" dirty="0" smtClean="0"/>
              <a:t>ЛЮБВИ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«Чайник»</a:t>
            </a:r>
            <a:endParaRPr lang="ru-RU" dirty="0"/>
          </a:p>
        </p:txBody>
      </p:sp>
      <p:pic>
        <p:nvPicPr>
          <p:cNvPr id="1026" name="Picture 2" descr="C:\Users\Султановы\Desktop\i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785926"/>
            <a:ext cx="4500594" cy="4000528"/>
          </a:xfrm>
          <a:prstGeom prst="rect">
            <a:avLst/>
          </a:prstGeom>
          <a:noFill/>
        </p:spPr>
      </p:pic>
      <p:cxnSp>
        <p:nvCxnSpPr>
          <p:cNvPr id="6" name="Прямая со стрелкой 5"/>
          <p:cNvCxnSpPr/>
          <p:nvPr/>
        </p:nvCxnSpPr>
        <p:spPr>
          <a:xfrm rot="5400000">
            <a:off x="5715008" y="1857364"/>
            <a:ext cx="1428760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6072198" y="2857496"/>
            <a:ext cx="1285884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6215074" y="3929066"/>
            <a:ext cx="1428760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КОГДА ЧЕЛОВЕКУ ИНТЕРЕСНО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 КРОВЬ ВЫБРАСЫВАЮТСЯ ЭНДОРФИНЫ (МОРФИНОПОДОБНЫЕ ВЕЩЕСТВА)</a:t>
            </a:r>
          </a:p>
          <a:p>
            <a:r>
              <a:rPr lang="ru-RU" dirty="0" smtClean="0"/>
              <a:t>КОГДА ЧЕЛОВЕК ПРИХОДИТ К НТЕРЕСНЫМ ВЫВОДАМ – В КРОВИ ОЧЕНЬ МНОГО ЭНДОРФИНОВ, ХОРОШО ДУМАЕТСЯ…</a:t>
            </a:r>
          </a:p>
          <a:p>
            <a:r>
              <a:rPr lang="ru-RU" dirty="0" smtClean="0"/>
              <a:t>ХОРОШО РАБОТАЮЩЕЕ МЫШЛЕНИЕ – МОЩНЫЙ ОЗДОРАВЛИВАЮЩИЙ ФАКТОР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…не возьмет вас никакая зараза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Тема избитая, занудная…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Кто не знает, что курить вредно?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Кто не знает, что алкоголизм приводит к деградации личности?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Кто не знает, что наркомания приводит к преступности?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Радость возникает неожиданно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Когда человек добился успеха и ему не надо больше работать</a:t>
            </a:r>
          </a:p>
          <a:p>
            <a:r>
              <a:rPr lang="ru-RU" dirty="0" smtClean="0"/>
              <a:t>В это время организм выбрасывает в кровь – АЛКОГОЛЬ (он всегда присутствует в нашем организме)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Пьян от любви…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успешной умеренной физической работе – ГЛЮКОЗА РАСПАДАЕТСЯ НА ДВЕ МОЛЕКУЛЫ МОЛОЧНОЙ КИСЛОТЫ, ВЫДЕЛЯЯ ЭНЕРГИЮ…</a:t>
            </a:r>
          </a:p>
          <a:p>
            <a:r>
              <a:rPr lang="ru-RU" dirty="0" smtClean="0"/>
              <a:t>А МОЛОЧНАЯ КИСЛОТА ЗАТЕМ ПРЕВРАЩАЕТСЯ В АЛКОГОЛЬ…</a:t>
            </a:r>
          </a:p>
          <a:p>
            <a:r>
              <a:rPr lang="ru-RU" dirty="0" smtClean="0"/>
              <a:t>РАДОСТЬ – ЭТО ЭМОЦИЯ ОТДЫХА И ЗАВЕРШЕННОЙ ЛЮБВИ…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  НЕСЧАСТНЫХ РОДИТЕЛЕЙ…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БЫВАЕТ СЧАСТЛИВЫХ ДЕТЕЙ!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ПЕРЕВОСПИТАТЬ ДРУГОГО – НЕВОЗМОЖНО, МОЖНО ЛИШЬ СЕБЯ</a:t>
            </a:r>
          </a:p>
          <a:p>
            <a:r>
              <a:rPr lang="ru-RU" dirty="0" smtClean="0"/>
              <a:t>НАЧИНАТЬ ВСЕГДА НАДО С СЕБЯ…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Вообще, у человека нет проблем…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Он просто, так ко всему относится…</a:t>
            </a:r>
          </a:p>
          <a:p>
            <a:endParaRPr lang="ru-RU" dirty="0" smtClean="0"/>
          </a:p>
          <a:p>
            <a:r>
              <a:rPr lang="ru-RU" dirty="0" smtClean="0"/>
              <a:t>Важно быть для ребенка, тем человеком, кто </a:t>
            </a:r>
            <a:r>
              <a:rPr lang="ru-RU" dirty="0" err="1" smtClean="0"/>
              <a:t>сначало</a:t>
            </a:r>
            <a:r>
              <a:rPr lang="ru-RU" dirty="0" smtClean="0"/>
              <a:t>, примет его таким какой он есть (дети – продукт отношений взрослых, их любят </a:t>
            </a:r>
            <a:r>
              <a:rPr lang="ru-RU" dirty="0" err="1" smtClean="0"/>
              <a:t>безоценочно</a:t>
            </a:r>
            <a:r>
              <a:rPr lang="ru-RU" dirty="0" smtClean="0"/>
              <a:t>), потом передаст весь свой опыт счастливой жизни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Стаж зависимости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ПРОПАДАЕТ</a:t>
            </a:r>
          </a:p>
          <a:p>
            <a:r>
              <a:rPr lang="ru-RU" dirty="0" smtClean="0"/>
              <a:t>ХРАНИТСЯ В ОРГАНИЗМЕ, КАК В ТРУДОВОЙ КНИЖКЕ, ХРАНИТСЯ НАШ СТАЖ РАБОТЫ</a:t>
            </a:r>
          </a:p>
          <a:p>
            <a:r>
              <a:rPr lang="ru-RU" dirty="0" smtClean="0"/>
              <a:t>Если сорвется – то все возвращается с того места, на котором остановился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НЕЗЫБЛЕМОЕ ПРАВИЛО НАРКОЛОГИИ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«ОДНАЖДЫ АЛКОГОЛИК (НАРКОМАН, ГАШИШИСТ И ПР.) ОДНАЖДЫ АЛКОГОЛИК ВСЕГДА»</a:t>
            </a:r>
          </a:p>
          <a:p>
            <a:endParaRPr lang="ru-RU" dirty="0" smtClean="0"/>
          </a:p>
          <a:p>
            <a:r>
              <a:rPr lang="ru-RU" dirty="0" smtClean="0"/>
              <a:t>Если есть случаи истинного излечения – то только на 1 стадии (стадия становления интереса)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Самое страшное в этом мире – это зависимость, от кого бы то и от чего бы то ни было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Аддикции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Болезни, суть которых неодолимое влечение к приему определенных веществ или к произведению определенных действий с целью улучшить свое эмоциональное состояние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Две группы </a:t>
            </a:r>
            <a:r>
              <a:rPr lang="ru-RU" b="1" dirty="0" err="1" smtClean="0"/>
              <a:t>аддикций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arenR"/>
            </a:pPr>
            <a:r>
              <a:rPr lang="ru-RU" b="1" dirty="0" smtClean="0"/>
              <a:t>Токсикомания – БОЛЕЗНЬ, суть которой является НЕОДОЛИМОЕ ВЛЕЧЕНИЕ к приему ВЕЩЕСТВА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БОЛЕЗНИ, связанные с непреодолимым влечением к производству определенных действий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Первая группа-пристрастие к веществу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То что ВОЗ считает наркотиком</a:t>
            </a:r>
          </a:p>
          <a:p>
            <a:r>
              <a:rPr lang="ru-RU" b="1" dirty="0" smtClean="0"/>
              <a:t>Пристрастие к лекарствам (снотворное, </a:t>
            </a:r>
            <a:r>
              <a:rPr lang="ru-RU" b="1" dirty="0" err="1" smtClean="0"/>
              <a:t>психотропы</a:t>
            </a:r>
            <a:r>
              <a:rPr lang="ru-RU" b="1" dirty="0" smtClean="0"/>
              <a:t>)</a:t>
            </a:r>
          </a:p>
          <a:p>
            <a:r>
              <a:rPr lang="ru-RU" b="1" dirty="0" smtClean="0"/>
              <a:t>Курение (</a:t>
            </a:r>
            <a:r>
              <a:rPr lang="ru-RU" b="1" dirty="0" err="1" smtClean="0"/>
              <a:t>никотиномания</a:t>
            </a:r>
            <a:r>
              <a:rPr lang="ru-RU" b="1" dirty="0" smtClean="0"/>
              <a:t>)</a:t>
            </a:r>
          </a:p>
          <a:p>
            <a:r>
              <a:rPr lang="ru-RU" b="1" dirty="0" smtClean="0"/>
              <a:t>Алкоголизм – стоит особняком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Разница лишь в количестве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/>
              <a:t>Качественно ничем не отличаются друг от друга</a:t>
            </a:r>
          </a:p>
          <a:p>
            <a:r>
              <a:rPr lang="ru-RU" sz="4400" b="1" dirty="0" smtClean="0"/>
              <a:t>Чем раньше начинается злоупотребление – тем быстрее человек заболевает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СТАДИИ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11256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1)</a:t>
            </a:r>
            <a:r>
              <a:rPr lang="ru-RU" b="1" i="1" dirty="0" smtClean="0">
                <a:solidFill>
                  <a:srgbClr val="FF0000"/>
                </a:solidFill>
              </a:rPr>
              <a:t>Стадия становления</a:t>
            </a:r>
          </a:p>
          <a:p>
            <a:pPr>
              <a:buNone/>
            </a:pPr>
            <a:r>
              <a:rPr lang="en-US" b="1" dirty="0" smtClean="0"/>
              <a:t>2)</a:t>
            </a:r>
            <a:r>
              <a:rPr lang="ru-RU" b="1" i="1" dirty="0" smtClean="0">
                <a:solidFill>
                  <a:srgbClr val="FF0000"/>
                </a:solidFill>
              </a:rPr>
              <a:t>Борьба мотивов </a:t>
            </a:r>
            <a:r>
              <a:rPr lang="ru-RU" b="1" dirty="0" smtClean="0"/>
              <a:t>(навязчивый характер влечения)</a:t>
            </a:r>
          </a:p>
          <a:p>
            <a:r>
              <a:rPr lang="ru-RU" b="1" dirty="0" smtClean="0"/>
              <a:t>Влечение становится </a:t>
            </a:r>
            <a:r>
              <a:rPr lang="ru-RU" b="1" dirty="0" err="1" smtClean="0"/>
              <a:t>компульсивным</a:t>
            </a:r>
            <a:r>
              <a:rPr lang="ru-RU" b="1" dirty="0" smtClean="0"/>
              <a:t> (человек не мучается принять или не принять, </a:t>
            </a:r>
          </a:p>
          <a:p>
            <a:pPr>
              <a:buNone/>
            </a:pPr>
            <a:r>
              <a:rPr lang="ru-RU" b="1" dirty="0" smtClean="0"/>
              <a:t>    А ДУМАЕТ О ТОМ, КАК ДОСТАТЬ, ЧТОБЫ ПРИНЯТЬ)</a:t>
            </a:r>
          </a:p>
          <a:p>
            <a:r>
              <a:rPr lang="ru-RU" sz="2600" b="1" dirty="0" smtClean="0"/>
              <a:t>ОТСУТСТВИЕ ПРЕПЕРАТА ВЫЗЫВАЕТ АБСИНЕНТНЫЙ СИНДРОМ (комплекс соматических, неврологических, психических нарушений)</a:t>
            </a:r>
            <a:endParaRPr lang="en-US" sz="2600" b="1" dirty="0" smtClean="0"/>
          </a:p>
          <a:p>
            <a:pPr>
              <a:buNone/>
            </a:pPr>
            <a:r>
              <a:rPr lang="en-US" sz="2600" b="1" dirty="0" smtClean="0"/>
              <a:t>3) </a:t>
            </a:r>
            <a:r>
              <a:rPr lang="ru-RU" sz="3500" b="1" i="1" dirty="0" smtClean="0">
                <a:solidFill>
                  <a:srgbClr val="FF0000"/>
                </a:solidFill>
              </a:rPr>
              <a:t>Деградация личности</a:t>
            </a:r>
            <a:endParaRPr lang="en-US" sz="3500" b="1" i="1" dirty="0" smtClean="0">
              <a:solidFill>
                <a:srgbClr val="FF0000"/>
              </a:solidFill>
            </a:endParaRP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Вторая группа – </a:t>
            </a:r>
            <a:r>
              <a:rPr lang="ru-RU" b="1" dirty="0" smtClean="0"/>
              <a:t>болезненное влечение к играм в любой форме </a:t>
            </a:r>
            <a:r>
              <a:rPr lang="ru-RU" dirty="0" smtClean="0"/>
              <a:t>(карты, казино, компьютерные игры)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Такое же формирование</a:t>
            </a:r>
          </a:p>
          <a:p>
            <a:r>
              <a:rPr lang="ru-RU" b="1" dirty="0" smtClean="0"/>
              <a:t>Те же стадии с финалом в виде деградации личности</a:t>
            </a:r>
          </a:p>
          <a:p>
            <a:r>
              <a:rPr lang="ru-RU" b="1" dirty="0" smtClean="0"/>
              <a:t>Те же соматические заболевания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928670"/>
            <a:ext cx="607223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690</Words>
  <Application>Microsoft Office PowerPoint</Application>
  <PresentationFormat>Экран (4:3)</PresentationFormat>
  <Paragraphs>106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О зависимостях</vt:lpstr>
      <vt:lpstr>Тема избитая, занудная…</vt:lpstr>
      <vt:lpstr>Аддикции</vt:lpstr>
      <vt:lpstr>Две группы аддикций</vt:lpstr>
      <vt:lpstr>Первая группа-пристрастие к веществу</vt:lpstr>
      <vt:lpstr>Разница лишь в количестве</vt:lpstr>
      <vt:lpstr>СТАДИИ</vt:lpstr>
      <vt:lpstr>Вторая группа – болезненное влечение к играм в любой форме (карты, казино, компьютерные игры)</vt:lpstr>
      <vt:lpstr>Слайд 9</vt:lpstr>
      <vt:lpstr>Эмоции – это наш бензин</vt:lpstr>
      <vt:lpstr>Отрицательные… </vt:lpstr>
      <vt:lpstr>Для чего они?</vt:lpstr>
      <vt:lpstr>Положительные… </vt:lpstr>
      <vt:lpstr>ИНТЕРЕС- это</vt:lpstr>
      <vt:lpstr>СООТНОШЕНИЕ ЭМОЦИЙ</vt:lpstr>
      <vt:lpstr>Радость </vt:lpstr>
      <vt:lpstr>ЧТО Я ВСЕГДА ЖЕЛАЮ В ДЕНЬ РОЖДЕНИЯ</vt:lpstr>
      <vt:lpstr>Пример «Чайник»</vt:lpstr>
      <vt:lpstr>КОГДА ЧЕЛОВЕКУ ИНТЕРЕСНО</vt:lpstr>
      <vt:lpstr>Радость возникает неожиданно</vt:lpstr>
      <vt:lpstr>Пьян от любви…</vt:lpstr>
      <vt:lpstr>У  НЕСЧАСТНЫХ РОДИТЕЛЕЙ…</vt:lpstr>
      <vt:lpstr>Вообще, у человека нет проблем…</vt:lpstr>
      <vt:lpstr>Стаж зависимости</vt:lpstr>
      <vt:lpstr>НЕЗЫБЛЕМОЕ ПРАВИЛО НАРКОЛОГИИ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зависимостях</dc:title>
  <dc:creator>72</dc:creator>
  <cp:lastModifiedBy>Султановы</cp:lastModifiedBy>
  <cp:revision>42</cp:revision>
  <dcterms:created xsi:type="dcterms:W3CDTF">2014-10-14T07:15:02Z</dcterms:created>
  <dcterms:modified xsi:type="dcterms:W3CDTF">2016-01-16T15:06:14Z</dcterms:modified>
</cp:coreProperties>
</file>