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082" autoAdjust="0"/>
  </p:normalViewPr>
  <p:slideViewPr>
    <p:cSldViewPr>
      <p:cViewPr varScale="1">
        <p:scale>
          <a:sx n="84" d="100"/>
          <a:sy n="84" d="100"/>
        </p:scale>
        <p:origin x="-155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8A72A-9138-43EB-9217-99A5F6452BDE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DE32D-FF2F-4236-A469-D2605FBBA7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867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DE32D-FF2F-4236-A469-D2605FBBA71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99208" y="1752600"/>
            <a:ext cx="51435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83"/>
          <p:cNvGrpSpPr>
            <a:grpSpLocks noChangeAspect="1"/>
          </p:cNvGrpSpPr>
          <p:nvPr/>
        </p:nvGrpSpPr>
        <p:grpSpPr>
          <a:xfrm rot="16200000" flipV="1">
            <a:off x="-425972" y="1653786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97" name="Рисунок 33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grpSp>
        <p:nvGrpSpPr>
          <p:cNvPr id="3" name="Группа 97"/>
          <p:cNvGrpSpPr/>
          <p:nvPr/>
        </p:nvGrpSpPr>
        <p:grpSpPr>
          <a:xfrm>
            <a:off x="3991867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11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4160085" y="529603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grpSp>
        <p:nvGrpSpPr>
          <p:cNvPr id="4" name="Группа 111"/>
          <p:cNvGrpSpPr/>
          <p:nvPr/>
        </p:nvGrpSpPr>
        <p:grpSpPr>
          <a:xfrm>
            <a:off x="3991867" y="34361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25" name="Рисунок 33"/>
          <p:cNvSpPr>
            <a:spLocks noGrp="1" noChangeAspect="1"/>
          </p:cNvSpPr>
          <p:nvPr>
            <p:ph type="pic" sz="quarter" idx="19"/>
          </p:nvPr>
        </p:nvSpPr>
        <p:spPr>
          <a:xfrm>
            <a:off x="4160085" y="3646566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6799661" y="2048894"/>
            <a:ext cx="17145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7460" y="914400"/>
            <a:ext cx="462915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33799" y="3555524"/>
            <a:ext cx="288036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</p:spPr>
        <p:txBody>
          <a:bodyPr/>
          <a:lstStyle>
            <a:lvl1pPr algn="l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p:transition spd="slow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446659" y="781399"/>
            <a:ext cx="4825049" cy="5053665"/>
            <a:chOff x="5162444" y="781398"/>
            <a:chExt cx="6433398" cy="5053665"/>
          </a:xfrm>
        </p:grpSpPr>
        <p:sp>
          <p:nvSpPr>
            <p:cNvPr id="9" name="Полилиния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Полилиния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илиния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1" name="Полилиния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12" name="Полилиния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19668" y="3555522"/>
            <a:ext cx="288036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p:transition spd="slow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p:transition spd="slow">
    <p:dissolve/>
  </p:transition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6475253" cy="56769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9210" y="1828800"/>
            <a:ext cx="51435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98909" y="1825625"/>
            <a:ext cx="3715941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713561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02386" y="2505076"/>
            <a:ext cx="3717036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717036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8"/>
          <p:cNvGrpSpPr/>
          <p:nvPr/>
        </p:nvGrpSpPr>
        <p:grpSpPr>
          <a:xfrm>
            <a:off x="430824" y="724620"/>
            <a:ext cx="3989234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3" name="Группа 21"/>
          <p:cNvGrpSpPr/>
          <p:nvPr/>
        </p:nvGrpSpPr>
        <p:grpSpPr>
          <a:xfrm>
            <a:off x="4713841" y="724620"/>
            <a:ext cx="3989234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36" name="Рисунок 33"/>
          <p:cNvSpPr>
            <a:spLocks noGrp="1" noChangeAspect="1"/>
          </p:cNvSpPr>
          <p:nvPr>
            <p:ph type="pic" sz="quarter" idx="17"/>
          </p:nvPr>
        </p:nvSpPr>
        <p:spPr>
          <a:xfrm>
            <a:off x="625215" y="1020195"/>
            <a:ext cx="360045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7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4908232" y="1020195"/>
            <a:ext cx="360045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789317" y="4648200"/>
            <a:ext cx="3276735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5057181" y="4648200"/>
            <a:ext cx="3276735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34"/>
          <p:cNvGrpSpPr>
            <a:grpSpLocks noChangeAspect="1"/>
          </p:cNvGrpSpPr>
          <p:nvPr/>
        </p:nvGrpSpPr>
        <p:grpSpPr>
          <a:xfrm rot="5400000">
            <a:off x="2508625" y="1070637"/>
            <a:ext cx="4116828" cy="253746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3" name="Группа 51"/>
          <p:cNvGrpSpPr>
            <a:grpSpLocks noChangeAspect="1"/>
          </p:cNvGrpSpPr>
          <p:nvPr/>
        </p:nvGrpSpPr>
        <p:grpSpPr>
          <a:xfrm rot="5400000">
            <a:off x="-317047" y="1550435"/>
            <a:ext cx="4114800" cy="253621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4" name="Группа 64"/>
          <p:cNvGrpSpPr>
            <a:grpSpLocks noChangeAspect="1"/>
          </p:cNvGrpSpPr>
          <p:nvPr/>
        </p:nvGrpSpPr>
        <p:grpSpPr>
          <a:xfrm rot="5400000">
            <a:off x="5338579" y="1550440"/>
            <a:ext cx="4114800" cy="253621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78" name="Рисунок 33"/>
          <p:cNvSpPr>
            <a:spLocks noGrp="1"/>
          </p:cNvSpPr>
          <p:nvPr>
            <p:ph type="pic" sz="quarter" idx="18"/>
          </p:nvPr>
        </p:nvSpPr>
        <p:spPr>
          <a:xfrm>
            <a:off x="3449914" y="533400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79" name="Рисунок 33"/>
          <p:cNvSpPr>
            <a:spLocks noGrp="1"/>
          </p:cNvSpPr>
          <p:nvPr>
            <p:ph type="pic" sz="quarter" idx="19"/>
          </p:nvPr>
        </p:nvSpPr>
        <p:spPr>
          <a:xfrm>
            <a:off x="625928" y="1013590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80" name="Рисунок 33"/>
          <p:cNvSpPr>
            <a:spLocks noGrp="1"/>
          </p:cNvSpPr>
          <p:nvPr>
            <p:ph type="pic" sz="quarter" idx="20"/>
          </p:nvPr>
        </p:nvSpPr>
        <p:spPr>
          <a:xfrm>
            <a:off x="6281554" y="1013591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711653" y="5018002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3530406" y="4582378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6367279" y="5018002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8911" y="1752600"/>
            <a:ext cx="75438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spd="slow">
    <p:dissolv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5292080" cy="28529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Социальный проект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sz="4000" dirty="0" smtClean="0"/>
              <a:t>Школьный двор-место активного отдыха населения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2924944"/>
            <a:ext cx="4716016" cy="3933056"/>
          </a:xfrm>
        </p:spPr>
        <p:txBody>
          <a:bodyPr>
            <a:normAutofit/>
          </a:bodyPr>
          <a:lstStyle/>
          <a:p>
            <a:r>
              <a:rPr lang="ru-RU" dirty="0" smtClean="0"/>
              <a:t>Место реализации :школа №6</a:t>
            </a:r>
          </a:p>
          <a:p>
            <a:r>
              <a:rPr lang="ru-RU" dirty="0" smtClean="0"/>
              <a:t>Сроки реализации: 2013-2014год</a:t>
            </a:r>
          </a:p>
          <a:p>
            <a:r>
              <a:rPr lang="ru-RU" dirty="0" smtClean="0"/>
              <a:t>Руководитель проекта Чаплыгина Ж.В.</a:t>
            </a:r>
          </a:p>
          <a:p>
            <a:r>
              <a:rPr lang="ru-RU" dirty="0" smtClean="0"/>
              <a:t>Команда проекта: </a:t>
            </a:r>
            <a:r>
              <a:rPr lang="ru-RU" dirty="0" err="1" smtClean="0"/>
              <a:t>Кайдакова</a:t>
            </a:r>
            <a:r>
              <a:rPr lang="ru-RU" dirty="0" smtClean="0"/>
              <a:t> Юлия(89510822832); Машкина Дарья(89207081923)</a:t>
            </a:r>
            <a:endParaRPr lang="ru-RU" dirty="0"/>
          </a:p>
        </p:txBody>
      </p:sp>
      <p:pic>
        <p:nvPicPr>
          <p:cNvPr id="4" name="Рисунок 3" descr="shkolny_dvor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24944"/>
            <a:ext cx="4427984" cy="3933056"/>
          </a:xfrm>
          <a:prstGeom prst="rect">
            <a:avLst/>
          </a:prstGeom>
        </p:spPr>
      </p:pic>
      <p:pic>
        <p:nvPicPr>
          <p:cNvPr id="5" name="Рисунок 4" descr="d3ba910009ff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0"/>
            <a:ext cx="3851920" cy="2852936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/>
          <a:lstStyle/>
          <a:p>
            <a:r>
              <a:rPr lang="ru-RU" dirty="0" smtClean="0"/>
              <a:t>Перспективы развития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" y="908720"/>
            <a:ext cx="6660231" cy="5949280"/>
          </a:xfrm>
        </p:spPr>
        <p:txBody>
          <a:bodyPr>
            <a:normAutofit/>
          </a:bodyPr>
          <a:lstStyle/>
          <a:p>
            <a:pPr lvl="0"/>
            <a:r>
              <a:rPr lang="ru-RU" sz="2000" dirty="0" smtClean="0"/>
              <a:t>Разработка дополнительных образовательных программ дополнительного образования и программ элективных курсов биологической, технологической, эстетической и физкультурно-спортивной направленностей</a:t>
            </a:r>
          </a:p>
          <a:p>
            <a:pPr lvl="0"/>
            <a:r>
              <a:rPr lang="ru-RU" sz="2000" dirty="0" smtClean="0"/>
              <a:t>Создание площадки по ПДД (практическая направленность)</a:t>
            </a:r>
          </a:p>
          <a:p>
            <a:pPr lvl="0"/>
            <a:r>
              <a:rPr lang="ru-RU" sz="2000" dirty="0" smtClean="0"/>
              <a:t>Создание садово-парковой зоны (долгосрочная перспектива)</a:t>
            </a:r>
          </a:p>
          <a:p>
            <a:pPr lvl="0"/>
            <a:r>
              <a:rPr lang="ru-RU" sz="2000" dirty="0" smtClean="0"/>
              <a:t>Разработка аналогичного проекта  благоустройства  дворов  многоэтажных домов.</a:t>
            </a:r>
          </a:p>
          <a:p>
            <a:pPr lvl="0"/>
            <a:r>
              <a:rPr lang="ru-RU" sz="2000" dirty="0" smtClean="0"/>
              <a:t>Создание волонтерских отрядов по благоустройству территории школы.</a:t>
            </a:r>
          </a:p>
          <a:p>
            <a:pPr lvl="0"/>
            <a:r>
              <a:rPr lang="ru-RU" sz="2000" dirty="0" smtClean="0"/>
              <a:t>Создание подобных площадок на территориях других школ.</a:t>
            </a:r>
          </a:p>
          <a:p>
            <a:pPr lvl="0"/>
            <a:endParaRPr lang="ru-RU" sz="1800" dirty="0" smtClean="0"/>
          </a:p>
          <a:p>
            <a:endParaRPr lang="ru-RU" sz="1800" dirty="0"/>
          </a:p>
        </p:txBody>
      </p:sp>
      <p:pic>
        <p:nvPicPr>
          <p:cNvPr id="3074" name="Picture 2" descr="http://im3-tub-ru.yandex.net/i?id=85102501-04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836712"/>
            <a:ext cx="2843808" cy="2088232"/>
          </a:xfrm>
          <a:prstGeom prst="rect">
            <a:avLst/>
          </a:prstGeom>
          <a:noFill/>
        </p:spPr>
      </p:pic>
      <p:pic>
        <p:nvPicPr>
          <p:cNvPr id="3076" name="Picture 4" descr="http://im3-tub-ru.yandex.net/i?id=405247030-41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769768"/>
            <a:ext cx="2843808" cy="2088232"/>
          </a:xfrm>
          <a:prstGeom prst="rect">
            <a:avLst/>
          </a:prstGeom>
          <a:noFill/>
        </p:spPr>
      </p:pic>
      <p:pic>
        <p:nvPicPr>
          <p:cNvPr id="3078" name="Picture 6" descr="http://im6-tub-ru.yandex.net/i?id=71528988-71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2996952"/>
            <a:ext cx="2483768" cy="18722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004048" cy="604867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Актуальность </a:t>
            </a:r>
            <a:r>
              <a:rPr lang="ru-RU" sz="2000" dirty="0" err="1" smtClean="0"/>
              <a:t>проекта:в</a:t>
            </a:r>
            <a:r>
              <a:rPr lang="ru-RU" sz="2000" dirty="0" smtClean="0"/>
              <a:t> районе шестой школы отсутствует место для проведения досуга. У детей много свободного времени, которого им негде проводить. Становясь участниками проекта, школьники пробуют себя в различных социальных ролях, что содействует их успешной социализации в обществе. Проект  является эффективным средством формирования активной гражданской позиции школьников и их экологической и социальной  культуры.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Цель проекта: создание единого комплекса школьного двора, где можно было бы всем реализовать свои способности, запросы, интересы.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98911" y="5301208"/>
            <a:ext cx="7543800" cy="680492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4141668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2420888"/>
            <a:ext cx="4139952" cy="44371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0"/>
            <a:ext cx="4427984" cy="2852936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3501008"/>
          </a:xfrm>
        </p:spPr>
        <p:txBody>
          <a:bodyPr>
            <a:normAutofit fontScale="90000"/>
          </a:bodyPr>
          <a:lstStyle/>
          <a:p>
            <a:pPr lvl="0"/>
            <a:r>
              <a:rPr lang="ru-RU" sz="2300" dirty="0" smtClean="0"/>
              <a:t>Технология проекта: привлечение спонсоров, родителей обучающихся, жителей района</a:t>
            </a:r>
            <a:br>
              <a:rPr lang="ru-RU" sz="2300" dirty="0" smtClean="0"/>
            </a:br>
            <a:r>
              <a:rPr lang="ru-RU" sz="2300" dirty="0" smtClean="0"/>
              <a:t>Задачи проекта: разработать и организовать  </a:t>
            </a:r>
            <a:r>
              <a:rPr lang="ru-RU" sz="2300" dirty="0" err="1" smtClean="0"/>
              <a:t>зонированное</a:t>
            </a:r>
            <a:r>
              <a:rPr lang="ru-RU" sz="2300" dirty="0" smtClean="0"/>
              <a:t> пространство двора: спортивную зону, садово-парковую зону, учебно-опытную зону.</a:t>
            </a:r>
            <a:br>
              <a:rPr lang="ru-RU" sz="2300" dirty="0" smtClean="0"/>
            </a:br>
            <a:r>
              <a:rPr lang="ru-RU" sz="2300" dirty="0" smtClean="0"/>
              <a:t>Воспитать социально-значимые качества личности школьника в процессе реализации проекта, формировать чувства гражданской ответственности в решении актуальных проблем местного сообщества.</a:t>
            </a:r>
            <a:br>
              <a:rPr lang="ru-RU" sz="2300" dirty="0" smtClean="0"/>
            </a:br>
            <a:r>
              <a:rPr lang="ru-RU" sz="2300" dirty="0" smtClean="0"/>
              <a:t>Создать комфортные и полезные условия для активного отдыха населения.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Содержимое 3" descr="vo-dvore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3140968"/>
            <a:ext cx="8208912" cy="3717032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Календарный план реализации проекта: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800" dirty="0" smtClean="0"/>
          </a:p>
          <a:p>
            <a:r>
              <a:rPr lang="ru-RU" sz="800" dirty="0" smtClean="0"/>
              <a:t> </a:t>
            </a:r>
          </a:p>
          <a:p>
            <a:r>
              <a:rPr lang="ru-RU" sz="800" dirty="0" smtClean="0"/>
              <a:t> </a:t>
            </a:r>
          </a:p>
          <a:p>
            <a:r>
              <a:rPr lang="ru-RU" sz="800" dirty="0" smtClean="0"/>
              <a:t> </a:t>
            </a:r>
          </a:p>
          <a:p>
            <a:r>
              <a:rPr lang="ru-RU" sz="800" dirty="0" smtClean="0"/>
              <a:t> </a:t>
            </a:r>
          </a:p>
          <a:p>
            <a:r>
              <a:rPr lang="ru-RU" sz="800" dirty="0" smtClean="0"/>
              <a:t> </a:t>
            </a:r>
          </a:p>
          <a:p>
            <a:r>
              <a:rPr lang="ru-RU" sz="800" dirty="0" smtClean="0"/>
              <a:t> </a:t>
            </a:r>
          </a:p>
          <a:p>
            <a:r>
              <a:rPr lang="ru-RU" sz="800" dirty="0" smtClean="0"/>
              <a:t> </a:t>
            </a:r>
          </a:p>
          <a:p>
            <a:r>
              <a:rPr lang="ru-RU" sz="800" dirty="0" smtClean="0"/>
              <a:t> </a:t>
            </a:r>
          </a:p>
          <a:p>
            <a:endParaRPr lang="ru-RU" sz="800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496" y="515993"/>
          <a:ext cx="9108504" cy="7781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3096344"/>
                <a:gridCol w="1907704"/>
                <a:gridCol w="3456384"/>
              </a:tblGrid>
              <a:tr h="346787">
                <a:tc>
                  <a:txBody>
                    <a:bodyPr/>
                    <a:lstStyle/>
                    <a:p>
                      <a:r>
                        <a:rPr lang="ru-RU" dirty="0" smtClean="0"/>
                        <a:t>№7.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ЗАДАЧА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СРОКИ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ОТВЕТСТВЕННЫЙ</a:t>
                      </a:r>
                      <a:endParaRPr lang="ru-RU" dirty="0"/>
                    </a:p>
                  </a:txBody>
                  <a:tcPr/>
                </a:tc>
              </a:tr>
              <a:tr h="693575"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Опрос жителей микрорайона «Занятость детей в свободное время»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ДЕКАБРЬ</a:t>
                      </a:r>
                    </a:p>
                    <a:p>
                      <a:r>
                        <a:rPr lang="ru-RU" sz="1400" dirty="0" smtClean="0"/>
                        <a:t>2013Г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АКТИВ ШКОЛЫ</a:t>
                      </a:r>
                      <a:endParaRPr lang="ru-RU" sz="1600" dirty="0"/>
                    </a:p>
                  </a:txBody>
                  <a:tcPr/>
                </a:tc>
              </a:tr>
              <a:tr h="551626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Анкетирование  «Каким ты видишь школьный двор?»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ДЕКАБРЬ </a:t>
                      </a:r>
                    </a:p>
                    <a:p>
                      <a:r>
                        <a:rPr lang="ru-RU" sz="1400" dirty="0" smtClean="0"/>
                        <a:t>2013Г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АКТИВ ШКОЛЫ</a:t>
                      </a:r>
                      <a:endParaRPr lang="ru-RU" sz="1600" dirty="0"/>
                    </a:p>
                  </a:txBody>
                  <a:tcPr/>
                </a:tc>
              </a:tr>
              <a:tr h="788037">
                <a:tc>
                  <a:txBody>
                    <a:bodyPr/>
                    <a:lstStyle/>
                    <a:p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Трудовой десант «Чистый двор» по благоустройству школьного двора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ЯНВАРЬ-ФЕВРАЛЬ</a:t>
                      </a:r>
                    </a:p>
                    <a:p>
                      <a:r>
                        <a:rPr lang="ru-RU" sz="1400" dirty="0" smtClean="0"/>
                        <a:t>2014Г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КЛАССНЫЕ РУКОВОДИТЕЛИ</a:t>
                      </a:r>
                      <a:r>
                        <a:rPr lang="ru-RU" sz="1600" baseline="0" dirty="0" smtClean="0"/>
                        <a:t> 5-11 КЛАСОВ</a:t>
                      </a:r>
                      <a:endParaRPr lang="ru-RU" sz="1600" dirty="0"/>
                    </a:p>
                  </a:txBody>
                  <a:tcPr/>
                </a:tc>
              </a:tr>
              <a:tr h="551626">
                <a:tc>
                  <a:txBody>
                    <a:bodyPr/>
                    <a:lstStyle/>
                    <a:p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Приобретение и высадка семян цветов 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МАРТ</a:t>
                      </a:r>
                    </a:p>
                    <a:p>
                      <a:r>
                        <a:rPr lang="ru-RU" sz="1400" dirty="0" smtClean="0"/>
                        <a:t>2014Г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УЧИТЕЛЬ</a:t>
                      </a:r>
                      <a:r>
                        <a:rPr lang="ru-RU" sz="1600" baseline="0" dirty="0" smtClean="0"/>
                        <a:t> БИОЛОГИИ</a:t>
                      </a:r>
                    </a:p>
                    <a:p>
                      <a:r>
                        <a:rPr lang="ru-RU" sz="1600" baseline="0" dirty="0" smtClean="0"/>
                        <a:t>Т.Н.ПРОСКУРИНА</a:t>
                      </a:r>
                    </a:p>
                  </a:txBody>
                  <a:tcPr/>
                </a:tc>
              </a:tr>
              <a:tr h="551626">
                <a:tc>
                  <a:txBody>
                    <a:bodyPr/>
                    <a:lstStyle/>
                    <a:p>
                      <a:r>
                        <a:rPr lang="ru-RU" dirty="0" smtClean="0"/>
                        <a:t>5.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Монтаж теплиц, выращивание рассады овощей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АПРЕЛЬ-МАЙ</a:t>
                      </a:r>
                    </a:p>
                    <a:p>
                      <a:r>
                        <a:rPr lang="ru-RU" sz="1400" dirty="0" smtClean="0"/>
                        <a:t>2014Г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УЧИТЕЛЬ ТЕХНОЛОГИИ, БИОЛОГИИ В.В.МУХИНА </a:t>
                      </a:r>
                      <a:endParaRPr lang="ru-RU" sz="1600" dirty="0"/>
                    </a:p>
                  </a:txBody>
                  <a:tcPr/>
                </a:tc>
              </a:tr>
              <a:tr h="658896">
                <a:tc>
                  <a:txBody>
                    <a:bodyPr/>
                    <a:lstStyle/>
                    <a:p>
                      <a:r>
                        <a:rPr lang="ru-RU" dirty="0" smtClean="0"/>
                        <a:t>6.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Разбивка клумб, садово-парковой зоны, учебно-опытный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участок, 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ТРИБУНЫ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ИЮНЬ-ИЮЛЬ</a:t>
                      </a:r>
                    </a:p>
                    <a:p>
                      <a:r>
                        <a:rPr lang="ru-RU" sz="1400" dirty="0" smtClean="0"/>
                        <a:t>2014Г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УЧИТЕЛЬ ТЕХНОЛОГИИ,ФИЗКУЛЬТУРЫ</a:t>
                      </a:r>
                    </a:p>
                    <a:p>
                      <a:r>
                        <a:rPr lang="ru-RU" sz="1600" dirty="0" smtClean="0"/>
                        <a:t>И.А.ЧИГРИНОВА</a:t>
                      </a:r>
                      <a:endParaRPr lang="ru-RU" sz="1600" dirty="0"/>
                    </a:p>
                  </a:txBody>
                  <a:tcPr/>
                </a:tc>
              </a:tr>
              <a:tr h="728254">
                <a:tc>
                  <a:txBody>
                    <a:bodyPr/>
                    <a:lstStyle/>
                    <a:p>
                      <a:r>
                        <a:rPr lang="ru-RU" dirty="0" smtClean="0"/>
                        <a:t>7.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Информирование общественности, создание  взрослых  групп -добровольцев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АВГУСТ</a:t>
                      </a:r>
                    </a:p>
                    <a:p>
                      <a:r>
                        <a:rPr lang="ru-RU" sz="1400" dirty="0" smtClean="0"/>
                        <a:t>2014Г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АКТИВ ШКОЛЫ</a:t>
                      </a:r>
                      <a:endParaRPr lang="ru-RU" sz="1600" dirty="0"/>
                    </a:p>
                  </a:txBody>
                  <a:tcPr/>
                </a:tc>
              </a:tr>
              <a:tr h="1352471">
                <a:tc>
                  <a:txBody>
                    <a:bodyPr/>
                    <a:lstStyle/>
                    <a:p>
                      <a:r>
                        <a:rPr lang="ru-RU" dirty="0" smtClean="0"/>
                        <a:t>8.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9.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10.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Составление плана работы по дальнейшему благоустройству территории школы и микрорайона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Монтаж спортивной площадки, игровой площадки, работа по сезонному дизайну клумб</a:t>
                      </a: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Оформление 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</a:rPr>
                        <a:t> школьной площадки по ПДД.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СЕНТЯБРЬ-ДЕКАБРЬ</a:t>
                      </a:r>
                    </a:p>
                    <a:p>
                      <a:r>
                        <a:rPr lang="ru-RU" sz="1400" dirty="0" smtClean="0"/>
                        <a:t>2014г</a:t>
                      </a:r>
                    </a:p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2014г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АДМИНИСТРАЦИЯ ШКОЛЫ, ПАРТНЁРЫ</a:t>
                      </a:r>
                    </a:p>
                    <a:p>
                      <a:r>
                        <a:rPr lang="ru-RU" sz="1600" dirty="0" smtClean="0"/>
                        <a:t>УЧИТЕЛЬ ФИЗКУЛЬТУРЫ,ИЗО,ТЕХНОЛОГИИ</a:t>
                      </a:r>
                    </a:p>
                    <a:p>
                      <a:endParaRPr lang="ru-RU" sz="1600" dirty="0" smtClean="0"/>
                    </a:p>
                    <a:p>
                      <a:r>
                        <a:rPr lang="ru-RU" sz="1600" dirty="0" smtClean="0"/>
                        <a:t>Преподаватель-организатор ОБЖ Чаплыгина Ж.В.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54868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Перечень необходимого оборудования и материалов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476672"/>
          <a:ext cx="6516216" cy="6309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544"/>
                <a:gridCol w="1944216"/>
                <a:gridCol w="1728192"/>
                <a:gridCol w="1296144"/>
                <a:gridCol w="1080120"/>
              </a:tblGrid>
              <a:tr h="770663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ОБОРУДОВАНИЕ</a:t>
                      </a:r>
                      <a:r>
                        <a:rPr lang="ru-RU" baseline="0" dirty="0" smtClean="0"/>
                        <a:t> И МАТЕРИАЛЫ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СУММА</a:t>
                      </a:r>
                      <a:endParaRPr lang="ru-RU" dirty="0"/>
                    </a:p>
                  </a:txBody>
                  <a:tcPr/>
                </a:tc>
              </a:tr>
              <a:tr h="770663"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Скамейка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3 * 6900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20700</a:t>
                      </a:r>
                    </a:p>
                  </a:txBody>
                  <a:tcPr marL="68580" marR="68580" marT="0" marB="0"/>
                </a:tc>
              </a:tr>
              <a:tr h="770663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Детская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площадка по ПДД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1 *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10000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10000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70663">
                <a:tc>
                  <a:txBody>
                    <a:bodyPr/>
                    <a:lstStyle/>
                    <a:p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Теплица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1 * 18650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18650</a:t>
                      </a:r>
                    </a:p>
                  </a:txBody>
                  <a:tcPr marL="68580" marR="68580" marT="0" marB="0"/>
                </a:tc>
              </a:tr>
              <a:tr h="77066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Материал для строительства площадки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30000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30000</a:t>
                      </a:r>
                      <a:endParaRPr lang="ru-RU" dirty="0"/>
                    </a:p>
                  </a:txBody>
                  <a:tcPr/>
                </a:tc>
              </a:tr>
              <a:tr h="770663">
                <a:tc>
                  <a:txBody>
                    <a:bodyPr/>
                    <a:lstStyle/>
                    <a:p>
                      <a:r>
                        <a:rPr lang="ru-RU" dirty="0" smtClean="0"/>
                        <a:t>5.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СТРОИТЕЛЬНЫЕ РАБОТЫ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30000</a:t>
                      </a:r>
                      <a:endParaRPr lang="ru-RU" dirty="0"/>
                    </a:p>
                  </a:txBody>
                  <a:tcPr/>
                </a:tc>
              </a:tr>
              <a:tr h="770663">
                <a:tc>
                  <a:txBody>
                    <a:bodyPr/>
                    <a:lstStyle/>
                    <a:p>
                      <a:r>
                        <a:rPr lang="ru-RU" dirty="0" smtClean="0"/>
                        <a:t>6.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трибуна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25000</a:t>
                      </a:r>
                      <a:endParaRPr lang="ru-RU" dirty="0"/>
                    </a:p>
                  </a:txBody>
                  <a:tcPr/>
                </a:tc>
              </a:tr>
              <a:tr h="770663">
                <a:tc>
                  <a:txBody>
                    <a:bodyPr/>
                    <a:lstStyle/>
                    <a:p>
                      <a:r>
                        <a:rPr lang="ru-RU" dirty="0" smtClean="0"/>
                        <a:t>7.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беседка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10000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gorec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476672"/>
            <a:ext cx="2411760" cy="1760984"/>
          </a:xfrm>
          <a:prstGeom prst="rect">
            <a:avLst/>
          </a:prstGeom>
        </p:spPr>
      </p:pic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27716">
            <a:off x="6703939" y="2262145"/>
            <a:ext cx="2256974" cy="1955853"/>
          </a:xfrm>
          <a:prstGeom prst="rect">
            <a:avLst/>
          </a:prstGeom>
        </p:spPr>
      </p:pic>
      <p:pic>
        <p:nvPicPr>
          <p:cNvPr id="7" name="Рисунок 6" descr="School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5780" y="4581128"/>
            <a:ext cx="2578220" cy="1944216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4896544" cy="234888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Бюджет проекта</a:t>
            </a:r>
            <a:br>
              <a:rPr lang="ru-RU" sz="3200" dirty="0" smtClean="0"/>
            </a:br>
            <a:r>
              <a:rPr lang="ru-RU" sz="3200" dirty="0" smtClean="0"/>
              <a:t>смета расходов: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  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endParaRPr lang="ru-RU" sz="24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" y="836714"/>
          <a:ext cx="9143997" cy="6270950"/>
        </p:xfrm>
        <a:graphic>
          <a:graphicData uri="http://schemas.openxmlformats.org/drawingml/2006/table">
            <a:tbl>
              <a:tblPr/>
              <a:tblGrid>
                <a:gridCol w="2231164"/>
                <a:gridCol w="893095"/>
                <a:gridCol w="1934166"/>
                <a:gridCol w="1196392"/>
                <a:gridCol w="1172253"/>
                <a:gridCol w="1716927"/>
              </a:tblGrid>
              <a:tr h="34563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6810" marR="6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Кол-во</a:t>
                      </a:r>
                    </a:p>
                  </a:txBody>
                  <a:tcPr marL="66810" marR="6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Расчет суммы затрат </a:t>
                      </a:r>
                    </a:p>
                  </a:txBody>
                  <a:tcPr marL="66810" marR="6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Всего</a:t>
                      </a:r>
                    </a:p>
                  </a:txBody>
                  <a:tcPr marL="66810" marR="6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Имеется</a:t>
                      </a:r>
                    </a:p>
                  </a:txBody>
                  <a:tcPr marL="66810" marR="6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Требуется</a:t>
                      </a:r>
                    </a:p>
                  </a:txBody>
                  <a:tcPr marL="66810" marR="6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Детская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площадка по ПДД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6810" marR="6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6810" marR="6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1 *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150000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6810" marR="6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10000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6810" marR="6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6810" marR="6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6810" marR="6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819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Скамейка</a:t>
                      </a:r>
                    </a:p>
                  </a:txBody>
                  <a:tcPr marL="66810" marR="6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6810" marR="6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3 * 6900</a:t>
                      </a:r>
                    </a:p>
                  </a:txBody>
                  <a:tcPr marL="66810" marR="6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20700</a:t>
                      </a:r>
                    </a:p>
                  </a:txBody>
                  <a:tcPr marL="66810" marR="6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6810" marR="6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6810" marR="6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819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Урна </a:t>
                      </a:r>
                    </a:p>
                  </a:txBody>
                  <a:tcPr marL="66810" marR="6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6810" marR="6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4 * 2000</a:t>
                      </a:r>
                    </a:p>
                  </a:txBody>
                  <a:tcPr marL="66810" marR="6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8000</a:t>
                      </a:r>
                    </a:p>
                  </a:txBody>
                  <a:tcPr marL="66810" marR="6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6810" marR="6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6810" marR="6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819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Теплица</a:t>
                      </a:r>
                    </a:p>
                  </a:txBody>
                  <a:tcPr marL="66810" marR="6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6810" marR="6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 * 18650</a:t>
                      </a:r>
                    </a:p>
                  </a:txBody>
                  <a:tcPr marL="66810" marR="6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18650</a:t>
                      </a:r>
                    </a:p>
                  </a:txBody>
                  <a:tcPr marL="66810" marR="6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6810" marR="6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6810" marR="6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Тротуарная плитка</a:t>
                      </a:r>
                    </a:p>
                  </a:txBody>
                  <a:tcPr marL="66810" marR="6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18 м</a:t>
                      </a:r>
                      <a:r>
                        <a:rPr lang="ru-RU" sz="1800" baseline="3000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6810" marR="6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18 * 440</a:t>
                      </a:r>
                    </a:p>
                  </a:txBody>
                  <a:tcPr marL="66810" marR="6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7920</a:t>
                      </a:r>
                    </a:p>
                  </a:txBody>
                  <a:tcPr marL="66810" marR="6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6810" marR="6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6810" marR="6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819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Шины с диском</a:t>
                      </a:r>
                    </a:p>
                  </a:txBody>
                  <a:tcPr marL="66810" marR="6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66810" marR="6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6810" marR="6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6810" marR="6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66810" marR="6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6810" marR="6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819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Автопокрышки</a:t>
                      </a:r>
                    </a:p>
                  </a:txBody>
                  <a:tcPr marL="66810" marR="6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6810" marR="6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6810" marR="6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6810" marR="6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6810" marR="6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6810" marR="6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819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Краска</a:t>
                      </a:r>
                    </a:p>
                  </a:txBody>
                  <a:tcPr marL="66810" marR="6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6810" marR="6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6810" marR="6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6810" marR="6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6810" marR="6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6810" marR="6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Стойки для велосипедов</a:t>
                      </a:r>
                    </a:p>
                  </a:txBody>
                  <a:tcPr marL="66810" marR="6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6810" marR="6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2 * 7000</a:t>
                      </a:r>
                    </a:p>
                  </a:txBody>
                  <a:tcPr marL="66810" marR="6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14000</a:t>
                      </a:r>
                    </a:p>
                  </a:txBody>
                  <a:tcPr marL="66810" marR="6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6810" marR="6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6810" marR="6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457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Материал для строительства площадки</a:t>
                      </a:r>
                    </a:p>
                  </a:txBody>
                  <a:tcPr marL="66810" marR="6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6810" marR="6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6810" marR="6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90000</a:t>
                      </a:r>
                    </a:p>
                  </a:txBody>
                  <a:tcPr marL="66810" marR="6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6810" marR="6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6810" marR="6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Строительные работы</a:t>
                      </a:r>
                    </a:p>
                  </a:txBody>
                  <a:tcPr marL="66810" marR="6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6810" marR="6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6810" marR="6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50000</a:t>
                      </a:r>
                    </a:p>
                  </a:txBody>
                  <a:tcPr marL="66810" marR="6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6810" marR="6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6810" marR="6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819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Итого 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6810" marR="6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6810" marR="6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6810" marR="6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309270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6810" marR="6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6810" marR="6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6810" marR="66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0"/>
            <a:ext cx="5431534" cy="1484784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Пресс-релиз проекта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144000" cy="4896544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2"/>
                </a:solidFill>
              </a:rPr>
              <a:t>   Современное инновационное образование предусматривает значительное расширение роли информационных технологий. Но, не секрет, все это сопровождается определёнными проблемами со здоровьем. Современный человек осознаёт свою ответственность за состояние здоровья подрастающего поколения и видит решение ситуации негативного влияния нарастающей информатизации </a:t>
            </a:r>
            <a:r>
              <a:rPr lang="ru-RU" sz="1800" dirty="0" err="1" smtClean="0">
                <a:solidFill>
                  <a:schemeClr val="tx2"/>
                </a:solidFill>
              </a:rPr>
              <a:t>учебно</a:t>
            </a:r>
            <a:r>
              <a:rPr lang="ru-RU" sz="1800" dirty="0" smtClean="0">
                <a:solidFill>
                  <a:schemeClr val="tx2"/>
                </a:solidFill>
              </a:rPr>
              <a:t> – воспитательного процесса на здоровье обучающихся и педагогов в овладении необходимыми здоровьесберегающими приемами и методами. </a:t>
            </a:r>
          </a:p>
          <a:p>
            <a:r>
              <a:rPr lang="ru-RU" sz="1800" dirty="0" smtClean="0">
                <a:solidFill>
                  <a:schemeClr val="tx2"/>
                </a:solidFill>
              </a:rPr>
              <a:t>   Приоритетные направления при разработке проекта:</a:t>
            </a:r>
          </a:p>
          <a:p>
            <a:r>
              <a:rPr lang="ru-RU" sz="1800" dirty="0" smtClean="0">
                <a:solidFill>
                  <a:schemeClr val="tx2"/>
                </a:solidFill>
              </a:rPr>
              <a:t>· </a:t>
            </a:r>
            <a:r>
              <a:rPr lang="ru-RU" sz="1800" dirty="0" err="1" smtClean="0">
                <a:solidFill>
                  <a:schemeClr val="tx2"/>
                </a:solidFill>
              </a:rPr>
              <a:t>здоровьеобразовательная</a:t>
            </a:r>
            <a:r>
              <a:rPr lang="ru-RU" sz="1800" dirty="0" smtClean="0">
                <a:solidFill>
                  <a:schemeClr val="tx2"/>
                </a:solidFill>
              </a:rPr>
              <a:t> деятельность воспитанников;</a:t>
            </a:r>
          </a:p>
          <a:p>
            <a:r>
              <a:rPr lang="ru-RU" sz="1800" dirty="0" smtClean="0">
                <a:solidFill>
                  <a:schemeClr val="tx2"/>
                </a:solidFill>
              </a:rPr>
              <a:t>· </a:t>
            </a:r>
            <a:r>
              <a:rPr lang="ru-RU" sz="1800" dirty="0" err="1" smtClean="0">
                <a:solidFill>
                  <a:schemeClr val="tx2"/>
                </a:solidFill>
              </a:rPr>
              <a:t>здоровьесберегающая</a:t>
            </a:r>
            <a:r>
              <a:rPr lang="ru-RU" sz="1800" dirty="0" smtClean="0">
                <a:solidFill>
                  <a:schemeClr val="tx2"/>
                </a:solidFill>
              </a:rPr>
              <a:t> деятельность педагогических работников;</a:t>
            </a:r>
          </a:p>
          <a:p>
            <a:r>
              <a:rPr lang="ru-RU" sz="1800" dirty="0" smtClean="0">
                <a:solidFill>
                  <a:schemeClr val="tx2"/>
                </a:solidFill>
              </a:rPr>
              <a:t>-отработка практических навыков по ПДД</a:t>
            </a:r>
          </a:p>
          <a:p>
            <a:r>
              <a:rPr lang="ru-RU" sz="1800" dirty="0" smtClean="0">
                <a:solidFill>
                  <a:schemeClr val="tx2"/>
                </a:solidFill>
              </a:rPr>
              <a:t>Проект предусматривает создание модели по разработке и апробации </a:t>
            </a:r>
            <a:r>
              <a:rPr lang="ru-RU" sz="1800" dirty="0" err="1" smtClean="0">
                <a:solidFill>
                  <a:schemeClr val="tx2"/>
                </a:solidFill>
              </a:rPr>
              <a:t>здоровьесберегающих</a:t>
            </a:r>
            <a:r>
              <a:rPr lang="ru-RU" sz="1800" dirty="0" smtClean="0">
                <a:solidFill>
                  <a:schemeClr val="tx2"/>
                </a:solidFill>
              </a:rPr>
              <a:t> мероприятий.</a:t>
            </a:r>
          </a:p>
          <a:p>
            <a:endParaRPr lang="ru-RU" sz="1800" dirty="0" smtClean="0">
              <a:solidFill>
                <a:schemeClr val="tx2"/>
              </a:solidFill>
            </a:endParaRPr>
          </a:p>
          <a:p>
            <a:endParaRPr lang="ru-RU" sz="1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r>
              <a:rPr lang="ru-RU" dirty="0" smtClean="0"/>
              <a:t>Оценка результатов проекта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3" y="836711"/>
          <a:ext cx="9144002" cy="3690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3"/>
                <a:gridCol w="4571999"/>
              </a:tblGrid>
              <a:tr h="884358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    Ожидаемые результаты проекта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Способ оценки</a:t>
                      </a:r>
                      <a:endParaRPr lang="ru-RU" dirty="0"/>
                    </a:p>
                  </a:txBody>
                  <a:tcPr/>
                </a:tc>
              </a:tr>
              <a:tr h="884358">
                <a:tc>
                  <a:txBody>
                    <a:bodyPr/>
                    <a:lstStyle/>
                    <a:p>
                      <a:r>
                        <a:rPr lang="ru-RU" dirty="0" smtClean="0"/>
                        <a:t>Привлечение обучающихся микрорайона в МОУ «СОШ №6»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Диагностика удовлетворенности родителей образовательным учреждением</a:t>
                      </a:r>
                    </a:p>
                  </a:txBody>
                  <a:tcPr/>
                </a:tc>
              </a:tr>
              <a:tr h="947328">
                <a:tc>
                  <a:txBody>
                    <a:bodyPr/>
                    <a:lstStyle/>
                    <a:p>
                      <a:r>
                        <a:rPr lang="ru-RU" dirty="0" smtClean="0"/>
                        <a:t>Привлечение</a:t>
                      </a:r>
                      <a:r>
                        <a:rPr lang="ru-RU" baseline="0" dirty="0" smtClean="0"/>
                        <a:t> населения близлежащих домов для культурного отдыха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Диагностика удовлетворенности населения результатами деятельности по проекту.</a:t>
                      </a:r>
                    </a:p>
                  </a:txBody>
                  <a:tcPr/>
                </a:tc>
              </a:tr>
              <a:tr h="884358">
                <a:tc>
                  <a:txBody>
                    <a:bodyPr/>
                    <a:lstStyle/>
                    <a:p>
                      <a:r>
                        <a:rPr lang="ru-RU" dirty="0" smtClean="0"/>
                        <a:t>Организация тематических праздников и участие населения в них.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Наблюдение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 descr="http://im6-tub-ru.yandex.net/i?id=56137799-09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90822">
            <a:off x="96568" y="4439121"/>
            <a:ext cx="3037982" cy="2287072"/>
          </a:xfrm>
          <a:prstGeom prst="rect">
            <a:avLst/>
          </a:prstGeom>
          <a:noFill/>
        </p:spPr>
      </p:pic>
      <p:pic>
        <p:nvPicPr>
          <p:cNvPr id="4100" name="Picture 4" descr="http://im4-tub-ru.yandex.net/i?id=170584796-66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73020">
            <a:off x="3092263" y="4421196"/>
            <a:ext cx="2796730" cy="2201436"/>
          </a:xfrm>
          <a:prstGeom prst="rect">
            <a:avLst/>
          </a:prstGeom>
          <a:noFill/>
        </p:spPr>
      </p:pic>
      <p:pic>
        <p:nvPicPr>
          <p:cNvPr id="4102" name="Picture 6" descr="http://im8-tub-ru.yandex.net/i?id=475505607-18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92305">
            <a:off x="6222318" y="4514638"/>
            <a:ext cx="2737422" cy="20856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r>
              <a:rPr lang="ru-RU" dirty="0" smtClean="0"/>
              <a:t>План антикризисных мероприятий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1" y="717675"/>
          <a:ext cx="9144000" cy="42955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820781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Наиболее вероятные кризисы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Антикризисные стратегии</a:t>
                      </a:r>
                      <a:endParaRPr lang="ru-RU" dirty="0"/>
                    </a:p>
                  </a:txBody>
                  <a:tcPr/>
                </a:tc>
              </a:tr>
              <a:tr h="16778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Риск данного проекта связан с возможным изменением стоимости материалов, что повлечет за собой увеличение бюджета проекта.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этом случае необходимо разработать стратегию привлечения дополнительных спонсорских средств.</a:t>
                      </a:r>
                      <a:endParaRPr lang="ru-RU" dirty="0"/>
                    </a:p>
                  </a:txBody>
                  <a:tcPr/>
                </a:tc>
              </a:tr>
              <a:tr h="16778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Риск связан с неблагоприятными погодными условиями, которые могут повлиять на конечный (в основном, эстетический) результат.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Перенести строительные и покрасочные работы на летний период.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http://im8-tub-ru.yandex.net/i?id=269312457-32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04189">
            <a:off x="137356" y="4759697"/>
            <a:ext cx="3098527" cy="1862198"/>
          </a:xfrm>
          <a:prstGeom prst="rect">
            <a:avLst/>
          </a:prstGeom>
          <a:noFill/>
        </p:spPr>
      </p:pic>
      <p:pic>
        <p:nvPicPr>
          <p:cNvPr id="2052" name="Picture 4" descr="http://im7-tub-ru.yandex.net/i?id=103695663-67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01525">
            <a:off x="5727752" y="4625785"/>
            <a:ext cx="2823865" cy="193225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NatureIllustration_16x9_TP103431353.potx" id="{8A6F2D2F-6FDF-40AD-A2FC-E20AC28411A7}" vid="{0B84DAD3-D477-4488-8A04-91C293FC61C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TS103431377 (1)</Template>
  <TotalTime>409</TotalTime>
  <Words>681</Words>
  <Application>Microsoft Office PowerPoint</Application>
  <PresentationFormat>Экран (4:3)</PresentationFormat>
  <Paragraphs>210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Nature Illustration 16x9</vt:lpstr>
      <vt:lpstr>  Социальный проект: Школьный двор-место активного отдыха населения</vt:lpstr>
      <vt:lpstr>Актуальность проекта:в районе шестой школы отсутствует место для проведения досуга. У детей много свободного времени, которого им негде проводить. Становясь участниками проекта, школьники пробуют себя в различных социальных ролях, что содействует их успешной социализации в обществе. Проект  является эффективным средством формирования активной гражданской позиции школьников и их экологической и социальной  культуры.  Цель проекта: создание единого комплекса школьного двора, где можно было бы всем реализовать свои способности, запросы, интересы.</vt:lpstr>
      <vt:lpstr>Технология проекта: привлечение спонсоров, родителей обучающихся, жителей района Задачи проекта: разработать и организовать  зонированное пространство двора: спортивную зону, садово-парковую зону, учебно-опытную зону. Воспитать социально-значимые качества личности школьника в процессе реализации проекта, формировать чувства гражданской ответственности в решении актуальных проблем местного сообщества. Создать комфортные и полезные условия для активного отдыха населения. </vt:lpstr>
      <vt:lpstr>Календарный план реализации проекта:</vt:lpstr>
      <vt:lpstr>Перечень необходимого оборудования и материалов</vt:lpstr>
      <vt:lpstr>     Бюджет проекта смета расходов:       </vt:lpstr>
      <vt:lpstr>Пресс-релиз проекта</vt:lpstr>
      <vt:lpstr>Оценка результатов проекта</vt:lpstr>
      <vt:lpstr>План антикризисных мероприятий</vt:lpstr>
      <vt:lpstr>Перспективы развития проекта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Школа№6</dc:creator>
  <cp:lastModifiedBy>Школа№6</cp:lastModifiedBy>
  <cp:revision>42</cp:revision>
  <dcterms:modified xsi:type="dcterms:W3CDTF">2016-02-09T07:16:00Z</dcterms:modified>
</cp:coreProperties>
</file>