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60" r:id="rId3"/>
    <p:sldId id="257" r:id="rId4"/>
    <p:sldId id="258" r:id="rId5"/>
    <p:sldId id="263" r:id="rId6"/>
    <p:sldId id="262" r:id="rId7"/>
    <p:sldId id="264" r:id="rId8"/>
    <p:sldId id="259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642A1-4179-44F3-85D2-922597FC339A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B9988-97F6-4735-8F17-B24F14B18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842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E038997-DB53-4EF9-A50D-A8BD4A63B00D}" type="datetimeFigureOut">
              <a:rPr lang="ru-RU" smtClean="0"/>
              <a:t>29.01.2015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6EEE8AC-603F-45E9-86E8-C8856696331C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38997-DB53-4EF9-A50D-A8BD4A63B00D}" type="datetimeFigureOut">
              <a:rPr lang="ru-RU" smtClean="0"/>
              <a:t>29.01.2015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E8AC-603F-45E9-86E8-C8856696331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38997-DB53-4EF9-A50D-A8BD4A63B00D}" type="datetimeFigureOut">
              <a:rPr lang="ru-RU" smtClean="0"/>
              <a:t>29.01.2015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E8AC-603F-45E9-86E8-C8856696331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E038997-DB53-4EF9-A50D-A8BD4A63B00D}" type="datetimeFigureOut">
              <a:rPr lang="ru-RU" smtClean="0"/>
              <a:t>29.01.2015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6EEE8AC-603F-45E9-86E8-C8856696331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E038997-DB53-4EF9-A50D-A8BD4A63B00D}" type="datetimeFigureOut">
              <a:rPr lang="ru-RU" smtClean="0"/>
              <a:t>29.01.2015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6EEE8AC-603F-45E9-86E8-C8856696331C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38997-DB53-4EF9-A50D-A8BD4A63B00D}" type="datetimeFigureOut">
              <a:rPr lang="ru-RU" smtClean="0"/>
              <a:t>29.01.2015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E8AC-603F-45E9-86E8-C8856696331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38997-DB53-4EF9-A50D-A8BD4A63B00D}" type="datetimeFigureOut">
              <a:rPr lang="ru-RU" smtClean="0"/>
              <a:t>29.01.2015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E8AC-603F-45E9-86E8-C8856696331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E038997-DB53-4EF9-A50D-A8BD4A63B00D}" type="datetimeFigureOut">
              <a:rPr lang="ru-RU" smtClean="0"/>
              <a:t>29.01.2015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EEE8AC-603F-45E9-86E8-C8856696331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38997-DB53-4EF9-A50D-A8BD4A63B00D}" type="datetimeFigureOut">
              <a:rPr lang="ru-RU" smtClean="0"/>
              <a:t>29.01.2015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E8AC-603F-45E9-86E8-C8856696331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E038997-DB53-4EF9-A50D-A8BD4A63B00D}" type="datetimeFigureOut">
              <a:rPr lang="ru-RU" smtClean="0"/>
              <a:t>29.01.2015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6EEE8AC-603F-45E9-86E8-C8856696331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E038997-DB53-4EF9-A50D-A8BD4A63B00D}" type="datetimeFigureOut">
              <a:rPr lang="ru-RU" smtClean="0"/>
              <a:t>29.01.2015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EEE8AC-603F-45E9-86E8-C8856696331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E038997-DB53-4EF9-A50D-A8BD4A63B00D}" type="datetimeFigureOut">
              <a:rPr lang="ru-RU" smtClean="0"/>
              <a:t>29.01.2015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EEE8AC-603F-45E9-86E8-C8856696331C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55776" y="260648"/>
            <a:ext cx="6046440" cy="2160240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«Развивающая предметно -пространственная среда в ДОУ в соответствии с ФГОС ДО»</a:t>
            </a: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3140968"/>
            <a:ext cx="3528392" cy="1728192"/>
          </a:xfrm>
        </p:spPr>
        <p:txBody>
          <a:bodyPr>
            <a:normAutofit fontScale="92500" lnSpcReduction="10000"/>
          </a:bodyPr>
          <a:lstStyle/>
          <a:p>
            <a:r>
              <a:rPr lang="ru-RU" sz="1600" dirty="0" smtClean="0">
                <a:solidFill>
                  <a:srgbClr val="002060"/>
                </a:solidFill>
              </a:rPr>
              <a:t>Выполнила: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  Старший воспитатель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  МБДОУ № 257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  Н.И. </a:t>
            </a:r>
            <a:r>
              <a:rPr lang="ru-RU" sz="1600" dirty="0" err="1" smtClean="0">
                <a:solidFill>
                  <a:srgbClr val="002060"/>
                </a:solidFill>
              </a:rPr>
              <a:t>Елесина</a:t>
            </a:r>
            <a:endParaRPr lang="ru-RU" sz="1600" dirty="0" smtClean="0">
              <a:solidFill>
                <a:srgbClr val="002060"/>
              </a:solidFill>
            </a:endParaRPr>
          </a:p>
          <a:p>
            <a:endParaRPr lang="ru-RU" sz="1600" dirty="0"/>
          </a:p>
          <a:p>
            <a:r>
              <a:rPr lang="ru-RU" sz="1600" dirty="0" smtClean="0"/>
              <a:t>  </a:t>
            </a:r>
          </a:p>
          <a:p>
            <a:endParaRPr lang="ru-RU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2761214" y="5733256"/>
            <a:ext cx="4547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/>
              <a:t>г</a:t>
            </a:r>
            <a:r>
              <a:rPr lang="ru-RU" dirty="0" err="1" smtClean="0"/>
              <a:t>.Нижний</a:t>
            </a:r>
            <a:r>
              <a:rPr lang="ru-RU" dirty="0" smtClean="0"/>
              <a:t> Новгород    </a:t>
            </a:r>
          </a:p>
          <a:p>
            <a:pPr algn="ctr"/>
            <a:r>
              <a:rPr lang="ru-RU" dirty="0" smtClean="0"/>
              <a:t>2015г.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883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1168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    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46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405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602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795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173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445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007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ru-RU" dirty="0"/>
              <a:t> </a:t>
            </a:r>
            <a:r>
              <a:rPr lang="ru-RU" dirty="0" smtClean="0"/>
              <a:t> Нормативно – правовая база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931224" cy="5544616"/>
          </a:xfrm>
        </p:spPr>
        <p:txBody>
          <a:bodyPr>
            <a:normAutofit fontScale="92500"/>
          </a:bodyPr>
          <a:lstStyle/>
          <a:p>
            <a:r>
              <a:rPr lang="ru-RU" sz="2000" dirty="0" smtClean="0"/>
              <a:t>1. Конституция РФ ст.43;</a:t>
            </a:r>
          </a:p>
          <a:p>
            <a:r>
              <a:rPr lang="ru-RU" sz="2000" dirty="0"/>
              <a:t>2. Федеральный закон </a:t>
            </a:r>
            <a:r>
              <a:rPr lang="ru-RU" sz="2000" dirty="0" smtClean="0"/>
              <a:t>РФ </a:t>
            </a:r>
            <a:r>
              <a:rPr lang="ru-RU" sz="2000" dirty="0"/>
              <a:t>от 29 декабря 2012 г. N </a:t>
            </a:r>
            <a:r>
              <a:rPr lang="ru-RU" sz="2000" dirty="0" smtClean="0"/>
              <a:t>273-ФЗ «Об образовании в Российской Федерации»;</a:t>
            </a:r>
          </a:p>
          <a:p>
            <a:r>
              <a:rPr lang="ru-RU" sz="2000" dirty="0"/>
              <a:t>3. Приказ Министерства образования и науки Российской Федерации </a:t>
            </a:r>
            <a:r>
              <a:rPr lang="ru-RU" sz="2000" dirty="0" smtClean="0"/>
              <a:t> </a:t>
            </a:r>
            <a:r>
              <a:rPr lang="ru-RU" sz="2000" dirty="0"/>
              <a:t>от 30 августа 2013 г. N 1014 г</a:t>
            </a:r>
            <a:r>
              <a:rPr lang="ru-RU" sz="2000" dirty="0" smtClean="0"/>
              <a:t>. "</a:t>
            </a:r>
            <a:r>
              <a:rPr lang="ru-RU" sz="2000" dirty="0"/>
              <a:t>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</a:t>
            </a:r>
            <a:r>
              <a:rPr lang="ru-RU" sz="2000" dirty="0" smtClean="0"/>
              <a:t>образования»;</a:t>
            </a:r>
          </a:p>
          <a:p>
            <a:r>
              <a:rPr lang="ru-RU" sz="2000" dirty="0"/>
              <a:t>4. Приказ Министерства образования и науки Российской </a:t>
            </a:r>
            <a:r>
              <a:rPr lang="ru-RU" sz="2000" dirty="0" smtClean="0"/>
              <a:t>Федерации </a:t>
            </a:r>
            <a:r>
              <a:rPr lang="ru-RU" sz="2000" dirty="0"/>
              <a:t>от 17 октября 2013 г. N 1155 г</a:t>
            </a:r>
            <a:r>
              <a:rPr lang="ru-RU" sz="2000" dirty="0" smtClean="0"/>
              <a:t>.</a:t>
            </a:r>
            <a:endParaRPr lang="ru-RU" sz="2000" dirty="0"/>
          </a:p>
          <a:p>
            <a:r>
              <a:rPr lang="ru-RU" sz="2000" dirty="0"/>
              <a:t>"Об утверждении федерального государственного образовательного стандарта дошкольного </a:t>
            </a:r>
            <a:r>
              <a:rPr lang="ru-RU" sz="2000" dirty="0" smtClean="0"/>
              <a:t>образования»;</a:t>
            </a:r>
          </a:p>
          <a:p>
            <a:r>
              <a:rPr lang="ru-RU" sz="2000" dirty="0" smtClean="0"/>
              <a:t>5. СанПиН 2.4.1.3049-13 «Санитарно- эпидемиологические требования к устройству, содержанию и организации режима работы дошкольных образовательных организаций»;</a:t>
            </a:r>
          </a:p>
          <a:p>
            <a:r>
              <a:rPr lang="ru-RU" sz="2000" dirty="0"/>
              <a:t>Комментарии к ФГОС </a:t>
            </a:r>
            <a:r>
              <a:rPr lang="ru-RU" sz="2000" dirty="0" smtClean="0"/>
              <a:t>дошкольного образования (</a:t>
            </a:r>
            <a:r>
              <a:rPr lang="ru-RU" sz="2000" dirty="0" err="1" smtClean="0"/>
              <a:t>Минобрнауки</a:t>
            </a:r>
            <a:r>
              <a:rPr lang="ru-RU" sz="2000" dirty="0" smtClean="0"/>
              <a:t> России) от 28 </a:t>
            </a:r>
            <a:r>
              <a:rPr lang="ru-RU" sz="2000" dirty="0"/>
              <a:t>февраля 2014 года №08-249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352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Что такое развивающая среда?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“</a:t>
            </a:r>
            <a:r>
              <a:rPr lang="ru-RU" dirty="0">
                <a:solidFill>
                  <a:srgbClr val="002060"/>
                </a:solidFill>
              </a:rPr>
              <a:t>Среда </a:t>
            </a:r>
            <a:r>
              <a:rPr lang="ru-RU" dirty="0">
                <a:solidFill>
                  <a:srgbClr val="7030A0"/>
                </a:solidFill>
              </a:rPr>
              <a:t>– совокупность условий, окружающих человека и взаимодействующих с ним как с организмом и личностью” </a:t>
            </a:r>
            <a:r>
              <a:rPr lang="ru-RU" dirty="0" smtClean="0"/>
              <a:t>(Психолого-педагогический словарь)</a:t>
            </a:r>
          </a:p>
          <a:p>
            <a:r>
              <a:rPr lang="ru-RU" dirty="0"/>
              <a:t>По определению В.А. Петровского,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развивающая среда </a:t>
            </a:r>
            <a:r>
              <a:rPr lang="ru-RU" dirty="0">
                <a:solidFill>
                  <a:srgbClr val="7030A0"/>
                </a:solidFill>
              </a:rPr>
              <a:t>– это специальным образом организованное окружающее пространство ребенка, способное оказывать позитивное влияние на самообучение и саморазвитие ребенка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r>
              <a:rPr lang="ru-RU" dirty="0"/>
              <a:t>М.Н. Полякова отмечает, что </a:t>
            </a:r>
            <a:r>
              <a:rPr lang="ru-RU" dirty="0">
                <a:solidFill>
                  <a:srgbClr val="7030A0"/>
                </a:solidFill>
              </a:rPr>
              <a:t>развивающая среда – естественная, комфортабельная, уютная обстановка, рационально организованная, насыщенная разнообразными сенсорными раздражителями и игровыми материалами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r>
              <a:rPr lang="ru-RU" dirty="0">
                <a:solidFill>
                  <a:srgbClr val="002060"/>
                </a:solidFill>
              </a:rPr>
              <a:t>Образовательная  (развивающая) среда</a:t>
            </a:r>
            <a:r>
              <a:rPr lang="ru-RU" dirty="0" smtClean="0">
                <a:solidFill>
                  <a:srgbClr val="7030A0"/>
                </a:solidFill>
              </a:rPr>
              <a:t>,— </a:t>
            </a:r>
            <a:r>
              <a:rPr lang="ru-RU" dirty="0">
                <a:solidFill>
                  <a:srgbClr val="7030A0"/>
                </a:solidFill>
              </a:rPr>
              <a:t>это система влияний и условий формирования личности, а также возможностей для ее развития, содержащихся в социальном и пространственно-предметном окружении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 smtClean="0"/>
              <a:t>    (по </a:t>
            </a:r>
            <a:r>
              <a:rPr lang="ru-RU" dirty="0"/>
              <a:t>определению В. А. </a:t>
            </a:r>
            <a:r>
              <a:rPr lang="ru-RU" dirty="0" err="1" smtClean="0"/>
              <a:t>Ясвина</a:t>
            </a:r>
            <a:r>
              <a:rPr lang="ru-RU" dirty="0" smtClean="0"/>
              <a:t>) </a:t>
            </a:r>
            <a:endParaRPr lang="ru-RU" dirty="0"/>
          </a:p>
          <a:p>
            <a:endParaRPr lang="ru-RU" dirty="0" smtClean="0">
              <a:solidFill>
                <a:srgbClr val="7030A0"/>
              </a:solidFill>
            </a:endParaRPr>
          </a:p>
          <a:p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01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28092" y="2420888"/>
            <a:ext cx="3657600" cy="4176464"/>
          </a:xfrm>
        </p:spPr>
        <p:txBody>
          <a:bodyPr anchor="ctr">
            <a:normAutofit fontScale="77500" lnSpcReduction="20000"/>
          </a:bodyPr>
          <a:lstStyle/>
          <a:p>
            <a:pPr marL="0" indent="0">
              <a:buNone/>
            </a:pPr>
            <a:r>
              <a:rPr lang="ru-RU" b="1" i="1" dirty="0" smtClean="0"/>
              <a:t>Развивающая </a:t>
            </a:r>
            <a:r>
              <a:rPr lang="ru-RU" b="1" i="1" dirty="0"/>
              <a:t>предметно-пространственная среда </a:t>
            </a:r>
            <a:r>
              <a:rPr lang="ru-RU" dirty="0"/>
              <a:t>- это специфические для </a:t>
            </a:r>
            <a:r>
              <a:rPr lang="ru-RU" dirty="0" smtClean="0"/>
              <a:t>каждой  Программы организации </a:t>
            </a:r>
            <a:r>
              <a:rPr lang="ru-RU" dirty="0"/>
              <a:t>(группы) образовательное оборудование, материалы, мебель, </a:t>
            </a:r>
            <a:r>
              <a:rPr lang="ru-RU" dirty="0" smtClean="0"/>
              <a:t>и т.п</a:t>
            </a:r>
            <a:r>
              <a:rPr lang="ru-RU" dirty="0"/>
              <a:t>., в сочетании с определенными принципами разделения пространства </a:t>
            </a:r>
            <a:r>
              <a:rPr lang="ru-RU" dirty="0" smtClean="0"/>
              <a:t>организации  (</a:t>
            </a:r>
            <a:r>
              <a:rPr lang="ru-RU" dirty="0"/>
              <a:t>группы).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Комментарии к ФГОС дошкольного образования (</a:t>
            </a:r>
            <a:r>
              <a:rPr lang="ru-RU" dirty="0" err="1">
                <a:solidFill>
                  <a:srgbClr val="002060"/>
                </a:solidFill>
              </a:rPr>
              <a:t>Минобрнауки</a:t>
            </a:r>
            <a:r>
              <a:rPr lang="ru-RU" dirty="0">
                <a:solidFill>
                  <a:srgbClr val="002060"/>
                </a:solidFill>
              </a:rPr>
              <a:t> России) от 28 февраля 2014 года №08-249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371975" y="2420888"/>
            <a:ext cx="3657600" cy="3744416"/>
          </a:xfrm>
        </p:spPr>
        <p:txBody>
          <a:bodyPr anchor="ctr">
            <a:normAutofit fontScale="77500" lnSpcReduction="20000"/>
          </a:bodyPr>
          <a:lstStyle/>
          <a:p>
            <a:pPr marL="0" indent="0">
              <a:buNone/>
            </a:pPr>
            <a:r>
              <a:rPr lang="ru-RU" b="1" i="1" dirty="0" smtClean="0"/>
              <a:t>Образовательная среда </a:t>
            </a:r>
            <a:r>
              <a:rPr lang="ru-RU" dirty="0" smtClean="0"/>
              <a:t>-весь </a:t>
            </a:r>
            <a:r>
              <a:rPr lang="ru-RU" dirty="0"/>
              <a:t>комплекс условий, </a:t>
            </a:r>
            <a:r>
              <a:rPr lang="ru-RU" dirty="0" smtClean="0"/>
              <a:t>которые  обеспечивают </a:t>
            </a:r>
            <a:r>
              <a:rPr lang="ru-RU" dirty="0"/>
              <a:t>развитие детей в дошкольной образовательной организации, в том </a:t>
            </a:r>
            <a:r>
              <a:rPr lang="ru-RU" dirty="0" smtClean="0"/>
              <a:t>числе, развивающая </a:t>
            </a:r>
            <a:r>
              <a:rPr lang="ru-RU" dirty="0"/>
              <a:t>предметно-пространственная среда, взаимодействие между педагогами </a:t>
            </a:r>
            <a:r>
              <a:rPr lang="ru-RU" dirty="0" smtClean="0"/>
              <a:t>и детьми</a:t>
            </a:r>
            <a:r>
              <a:rPr lang="ru-RU" dirty="0"/>
              <a:t>, детская игра, развивающее предметное содержание образовательных областей </a:t>
            </a:r>
            <a:r>
              <a:rPr lang="ru-RU" dirty="0" smtClean="0"/>
              <a:t>и другие условия. 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"/>
          </p:nvPr>
        </p:nvSpPr>
        <p:spPr>
          <a:xfrm>
            <a:off x="467544" y="476672"/>
            <a:ext cx="7632848" cy="1152129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Среда (по определению ФГОС )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5508104" y="1628800"/>
            <a:ext cx="801044" cy="8843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1907704" y="1628800"/>
            <a:ext cx="100811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219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5416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Требования к развивающей  </a:t>
            </a:r>
            <a:r>
              <a:rPr lang="ru-RU" b="1" i="1" dirty="0">
                <a:solidFill>
                  <a:srgbClr val="002060"/>
                </a:solidFill>
              </a:rPr>
              <a:t>предметно –</a:t>
            </a:r>
            <a:r>
              <a:rPr lang="ru-RU" b="1" i="1" dirty="0" smtClean="0">
                <a:solidFill>
                  <a:srgbClr val="002060"/>
                </a:solidFill>
              </a:rPr>
              <a:t>пространственной среде </a:t>
            </a:r>
            <a:r>
              <a:rPr lang="ru-RU" b="1" i="1" dirty="0">
                <a:solidFill>
                  <a:srgbClr val="002060"/>
                </a:solidFill>
              </a:rPr>
              <a:t>(ФГОС)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>
                <a:solidFill>
                  <a:srgbClr val="7030A0"/>
                </a:solidFill>
              </a:rPr>
              <a:t>Развивающая предметно-пространственная среда должна обеспечивать </a:t>
            </a:r>
            <a:r>
              <a:rPr lang="ru-RU" dirty="0" smtClean="0">
                <a:solidFill>
                  <a:srgbClr val="7030A0"/>
                </a:solidFill>
              </a:rPr>
              <a:t>:</a:t>
            </a:r>
          </a:p>
          <a:p>
            <a:r>
              <a:rPr lang="ru-RU" dirty="0" smtClean="0"/>
              <a:t>реализацию </a:t>
            </a:r>
            <a:r>
              <a:rPr lang="ru-RU" dirty="0"/>
              <a:t>различных образовательных программ;</a:t>
            </a:r>
          </a:p>
          <a:p>
            <a:r>
              <a:rPr lang="ru-RU" dirty="0"/>
              <a:t>возможность общения и совместной деятельности детей (в том числе детей разного возраста) и взрослых, двигательной активности детей, а также возможности для </a:t>
            </a:r>
            <a:r>
              <a:rPr lang="ru-RU" dirty="0" smtClean="0"/>
              <a:t>уединения;</a:t>
            </a:r>
            <a:endParaRPr lang="ru-RU" dirty="0"/>
          </a:p>
          <a:p>
            <a:r>
              <a:rPr lang="ru-RU" dirty="0" smtClean="0"/>
              <a:t>в </a:t>
            </a:r>
            <a:r>
              <a:rPr lang="ru-RU" dirty="0"/>
              <a:t>случае организации инклюзивного образования - необходимые для него условия;</a:t>
            </a:r>
          </a:p>
          <a:p>
            <a:r>
              <a:rPr lang="ru-RU" dirty="0" smtClean="0"/>
              <a:t>учет </a:t>
            </a:r>
            <a:r>
              <a:rPr lang="ru-RU" dirty="0"/>
              <a:t>национально-культурных, климатических условий, в которых осуществляется образовательная деятельность; учет возрастных особенностей детей.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894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Принципы  РПП среды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211144" cy="587727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smtClean="0"/>
              <a:t>1)Насыщенность среды</a:t>
            </a:r>
            <a:r>
              <a:rPr lang="ru-RU" b="1" dirty="0"/>
              <a:t> </a:t>
            </a:r>
            <a:r>
              <a:rPr lang="ru-RU" dirty="0" smtClean="0"/>
              <a:t>- </a:t>
            </a:r>
            <a:r>
              <a:rPr lang="ru-RU" dirty="0"/>
              <a:t>пространство должно быть оснащено средствами обучения и воспитания (в том числе техническими), соответствующими материалами, в том числе расходным игровым, спортивным, оздоровительным оборудованием, инвентарем (в соответствии со спецификой Программы</a:t>
            </a:r>
            <a:r>
              <a:rPr lang="ru-RU" dirty="0" smtClean="0"/>
              <a:t>).</a:t>
            </a:r>
          </a:p>
          <a:p>
            <a:pPr marL="457200" indent="-457200">
              <a:buAutoNum type="arabicParenR"/>
            </a:pPr>
            <a:endParaRPr lang="ru-RU" dirty="0"/>
          </a:p>
          <a:p>
            <a:pPr marL="457200" indent="-457200">
              <a:buAutoNum type="arabicParenR"/>
            </a:pPr>
            <a:endParaRPr lang="ru-RU" dirty="0" smtClean="0"/>
          </a:p>
          <a:p>
            <a:pPr marL="457200" indent="-457200">
              <a:buAutoNum type="arabicParenR"/>
            </a:pPr>
            <a:endParaRPr lang="ru-RU" dirty="0"/>
          </a:p>
          <a:p>
            <a:pPr marL="457200" indent="-457200">
              <a:buAutoNum type="arabicParenR"/>
            </a:pPr>
            <a:endParaRPr lang="ru-RU" dirty="0" smtClean="0"/>
          </a:p>
          <a:p>
            <a:pPr marL="457200" indent="-457200">
              <a:buAutoNum type="arabicParenR"/>
            </a:pPr>
            <a:endParaRPr lang="ru-RU" dirty="0"/>
          </a:p>
          <a:p>
            <a:pPr marL="457200" indent="-457200">
              <a:buAutoNum type="arabicParenR"/>
            </a:pPr>
            <a:endParaRPr lang="ru-RU" dirty="0" smtClean="0"/>
          </a:p>
          <a:p>
            <a:pPr marL="457200" indent="-457200">
              <a:buAutoNum type="arabicParenR"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b="1" dirty="0" err="1"/>
              <a:t>Трансформируемость</a:t>
            </a:r>
            <a:r>
              <a:rPr lang="ru-RU" b="1" dirty="0"/>
              <a:t> пространства </a:t>
            </a:r>
            <a:r>
              <a:rPr lang="ru-RU" dirty="0"/>
              <a:t>-</a:t>
            </a:r>
            <a:r>
              <a:rPr lang="ru-RU" dirty="0" smtClean="0"/>
              <a:t> </a:t>
            </a:r>
            <a:r>
              <a:rPr lang="ru-RU" dirty="0"/>
              <a:t>возможность изменений предметно-пространственной среды в зависимости от образовательной ситуации, в том числе от меняющихся интересов и возможностей детей</a:t>
            </a:r>
            <a:r>
              <a:rPr lang="ru-RU" dirty="0" smtClean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b="1" dirty="0" err="1" smtClean="0"/>
              <a:t>Полифункциональность</a:t>
            </a:r>
            <a:r>
              <a:rPr lang="ru-RU" dirty="0" smtClean="0"/>
              <a:t>  среды -возможность </a:t>
            </a:r>
          </a:p>
          <a:p>
            <a:pPr marL="0" indent="0">
              <a:buNone/>
            </a:pPr>
            <a:r>
              <a:rPr lang="ru-RU" dirty="0" smtClean="0"/>
              <a:t>разнообразного </a:t>
            </a:r>
            <a:r>
              <a:rPr lang="ru-RU" dirty="0"/>
              <a:t>использования различных составляющих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предметной </a:t>
            </a:r>
            <a:r>
              <a:rPr lang="ru-RU" dirty="0"/>
              <a:t>среды, </a:t>
            </a:r>
            <a:r>
              <a:rPr lang="ru-RU" dirty="0" err="1" smtClean="0"/>
              <a:t>например,не</a:t>
            </a:r>
            <a:r>
              <a:rPr lang="ru-RU" dirty="0" smtClean="0"/>
              <a:t>  </a:t>
            </a:r>
            <a:r>
              <a:rPr lang="ru-RU" dirty="0"/>
              <a:t>обладающих </a:t>
            </a:r>
            <a:r>
              <a:rPr lang="ru-RU" dirty="0" smtClean="0"/>
              <a:t>жестко закрепленным </a:t>
            </a:r>
            <a:r>
              <a:rPr lang="ru-RU" dirty="0"/>
              <a:t>способом </a:t>
            </a:r>
            <a:r>
              <a:rPr lang="ru-RU" dirty="0" smtClean="0"/>
              <a:t>употребления предметов</a:t>
            </a:r>
            <a:r>
              <a:rPr lang="ru-RU" dirty="0"/>
              <a:t>, в том числе природных материалов, пригодных для использования в разных видах детской </a:t>
            </a:r>
            <a:r>
              <a:rPr lang="ru-RU" dirty="0" smtClean="0"/>
              <a:t>активности.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505539"/>
            <a:ext cx="2448272" cy="151216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588421"/>
            <a:ext cx="2363755" cy="14847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157192"/>
            <a:ext cx="1403648" cy="100811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7186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4) </a:t>
            </a:r>
            <a:r>
              <a:rPr lang="ru-RU" b="1" i="1" dirty="0"/>
              <a:t>Вариативность среды -</a:t>
            </a:r>
            <a:r>
              <a:rPr lang="ru-RU" dirty="0"/>
              <a:t>различные пространства (для игры, конструирования, уединения и пр.), а также разнообразных материалов, игр, игрушек и оборудования, обеспечивающих свободный выбор детей;</a:t>
            </a:r>
          </a:p>
          <a:p>
            <a:r>
              <a:rPr lang="ru-RU" dirty="0"/>
              <a:t>периодическую сменяемость игрового материала, появление новых предметов, стимулирующих игровую, двигательную, познавательную и исследовательскую активность детей.</a:t>
            </a:r>
          </a:p>
          <a:p>
            <a:r>
              <a:rPr lang="ru-RU" dirty="0"/>
              <a:t>5) </a:t>
            </a:r>
            <a:r>
              <a:rPr lang="ru-RU" b="1" i="1" dirty="0"/>
              <a:t>Доступность среды </a:t>
            </a:r>
            <a:r>
              <a:rPr lang="ru-RU" dirty="0"/>
              <a:t>предполагает доступность для воспитанников, в том числе детей с ограниченными возможностями здоровья и детей-инвалидов, всех помещений, где осуществляется образовательная деятельность; свободный доступ детей, в том числе детей с ограниченными возможностями здоровья, к играм, игрушкам, материалам, пособиям, обеспечивающим все основные виды детской активности;</a:t>
            </a:r>
          </a:p>
          <a:p>
            <a:r>
              <a:rPr lang="ru-RU" dirty="0"/>
              <a:t>6) </a:t>
            </a:r>
            <a:r>
              <a:rPr lang="ru-RU" b="1" i="1" dirty="0"/>
              <a:t>Безопасность</a:t>
            </a:r>
            <a:r>
              <a:rPr lang="ru-RU" dirty="0"/>
              <a:t> предметно-пространственной среды предполагает соответствие всех ее элементов требованиям по обеспечению надежности и безопасности их использования.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355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Задачи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908920"/>
          </a:xfrm>
        </p:spPr>
        <p:txBody>
          <a:bodyPr/>
          <a:lstStyle/>
          <a:p>
            <a:r>
              <a:rPr lang="ru-RU" dirty="0" smtClean="0"/>
              <a:t>Познакомить педагогов  с требованиями ФГОС ДО</a:t>
            </a:r>
          </a:p>
          <a:p>
            <a:r>
              <a:rPr lang="ru-RU" dirty="0" smtClean="0"/>
              <a:t>Пополнять  и создавать </a:t>
            </a:r>
            <a:r>
              <a:rPr lang="ru-RU" dirty="0"/>
              <a:t>развивающую предметно –пространственную среду в соответствии с требованиями </a:t>
            </a:r>
            <a:r>
              <a:rPr lang="ru-RU" dirty="0" smtClean="0"/>
              <a:t> и принципами ФГОС </a:t>
            </a:r>
            <a:r>
              <a:rPr lang="ru-RU" dirty="0"/>
              <a:t>ДО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409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467600" cy="1700808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Методическая работа с воспитателями по обогащению и созданию  развивающей предметно –пространственной среды (2014 -2015г.)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7632848" cy="4320480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smtClean="0"/>
              <a:t>Написание плана </a:t>
            </a:r>
            <a:r>
              <a:rPr lang="ru-RU" dirty="0" smtClean="0"/>
              <a:t>внедрения ФГОС ДО</a:t>
            </a:r>
          </a:p>
          <a:p>
            <a:r>
              <a:rPr lang="ru-RU" b="1" i="1" dirty="0" smtClean="0"/>
              <a:t>Семинар: </a:t>
            </a:r>
          </a:p>
          <a:p>
            <a:r>
              <a:rPr lang="ru-RU" b="1" i="1" dirty="0" smtClean="0"/>
              <a:t>Консультации</a:t>
            </a:r>
            <a:r>
              <a:rPr lang="ru-RU" dirty="0" smtClean="0"/>
              <a:t> для педагогов на тему</a:t>
            </a:r>
            <a:r>
              <a:rPr lang="ru-RU" dirty="0"/>
              <a:t>: «Развивающая предметно -пространственная среда в ДОУ в соответствии с ФГОС </a:t>
            </a:r>
            <a:r>
              <a:rPr lang="ru-RU" dirty="0" smtClean="0"/>
              <a:t>ДО»</a:t>
            </a:r>
          </a:p>
          <a:p>
            <a:r>
              <a:rPr lang="ru-RU" b="1" i="1" dirty="0"/>
              <a:t>Проектная деятельность </a:t>
            </a:r>
            <a:r>
              <a:rPr lang="ru-RU" dirty="0"/>
              <a:t>«Паспорт группы»</a:t>
            </a:r>
          </a:p>
          <a:p>
            <a:r>
              <a:rPr lang="ru-RU" b="1" i="1" dirty="0" smtClean="0"/>
              <a:t>Создание выставки </a:t>
            </a:r>
            <a:r>
              <a:rPr lang="ru-RU" dirty="0" smtClean="0"/>
              <a:t>в методическом кабинете </a:t>
            </a:r>
            <a:r>
              <a:rPr lang="ru-RU" dirty="0"/>
              <a:t>по «Развивающая предметно -пространственная среда в </a:t>
            </a:r>
            <a:r>
              <a:rPr lang="ru-RU" dirty="0" smtClean="0"/>
              <a:t>… группе»</a:t>
            </a:r>
          </a:p>
          <a:p>
            <a:r>
              <a:rPr lang="ru-RU" b="1" i="1" dirty="0" smtClean="0"/>
              <a:t>Интернет </a:t>
            </a:r>
            <a:r>
              <a:rPr lang="ru-RU" b="1" i="1" dirty="0"/>
              <a:t>– экспедиция </a:t>
            </a:r>
            <a:r>
              <a:rPr lang="ru-RU" b="1" i="1" dirty="0" smtClean="0"/>
              <a:t>– (для опытных воспитателей) </a:t>
            </a:r>
            <a:r>
              <a:rPr lang="ru-RU" i="1" dirty="0" smtClean="0"/>
              <a:t>«Пополнение развивающей предметно – пространственной среды в образовательной  области «речевое развитие», «физическое развитие»»</a:t>
            </a:r>
            <a:endParaRPr lang="ru-RU" i="1" dirty="0"/>
          </a:p>
          <a:p>
            <a:endParaRPr lang="ru-RU" b="1" i="1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71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162</TotalTime>
  <Words>815</Words>
  <Application>Microsoft Office PowerPoint</Application>
  <PresentationFormat>Экран (4:3)</PresentationFormat>
  <Paragraphs>64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«Развивающая предметно -пространственная среда в ДОУ в соответствии с ФГОС ДО»</vt:lpstr>
      <vt:lpstr>  Нормативно – правовая база</vt:lpstr>
      <vt:lpstr>Что такое развивающая среда?</vt:lpstr>
      <vt:lpstr>Презентация PowerPoint</vt:lpstr>
      <vt:lpstr>Требования к развивающей  предметно –пространственной среде (ФГОС)</vt:lpstr>
      <vt:lpstr>Принципы  РПП среды</vt:lpstr>
      <vt:lpstr>Презентация PowerPoint</vt:lpstr>
      <vt:lpstr>Задачи</vt:lpstr>
      <vt:lpstr>Методическая работа с воспитателями по обогащению и созданию  развивающей предметно –пространственной среды (2014 -2015г.)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«Развивающая предметно пространственная среда в ДОУ в соответствии с ФГОС ДО»</dc:title>
  <dc:creator>Артём</dc:creator>
  <cp:lastModifiedBy>Артём</cp:lastModifiedBy>
  <cp:revision>16</cp:revision>
  <dcterms:created xsi:type="dcterms:W3CDTF">2015-01-29T15:45:37Z</dcterms:created>
  <dcterms:modified xsi:type="dcterms:W3CDTF">2015-01-29T18:28:13Z</dcterms:modified>
</cp:coreProperties>
</file>