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82" r:id="rId5"/>
    <p:sldId id="283" r:id="rId6"/>
    <p:sldId id="264" r:id="rId7"/>
    <p:sldId id="267" r:id="rId8"/>
    <p:sldId id="266" r:id="rId9"/>
    <p:sldId id="268" r:id="rId10"/>
    <p:sldId id="259" r:id="rId11"/>
    <p:sldId id="273" r:id="rId12"/>
    <p:sldId id="274" r:id="rId13"/>
    <p:sldId id="275" r:id="rId14"/>
    <p:sldId id="276" r:id="rId15"/>
    <p:sldId id="263" r:id="rId16"/>
    <p:sldId id="277" r:id="rId17"/>
    <p:sldId id="290" r:id="rId18"/>
    <p:sldId id="278" r:id="rId19"/>
    <p:sldId id="292" r:id="rId20"/>
    <p:sldId id="293" r:id="rId21"/>
    <p:sldId id="294" r:id="rId22"/>
    <p:sldId id="295" r:id="rId23"/>
    <p:sldId id="296" r:id="rId24"/>
    <p:sldId id="291" r:id="rId25"/>
    <p:sldId id="272" r:id="rId26"/>
    <p:sldId id="285" r:id="rId27"/>
    <p:sldId id="271" r:id="rId28"/>
    <p:sldId id="286" r:id="rId29"/>
    <p:sldId id="287" r:id="rId30"/>
    <p:sldId id="288" r:id="rId31"/>
    <p:sldId id="279" r:id="rId32"/>
    <p:sldId id="289" r:id="rId33"/>
    <p:sldId id="269" r:id="rId34"/>
    <p:sldId id="270" r:id="rId35"/>
    <p:sldId id="25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CC"/>
    <a:srgbClr val="FFFF99"/>
    <a:srgbClr val="0000CC"/>
    <a:srgbClr val="99FF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11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http://svpressa.ru/photo/9629-6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7.jpeg"/><Relationship Id="rId3" Type="http://schemas.openxmlformats.org/officeDocument/2006/relationships/image" Target="../media/image69.jpeg"/><Relationship Id="rId7" Type="http://schemas.openxmlformats.org/officeDocument/2006/relationships/image" Target="../media/image9.jpeg"/><Relationship Id="rId12" Type="http://schemas.openxmlformats.org/officeDocument/2006/relationships/image" Target="../media/image76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5.jpeg"/><Relationship Id="rId5" Type="http://schemas.openxmlformats.org/officeDocument/2006/relationships/image" Target="../media/image71.jpeg"/><Relationship Id="rId10" Type="http://schemas.openxmlformats.org/officeDocument/2006/relationships/image" Target="../media/image10.jpeg"/><Relationship Id="rId4" Type="http://schemas.openxmlformats.org/officeDocument/2006/relationships/image" Target="../media/image70.jpeg"/><Relationship Id="rId9" Type="http://schemas.openxmlformats.org/officeDocument/2006/relationships/image" Target="../media/image74.jpeg"/><Relationship Id="rId1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1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берётся   и куда девается мусор</a:t>
            </a:r>
            <a:endParaRPr lang="ru-RU" sz="7200" b="1" spc="600" dirty="0">
              <a:ln w="3810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7170" name="Picture 2" descr="Картинка 64 из 4644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928670"/>
            <a:ext cx="2143140" cy="22738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4-tub.yandex.net/i?id=99855813&amp;tov=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29000"/>
            <a:ext cx="952500" cy="1162051"/>
          </a:xfrm>
          <a:prstGeom prst="rect">
            <a:avLst/>
          </a:prstGeom>
          <a:noFill/>
        </p:spPr>
      </p:pic>
      <p:pic>
        <p:nvPicPr>
          <p:cNvPr id="3090" name="Picture 18" descr="Картинка 27 из 119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000240"/>
            <a:ext cx="1418426" cy="229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8" name="Picture 26" descr="Картинка 136 из 129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214554"/>
            <a:ext cx="1438275" cy="3381372"/>
          </a:xfrm>
          <a:prstGeom prst="rect">
            <a:avLst/>
          </a:prstGeom>
          <a:noFill/>
        </p:spPr>
      </p:pic>
      <p:pic>
        <p:nvPicPr>
          <p:cNvPr id="3082" name="Picture 10" descr="Картинка 36 из 265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928670"/>
            <a:ext cx="1647825" cy="3810000"/>
          </a:xfrm>
          <a:prstGeom prst="rect">
            <a:avLst/>
          </a:prstGeom>
          <a:noFill/>
        </p:spPr>
      </p:pic>
      <p:pic>
        <p:nvPicPr>
          <p:cNvPr id="3074" name="Picture 2" descr="Картинка 141 из 147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2614839" cy="165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Картинка 115 из 105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642918"/>
            <a:ext cx="5857884" cy="395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Картинка 1 из 9227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500306"/>
            <a:ext cx="1214446" cy="234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Картинка 41 из 2401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4071942"/>
            <a:ext cx="1285884" cy="189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8" name="Picture 16" descr="Картинка 87 из 165883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857760"/>
            <a:ext cx="1718764" cy="166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Картинка 86 из 8485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5643578"/>
            <a:ext cx="157163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4" name="Picture 22" descr="Картинка 94 из 6267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1285860"/>
            <a:ext cx="1500198" cy="3371232"/>
          </a:xfrm>
          <a:prstGeom prst="rect">
            <a:avLst/>
          </a:prstGeom>
          <a:noFill/>
        </p:spPr>
      </p:pic>
      <p:pic>
        <p:nvPicPr>
          <p:cNvPr id="3092" name="Picture 20" descr="Картинка 434 из 1993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256"/>
            <a:ext cx="2428892" cy="202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6" name="Picture 24" descr="Картинка 37 из 1233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072074"/>
            <a:ext cx="2851578" cy="1647817"/>
          </a:xfrm>
          <a:prstGeom prst="rect">
            <a:avLst/>
          </a:prstGeom>
          <a:noFill/>
        </p:spPr>
      </p:pic>
      <p:pic>
        <p:nvPicPr>
          <p:cNvPr id="3100" name="Picture 28" descr="Картинка 207 из 1294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3446"/>
            <a:ext cx="1928826" cy="15044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785794"/>
            <a:ext cx="5572164" cy="2143140"/>
          </a:xfrm>
          <a:prstGeom prst="cloudCallout">
            <a:avLst>
              <a:gd name="adj1" fmla="val 23072"/>
              <a:gd name="adj2" fmla="val 14466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Надо же, я раньше и не задумывался, что от этих замечательных продуктов остается так много мусора. Куда же он девается?</a:t>
            </a: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964304"/>
            <a:ext cx="1214446" cy="173654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642918"/>
            <a:ext cx="5429288" cy="1428760"/>
          </a:xfrm>
          <a:prstGeom prst="cloudCallout">
            <a:avLst>
              <a:gd name="adj1" fmla="val -22526"/>
              <a:gd name="adj2" fmla="val 27435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знаю! Многие бросают мусор где попало. Молодцы! Вот что из этого получается…</a:t>
            </a:r>
          </a:p>
        </p:txBody>
      </p:sp>
      <p:pic>
        <p:nvPicPr>
          <p:cNvPr id="26626" name="Picture 2" descr="Картинка 40 из 475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418" y="2500306"/>
            <a:ext cx="5457590" cy="409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500306"/>
            <a:ext cx="1214446" cy="173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15140" y="1357298"/>
            <a:ext cx="1214446" cy="173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1214446" cy="173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857916" cy="1571636"/>
          </a:xfrm>
          <a:prstGeom prst="cloudCallout">
            <a:avLst>
              <a:gd name="adj1" fmla="val 58745"/>
              <a:gd name="adj2" fmla="val 345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могу быть такой… И такой…               И такой… Люблю ребят, которые бросают мусор где попало!</a:t>
            </a:r>
          </a:p>
        </p:txBody>
      </p:sp>
      <p:pic>
        <p:nvPicPr>
          <p:cNvPr id="27652" name="Picture 4" descr="Картинка 19 из 4753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571744"/>
            <a:ext cx="3286148" cy="246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Картинка 8 из 475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214818"/>
            <a:ext cx="3214710" cy="241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Картинка 22 из 4753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3286148" cy="246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643438" y="785794"/>
            <a:ext cx="4357718" cy="2500330"/>
          </a:xfrm>
          <a:prstGeom prst="cloudCallout">
            <a:avLst>
              <a:gd name="adj1" fmla="val -9006"/>
              <a:gd name="adj2" fmla="val 11094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Злючка - Грязючка появляется везде, где бросают какой-нибудь мусор. И в лесу может появиться, и на улицах города.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57232"/>
            <a:ext cx="4000528" cy="572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etton.ru/walls/nature/vetton_ru_3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664" y="2500306"/>
            <a:ext cx="5552781" cy="416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Картинка 61 из 147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5572140"/>
            <a:ext cx="1017528" cy="75723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642918"/>
            <a:ext cx="5715040" cy="1643074"/>
          </a:xfrm>
          <a:prstGeom prst="cloudCallout">
            <a:avLst>
              <a:gd name="adj1" fmla="val -18076"/>
              <a:gd name="adj2" fmla="val 1501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Из-за того что некоторые люди бросают мусор где попало, в нашем муравейнике однажды случилось вот что…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8" name="Picture 6" descr="Картинка 12 из 14296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4786322"/>
            <a:ext cx="500066" cy="483397"/>
          </a:xfrm>
          <a:prstGeom prst="rect">
            <a:avLst/>
          </a:prstGeom>
          <a:noFill/>
        </p:spPr>
      </p:pic>
      <p:pic>
        <p:nvPicPr>
          <p:cNvPr id="8200" name="Picture 8" descr="Картинка 78 из 1858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5643578"/>
            <a:ext cx="785818" cy="785818"/>
          </a:xfrm>
          <a:prstGeom prst="rect">
            <a:avLst/>
          </a:prstGeom>
          <a:noFill/>
        </p:spPr>
      </p:pic>
      <p:pic>
        <p:nvPicPr>
          <p:cNvPr id="8202" name="Picture 10" descr="Картинка 198 из 18585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5572140"/>
            <a:ext cx="1857388" cy="1000132"/>
          </a:xfrm>
          <a:prstGeom prst="rect">
            <a:avLst/>
          </a:prstGeom>
          <a:noFill/>
        </p:spPr>
      </p:pic>
      <p:pic>
        <p:nvPicPr>
          <p:cNvPr id="8204" name="Picture 12" descr="Картинка 507 из 18585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589968"/>
            <a:ext cx="1428760" cy="1072240"/>
          </a:xfrm>
          <a:prstGeom prst="rect">
            <a:avLst/>
          </a:prstGeom>
          <a:noFill/>
        </p:spPr>
      </p:pic>
      <p:pic>
        <p:nvPicPr>
          <p:cNvPr id="8206" name="Picture 14" descr="Картинка 30 из 2879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557214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643438" y="785794"/>
            <a:ext cx="4357718" cy="1500198"/>
          </a:xfrm>
          <a:prstGeom prst="cloudCallout">
            <a:avLst>
              <a:gd name="adj1" fmla="val -4042"/>
              <a:gd name="adj2" fmla="val 22420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договоримся, что не будем бросать мусор где попало.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64 из 464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4714908" cy="500255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786578" y="40005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00013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928670"/>
            <a:ext cx="2857500" cy="3419475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3263900"/>
            <a:ext cx="3009900" cy="35941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500430" y="785794"/>
            <a:ext cx="5500726" cy="2000264"/>
          </a:xfrm>
          <a:prstGeom prst="cloudCallout">
            <a:avLst>
              <a:gd name="adj1" fmla="val -66552"/>
              <a:gd name="adj2" fmla="val 51617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наведём порядок.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Что-то можно закопать в лесу,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что-то обязательно отнести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специальный мусорный контейнер.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142844" y="4857760"/>
            <a:ext cx="4500594" cy="1785950"/>
          </a:xfrm>
          <a:prstGeom prst="cloudCallout">
            <a:avLst>
              <a:gd name="adj1" fmla="val 89009"/>
              <a:gd name="adj2" fmla="val -40683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того, чтобы всё правильно сделать, послушайте некоторые данные.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7143800" cy="2643206"/>
          </a:xfrm>
          <a:prstGeom prst="cloudCallout">
            <a:avLst>
              <a:gd name="adj1" fmla="val -16536"/>
              <a:gd name="adj2" fmla="val 11981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Мусор содержит вредные вещества для здоровья человека и окружающей среды. Наиболее опасным для человека является стекло, особенно битое. Оно ничем не растворяется и может пролежать в земле сотни лет.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 descr="Картинка 80 из 7870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857496"/>
            <a:ext cx="4667256" cy="431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142976" y="785794"/>
            <a:ext cx="7858180" cy="2500330"/>
          </a:xfrm>
          <a:prstGeom prst="cloudCallout">
            <a:avLst>
              <a:gd name="adj1" fmla="val 18123"/>
              <a:gd name="adj2" fmla="val 11745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Опасными являются некоторые виды пластмасс. Пластмассовые бутылки вообще не разлагаются. Металлические банки могут разлагаться от 80 до 100 лет. От 10 до 20 лет будут разлагаться брошенные в лесу полиэтиленовые пакеты и резиновые вещи.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340" name="Picture 4" descr="Картинка 182 из 117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11197">
            <a:off x="560648" y="1973575"/>
            <a:ext cx="1966918" cy="473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Картинка 116 из 45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7750">
            <a:off x="2492335" y="3788492"/>
            <a:ext cx="1553391" cy="297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786578" y="40005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00013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928670"/>
            <a:ext cx="2857500" cy="3419475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3263900"/>
            <a:ext cx="3009900" cy="35941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071802" y="928670"/>
            <a:ext cx="5929354" cy="1071570"/>
          </a:xfrm>
          <a:prstGeom prst="cloudCallout">
            <a:avLst>
              <a:gd name="adj1" fmla="val -56188"/>
              <a:gd name="adj2" fmla="val 119503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Здравствуй, Лесовичок!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ты сегодня такой хмурый?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142844" y="5286388"/>
            <a:ext cx="5286412" cy="1428760"/>
          </a:xfrm>
          <a:prstGeom prst="cloudCallout">
            <a:avLst>
              <a:gd name="adj1" fmla="val 70218"/>
              <a:gd name="adj2" fmla="val -63254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чего мне радоваться? Посмотри вниз и настроение у тебя сразу испортится…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7143800" cy="1928826"/>
          </a:xfrm>
          <a:prstGeom prst="cloudCallout">
            <a:avLst>
              <a:gd name="adj1" fmla="val -17499"/>
              <a:gd name="adj2" fmla="val 17435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Деревянные, картонные и бумажные предметы разлагаются быстро, но их лучше закапывать, чтобы они не портили внешний вид природы.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83 из 64466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9091">
            <a:off x="4827110" y="2902751"/>
            <a:ext cx="4076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71538" y="785794"/>
            <a:ext cx="7858180" cy="2000264"/>
          </a:xfrm>
          <a:prstGeom prst="cloudCallout">
            <a:avLst>
              <a:gd name="adj1" fmla="val 19691"/>
              <a:gd name="adj2" fmla="val 16059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Пищевые отходы (шкурки, очистки, огрызки) даже полезны для природной среды, так как передают почве питательные вещества. Но их тоже не надо разбрасывать, а лучше закапывать.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6" descr="Картинка 16 из 13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20082">
            <a:off x="1347834" y="2769844"/>
            <a:ext cx="2570225" cy="40980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857916" cy="1500198"/>
          </a:xfrm>
          <a:prstGeom prst="cloudCallout">
            <a:avLst>
              <a:gd name="adj1" fmla="val -8018"/>
              <a:gd name="adj2" fmla="val 23505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попробуем распределить вещи по скорости их разложения в природе.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142984"/>
          <a:ext cx="8858312" cy="56045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29156"/>
                <a:gridCol w="4429156"/>
              </a:tblGrid>
              <a:tr h="48391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ВЕЩИ </a:t>
                      </a:r>
                      <a:endParaRPr lang="ru-RU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СКОРОСТЬ РАЗЛОЖЕНИЯ</a:t>
                      </a:r>
                      <a:endParaRPr lang="ru-RU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1582136">
                <a:tc rowSpan="3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Газета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Стекло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Консервная банка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Шкурка от колбасы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Картон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Полиэтиленовый пакет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Кожура от апельсина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Пластиковая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бутылка</a:t>
                      </a: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Быстро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разложатся с почвой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17173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Разложатся не скоро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17173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Разлагаются очень долго </a:t>
                      </a: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или не разлагаются вообще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2857488" y="1785926"/>
            <a:ext cx="2214578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2893207" y="2678901"/>
            <a:ext cx="2571768" cy="2500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43306" y="3286124"/>
            <a:ext cx="192882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464711" y="2536025"/>
            <a:ext cx="157163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28926" y="2714620"/>
            <a:ext cx="2428892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000496" y="4357694"/>
            <a:ext cx="1285884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393273" y="3250405"/>
            <a:ext cx="3000396" cy="1928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57620" y="6286520"/>
            <a:ext cx="128588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928926" y="785794"/>
            <a:ext cx="6072230" cy="2000264"/>
          </a:xfrm>
          <a:prstGeom prst="cloudCallout">
            <a:avLst>
              <a:gd name="adj1" fmla="val 6661"/>
              <a:gd name="adj2" fmla="val 14688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 должны бросать мусор только в урну, мусорное ведро или контейнер. А теперь проследим, куда девается мусор из нашего жилища.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698" name="Picture 2" descr="Картинка 41 из 20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142984"/>
            <a:ext cx="1857388" cy="1857388"/>
          </a:xfrm>
          <a:prstGeom prst="rect">
            <a:avLst/>
          </a:prstGeom>
          <a:noFill/>
        </p:spPr>
      </p:pic>
      <p:pic>
        <p:nvPicPr>
          <p:cNvPr id="29700" name="Picture 4" descr="Картинка 4 из 975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786190"/>
            <a:ext cx="1714512" cy="2540018"/>
          </a:xfrm>
          <a:prstGeom prst="rect">
            <a:avLst/>
          </a:prstGeom>
          <a:noFill/>
        </p:spPr>
      </p:pic>
      <p:pic>
        <p:nvPicPr>
          <p:cNvPr id="29702" name="Picture 6" descr="Картинка 6 из 45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196 из 45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4"/>
            <a:ext cx="1928826" cy="1858103"/>
          </a:xfrm>
          <a:prstGeom prst="rect">
            <a:avLst/>
          </a:prstGeom>
          <a:noFill/>
        </p:spPr>
      </p:pic>
      <p:pic>
        <p:nvPicPr>
          <p:cNvPr id="7174" name="Picture 6" descr="Картинка 178 из 45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0"/>
            <a:ext cx="2667000" cy="3810000"/>
          </a:xfrm>
          <a:prstGeom prst="rect">
            <a:avLst/>
          </a:prstGeom>
          <a:noFill/>
        </p:spPr>
      </p:pic>
      <p:pic>
        <p:nvPicPr>
          <p:cNvPr id="7176" name="Picture 8" descr="http://www.hostovar.ru/files/store_apendix_small6_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714356"/>
            <a:ext cx="2928958" cy="2928958"/>
          </a:xfrm>
          <a:prstGeom prst="rect">
            <a:avLst/>
          </a:prstGeom>
          <a:noFill/>
        </p:spPr>
      </p:pic>
      <p:pic>
        <p:nvPicPr>
          <p:cNvPr id="7180" name="Picture 12" descr="Картинка 17 из 36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857628"/>
            <a:ext cx="4429156" cy="2860378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 rot="17886307">
            <a:off x="379446" y="3270063"/>
            <a:ext cx="1608771" cy="60127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286248" y="1785926"/>
            <a:ext cx="1608771" cy="60127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497278" y="3361242"/>
            <a:ext cx="1037267" cy="60127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7786742" cy="1714512"/>
          </a:xfrm>
          <a:prstGeom prst="cloudCallout">
            <a:avLst>
              <a:gd name="adj1" fmla="val -18724"/>
              <a:gd name="adj2" fmla="val 1985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Куда же должна ехать машина с мусором? Предлагаю три варианта – к берегу реки, на свалку, на завод по переработке мусора. Какой вам больше нравится?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17 из 3628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857232"/>
            <a:ext cx="2500330" cy="1614730"/>
          </a:xfrm>
          <a:prstGeom prst="rect">
            <a:avLst/>
          </a:prstGeom>
          <a:noFill/>
        </p:spPr>
      </p:pic>
      <p:pic>
        <p:nvPicPr>
          <p:cNvPr id="6146" name="Picture 2" descr="Картинка 11 из 20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000372"/>
            <a:ext cx="3500462" cy="262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Картинка 11 из 230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071942"/>
            <a:ext cx="3500462" cy="257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Картинка 29 из 4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928670"/>
            <a:ext cx="3511685" cy="258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2844" y="3000372"/>
            <a:ext cx="3500462" cy="257176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29124" y="4071942"/>
            <a:ext cx="3500462" cy="257176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2844" y="3000372"/>
            <a:ext cx="3500462" cy="257176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429124" y="4071942"/>
            <a:ext cx="3500462" cy="257176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Картинка 171 из 16884"/>
          <p:cNvPicPr>
            <a:picLocks noChangeAspect="1" noChangeArrowheads="1" noCrop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71670" y="1928802"/>
            <a:ext cx="485778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000924" cy="1714512"/>
          </a:xfrm>
          <a:prstGeom prst="cloudCallout">
            <a:avLst>
              <a:gd name="adj1" fmla="val -16336"/>
              <a:gd name="adj2" fmla="val 20824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Самый хороший вариант – завод по переработке мусора. Но, к сожалению, они есть не везде, поэтому чаще всего мусор вывозят на свалки.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99 из 418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5076825" cy="376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858312" cy="3429024"/>
          </a:xfrm>
          <a:prstGeom prst="cloudCallout">
            <a:avLst>
              <a:gd name="adj1" fmla="val 22290"/>
              <a:gd name="adj2" fmla="val 7807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3500438"/>
            <a:ext cx="75724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Оборудованная свалка представляет собой специально огороженное место для отходов. Свалка должна располагаться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значительном расстоянии от городов и посёлков, в таком месте, чтобы ветер не приносил к жилью человека неприятный запах. Это место не должно располагаться вблизи водоёмов и заповедников. Площадь такой свалки должна быть достаточной для размещения мусора в течение длительного времени.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Свалку обносят ограждением и прокладывают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ней дорогу.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9938" name="Picture 2" descr="Картинка 38 из 34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214818"/>
            <a:ext cx="4500562" cy="250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786578" y="40005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00013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928670"/>
            <a:ext cx="2857500" cy="3419475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3263900"/>
            <a:ext cx="3009900" cy="35941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571868" y="785794"/>
            <a:ext cx="5429288" cy="2571768"/>
          </a:xfrm>
          <a:prstGeom prst="cloudCallout">
            <a:avLst>
              <a:gd name="adj1" fmla="val -67867"/>
              <a:gd name="adj2" fmla="val 32693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это у тебя тут творится?         На этой поляне всегда был порядок, а теперь столько грязи и мусора! Откуда это всё здесь появилось? Куда же ты весь этот мусор денешь?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61 из 14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357826"/>
            <a:ext cx="1857348" cy="1382212"/>
          </a:xfrm>
          <a:prstGeom prst="rect">
            <a:avLst/>
          </a:prstGeom>
          <a:noFill/>
        </p:spPr>
      </p:pic>
      <p:pic>
        <p:nvPicPr>
          <p:cNvPr id="11" name="Picture 10" descr="Картинка 198 из 185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588602"/>
            <a:ext cx="2357454" cy="1269398"/>
          </a:xfrm>
          <a:prstGeom prst="rect">
            <a:avLst/>
          </a:prstGeom>
          <a:noFill/>
        </p:spPr>
      </p:pic>
      <p:pic>
        <p:nvPicPr>
          <p:cNvPr id="12" name="Picture 12" descr="Картинка 507 из 1858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5715016"/>
            <a:ext cx="2000264" cy="1501136"/>
          </a:xfrm>
          <a:prstGeom prst="rect">
            <a:avLst/>
          </a:prstGeom>
          <a:noFill/>
        </p:spPr>
      </p:pic>
      <p:pic>
        <p:nvPicPr>
          <p:cNvPr id="17" name="Picture 14" descr="Картинка 30 из 2879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643578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6" descr="Картинка 16 из 137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5659">
            <a:off x="3174958" y="5520042"/>
            <a:ext cx="716880" cy="1143008"/>
          </a:xfrm>
          <a:prstGeom prst="rect">
            <a:avLst/>
          </a:prstGeom>
          <a:noFill/>
        </p:spPr>
      </p:pic>
      <p:pic>
        <p:nvPicPr>
          <p:cNvPr id="9" name="Picture 6" descr="Картинка 12 из 14296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429264"/>
            <a:ext cx="1146599" cy="110837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8643998" cy="1500198"/>
          </a:xfrm>
          <a:prstGeom prst="cloudCallout">
            <a:avLst>
              <a:gd name="adj1" fmla="val -32261"/>
              <a:gd name="adj2" fmla="val 23184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никому из вас не нравится вывоз мусора на берег реки? Ведь его можно сбросить в реку, вода унесёт его и ничего не останется.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Картинка 11 из 4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857620" y="714356"/>
            <a:ext cx="5143536" cy="1714512"/>
          </a:xfrm>
          <a:prstGeom prst="cloudCallout">
            <a:avLst>
              <a:gd name="adj1" fmla="val 2491"/>
              <a:gd name="adj2" fmla="val 19523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После такой «уборки» в реке погибнет много живых существ, живущих в воде.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19 из 2183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285992"/>
            <a:ext cx="428628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8786842" cy="2786082"/>
          </a:xfrm>
          <a:prstGeom prst="cloudCallout">
            <a:avLst>
              <a:gd name="adj1" fmla="val 22097"/>
              <a:gd name="adj2" fmla="val 1096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 многих странах жители, прежде чем выбросить мусор, сортируют его — мусор из разного материала собирают в разные контейнеры. Это облегчает его переработку на заводе. Так начали делать и у нас в стране в некоторых городах. Давайте и мы поучимся сортировать мусор.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1746" name="Picture 2" descr="Картинка 18 из 4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714752"/>
            <a:ext cx="4309815" cy="287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артинка 104 из 2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642918"/>
            <a:ext cx="1000132" cy="931800"/>
          </a:xfrm>
          <a:prstGeom prst="rect">
            <a:avLst/>
          </a:prstGeom>
          <a:noFill/>
        </p:spPr>
      </p:pic>
      <p:pic>
        <p:nvPicPr>
          <p:cNvPr id="4112" name="Picture 16" descr="Картинка 256 из 16676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928670"/>
            <a:ext cx="1268024" cy="1014420"/>
          </a:xfrm>
          <a:prstGeom prst="rect">
            <a:avLst/>
          </a:prstGeom>
          <a:noFill/>
        </p:spPr>
      </p:pic>
      <p:pic>
        <p:nvPicPr>
          <p:cNvPr id="4118" name="Picture 22" descr="Картинка 132 из 563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714488"/>
            <a:ext cx="1643074" cy="1095383"/>
          </a:xfrm>
          <a:prstGeom prst="rect">
            <a:avLst/>
          </a:prstGeom>
          <a:noFill/>
        </p:spPr>
      </p:pic>
      <p:pic>
        <p:nvPicPr>
          <p:cNvPr id="4116" name="Picture 20" descr="Картинка 40 из 563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54629">
            <a:off x="2524101" y="3182568"/>
            <a:ext cx="1000132" cy="835666"/>
          </a:xfrm>
          <a:prstGeom prst="rect">
            <a:avLst/>
          </a:prstGeom>
          <a:noFill/>
        </p:spPr>
      </p:pic>
      <p:pic>
        <p:nvPicPr>
          <p:cNvPr id="4110" name="Picture 14" descr="Картинка 23 из 16676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20220">
            <a:off x="4003347" y="3288975"/>
            <a:ext cx="1047734" cy="1047734"/>
          </a:xfrm>
          <a:prstGeom prst="rect">
            <a:avLst/>
          </a:prstGeom>
          <a:noFill/>
        </p:spPr>
      </p:pic>
      <p:pic>
        <p:nvPicPr>
          <p:cNvPr id="4102" name="Picture 6" descr="Картинка 16 из 137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285992"/>
            <a:ext cx="716880" cy="1143008"/>
          </a:xfrm>
          <a:prstGeom prst="rect">
            <a:avLst/>
          </a:prstGeom>
          <a:noFill/>
        </p:spPr>
      </p:pic>
      <p:pic>
        <p:nvPicPr>
          <p:cNvPr id="4106" name="Picture 10" descr="Картинка 41 из 24227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642918"/>
            <a:ext cx="1143008" cy="936401"/>
          </a:xfrm>
          <a:prstGeom prst="rect">
            <a:avLst/>
          </a:prstGeom>
          <a:noFill/>
        </p:spPr>
      </p:pic>
      <p:pic>
        <p:nvPicPr>
          <p:cNvPr id="4108" name="Picture 12" descr="Картинка 33 из 4548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5929">
            <a:off x="5853160" y="2861277"/>
            <a:ext cx="709963" cy="1595422"/>
          </a:xfrm>
          <a:prstGeom prst="rect">
            <a:avLst/>
          </a:prstGeom>
          <a:noFill/>
        </p:spPr>
      </p:pic>
      <p:pic>
        <p:nvPicPr>
          <p:cNvPr id="19" name="Picture 6" descr="Картинка 12 из 14296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928670"/>
            <a:ext cx="928694" cy="897737"/>
          </a:xfrm>
          <a:prstGeom prst="rect">
            <a:avLst/>
          </a:prstGeom>
          <a:noFill/>
        </p:spPr>
      </p:pic>
      <p:pic>
        <p:nvPicPr>
          <p:cNvPr id="4114" name="Picture 18" descr="Картинка 159 из 192253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857364"/>
            <a:ext cx="1000132" cy="1152890"/>
          </a:xfrm>
          <a:prstGeom prst="rect">
            <a:avLst/>
          </a:prstGeom>
          <a:noFill/>
        </p:spPr>
      </p:pic>
      <p:pic>
        <p:nvPicPr>
          <p:cNvPr id="4100" name="Picture 4" descr="Картинка 36 из 4316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2071702" cy="1953319"/>
          </a:xfrm>
          <a:prstGeom prst="rect">
            <a:avLst/>
          </a:prstGeom>
          <a:noFill/>
        </p:spPr>
      </p:pic>
      <p:pic>
        <p:nvPicPr>
          <p:cNvPr id="4" name="Picture 4" descr="Картинка 36 из 4316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000240"/>
            <a:ext cx="2000264" cy="1885963"/>
          </a:xfrm>
          <a:prstGeom prst="rect">
            <a:avLst/>
          </a:prstGeom>
          <a:noFill/>
        </p:spPr>
      </p:pic>
      <p:pic>
        <p:nvPicPr>
          <p:cNvPr id="5" name="Picture 4" descr="Картинка 36 из 4316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786322"/>
            <a:ext cx="1987275" cy="1873717"/>
          </a:xfrm>
          <a:prstGeom prst="rect">
            <a:avLst/>
          </a:prstGeom>
          <a:noFill/>
        </p:spPr>
      </p:pic>
      <p:pic>
        <p:nvPicPr>
          <p:cNvPr id="6" name="Picture 4" descr="Картинка 36 из 4316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723048"/>
            <a:ext cx="2000264" cy="1885964"/>
          </a:xfrm>
          <a:prstGeom prst="rect">
            <a:avLst/>
          </a:prstGeom>
          <a:noFill/>
        </p:spPr>
      </p:pic>
      <p:pic>
        <p:nvPicPr>
          <p:cNvPr id="7" name="Picture 4" descr="Картинка 36 из 4316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714884"/>
            <a:ext cx="1987275" cy="18737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2571744"/>
            <a:ext cx="1214446" cy="4286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СТЕКЛО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286388"/>
            <a:ext cx="1357322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ПИЩЕВЫЕ ОТХОДЫ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5357826"/>
            <a:ext cx="1143008" cy="4286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МЕТАЛЛ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357826"/>
            <a:ext cx="1143008" cy="4286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БУМАГА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2643182"/>
            <a:ext cx="1285884" cy="4286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ПЛАСТИК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8612 C 0.02917 0.10996 0.02969 0.11551 0.04219 0.13218 C 0.04653 0.14862 0.05955 0.16112 0.06719 0.175 C 0.07118 0.18218 0.07101 0.18519 0.07674 0.19074 C 0.07761 0.19237 0.07813 0.19422 0.07917 0.19561 C 0.08056 0.19746 0.08264 0.19815 0.08386 0.20024 C 0.08472 0.20162 0.08438 0.20371 0.08507 0.2051 C 0.08629 0.20741 0.0882 0.20926 0.08976 0.21135 C 0.09202 0.22014 0.09514 0.22755 0.10174 0.23056 C 0.10573 0.23866 0.10886 0.24399 0.11476 0.24954 C 0.11858 0.25718 0.12222 0.26667 0.12795 0.27176 C 0.13091 0.27824 0.13525 0.2882 0.13976 0.29237 C 0.14341 0.30394 0.14809 0.31343 0.15295 0.32408 C 0.1566 0.33172 0.1592 0.34283 0.16476 0.34792 C 0.16632 0.35787 0.17014 0.3632 0.17431 0.37176 C 0.17847 0.38033 0.17952 0.38959 0.18629 0.39561 C 0.19167 0.40996 0.18889 0.4044 0.19341 0.41297 C 0.19514 0.41968 0.19757 0.42524 0.19931 0.43218 C 0.20243 0.44491 0.20295 0.45811 0.20764 0.47014 C 0.21094 0.48797 0.21719 0.50394 0.21719 0.52246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C -0.04879 0.01342 -0.09757 -0.00139 -0.14532 -0.00949 C -0.15799 -0.00903 -0.17066 -0.0088 -0.18334 -0.00787 C -0.19045 -0.00718 -0.20469 -0.00463 -0.20469 -0.00463 C -0.20938 -0.00255 -0.2191 -7.40741E-7 -0.2191 -7.40741E-7 C -0.22431 0.00463 -0.22778 0.00903 -0.23334 0.01111 C -0.23802 0.01574 -0.24184 0.02083 -0.24653 0.02546 C -0.25382 0.04051 -0.26875 0.04213 -0.28091 0.04444 C -0.28577 0.04537 -0.29532 0.04768 -0.29532 0.04768 C -0.3007 0.05023 -0.30625 0.05463 -0.31198 0.05555 C -0.32066 0.05694 -0.33802 0.05879 -0.33802 0.05879 C -0.34254 0.06088 -0.34358 0.06481 -0.34757 0.06828 C -0.35486 0.08241 -0.35365 0.08125 -0.35365 0.10162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92593E-6 C 0.0139 -0.00462 0.02553 -0.00532 0.04046 -0.00624 C 0.05435 -0.00856 0.06824 -0.01087 0.08213 -0.01273 C 0.09116 -0.01574 0.09914 -0.02013 0.10834 -0.02222 C 0.11355 -0.02685 0.11893 -0.02847 0.12501 -0.03009 C 0.13022 -0.03703 0.13317 -0.03796 0.14046 -0.03958 C 0.14168 -0.0412 0.14254 -0.04351 0.14411 -0.04444 C 0.14706 -0.04629 0.15366 -0.04768 0.15366 -0.04768 C 0.17414 -0.0655 0.21685 -0.06712 0.23942 -0.06828 C 0.26616 -0.0743 0.29185 -0.078 0.31911 -0.07939 C 0.34081 -0.08217 0.36182 -0.08842 0.38334 -0.09212 C 0.38699 -0.09282 0.39046 -0.09305 0.39411 -0.09351 C 0.40157 -0.09467 0.41668 -0.09675 0.41668 -0.09675 C 0.43091 -0.103 0.44636 -0.10462 0.46077 -0.11111 C 0.4856 -0.10972 0.48456 -0.11111 0.50001 -0.10624 C 0.50244 -0.10555 0.5047 -0.10532 0.50713 -0.10462 C 0.51077 -0.1037 0.51789 -0.10162 0.51789 -0.10162 C 0.52102 -0.09745 0.52501 -0.09374 0.52866 -0.0905 C 0.53977 -0.08078 0.52379 -0.09861 0.53577 -0.08564 C 0.53716 -0.08425 0.53803 -0.0824 0.53942 -0.08101 C 0.54168 -0.0787 0.54654 -0.07453 0.54654 -0.07453 C 0.55001 -0.06759 0.55105 -0.06319 0.54411 -0.06018 C 0.54272 -0.05509 0.54289 -0.05717 0.54289 -0.05393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44444E-6 C 0.0019 -0.00092 0.00416 -0.00138 0.0059 -0.003 C 0.00711 -0.00416 0.00711 -0.00671 0.00833 -0.00787 C 0.01371 -0.01296 0.021 -0.01689 0.02743 -0.01898 C 0.03281 -0.02407 0.03836 -0.02569 0.04409 -0.03009 C 0.05225 -0.03657 0.06111 -0.04236 0.07031 -0.04583 C 0.07621 -0.05416 0.08802 -0.05995 0.09652 -0.0618 C 0.10329 -0.06805 0.11163 -0.07013 0.11909 -0.07453 C 0.1309 -0.08125 0.14253 -0.08773 0.15486 -0.09189 C 0.16145 -0.09421 0.16718 -0.09907 0.17378 -0.10138 C 0.1769 -0.10254 0.18333 -0.10463 0.18333 -0.10463 C 0.18871 -0.10949 0.19496 -0.11296 0.20121 -0.11574 C 0.21284 -0.12777 0.22656 -0.13194 0.23923 -0.1412 C 0.246 -0.14606 0.24947 -0.15185 0.25711 -0.15393 C 0.26232 -0.1581 0.26718 -0.16157 0.27256 -0.16504 C 0.27847 -0.16898 0.28315 -0.17523 0.28923 -0.17916 C 0.29565 -0.19189 0.2868 -0.17662 0.29652 -0.18564 C 0.2993 -0.18819 0.30086 -0.19259 0.30364 -0.19513 C 0.30937 -0.20046 0.31736 -0.20879 0.32378 -0.21111 C 0.33333 -0.21898 0.34149 -0.23055 0.35243 -0.23472 C 0.36197 -0.24814 0.35034 -0.23333 0.35954 -0.2412 C 0.36631 -0.24699 0.37204 -0.25509 0.37986 -0.25856 C 0.38888 -0.26805 0.3802 -0.25949 0.38923 -0.26666 C 0.39166 -0.26875 0.39652 -0.27291 0.39652 -0.27291 C 0.40277 -0.27245 0.4092 -0.27222 0.41545 -0.27129 C 0.42777 -0.26967 0.43836 -0.2618 0.45121 -0.2618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0794 C -0.06389 0.07107 -0.07326 0.06135 -0.08021 0.05232 C -0.09063 0.0382 -0.08576 0.04283 -0.09306 0.03658 C -0.09879 0.025 -0.09132 0.03889 -0.10017 0.02709 C -0.10625 0.01898 -0.11198 0.00973 -0.11944 0.00324 C -0.12379 -0.00578 -0.1342 -0.01412 -0.14184 -0.01898 C -0.14757 -0.02916 -0.15573 -0.03171 -0.16337 -0.03958 C -0.17188 -0.04838 -0.18073 -0.05671 -0.1908 -0.0618 C -0.19635 -0.06944 -0.21354 -0.08356 -0.2217 -0.08727 C -0.22292 -0.08842 -0.22413 -0.08912 -0.22517 -0.09051 C -0.22656 -0.09236 -0.22726 -0.09514 -0.22882 -0.09676 C -0.23264 -0.10115 -0.23837 -0.10555 -0.24306 -0.10787 C -0.25122 -0.12245 -0.2658 -0.12939 -0.27413 -0.14444 C -0.27934 -0.1537 -0.28281 -0.16273 -0.28837 -0.17152 C -0.29184 -0.17685 -0.29201 -0.18171 -0.2967 -0.18564 C -0.30382 -0.20231 -0.29549 -0.18518 -0.31094 -0.20486 C -0.31215 -0.20648 -0.31354 -0.20787 -0.31458 -0.20949 C -0.31545 -0.21088 -0.3158 -0.21296 -0.31684 -0.21435 C -0.32448 -0.22453 -0.33976 -0.23796 -0.35017 -0.24282 C -0.35521 -0.24791 -0.36111 -0.2537 -0.36684 -0.25717 C -0.3691 -0.25856 -0.37413 -0.26041 -0.37413 -0.26041 C -0.38108 -0.26713 -0.38837 -0.2706 -0.39549 -0.27615 C -0.40955 -0.28703 -0.425 -0.29467 -0.4408 -0.3 C -0.48316 -0.29814 -0.47483 -0.30578 -0.49913 -0.28402 C -0.50139 -0.2743 -0.50625 -0.2662 -0.50625 -0.25555 " pathEditMode="relative" ptsTypes="ffffffffffffffffffffffffA">
                                      <p:cBhvr>
                                        <p:cTn id="2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85185E-6 C -0.00174 0.00694 -0.00331 0.01227 -0.00712 0.01759 C -0.00851 0.02454 -0.01146 0.03032 -0.01424 0.03657 C -0.01563 0.03981 -0.0191 0.04606 -0.0191 0.04606 C -0.02223 0.0625 -0.01754 0.04259 -0.02379 0.05717 C -0.02761 0.0662 -0.02917 0.08217 -0.02969 0.09213 C -0.03056 0.10856 -0.03212 0.1412 -0.03212 0.1412 C -0.03317 0.18634 -0.02744 0.21273 -0.05469 0.23819 C -0.05504 0.23981 -0.05591 0.24282 -0.05591 0.24282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-0.01094 0.0037 -1.38889E-6 -0.00162 -0.00712 0.00625 C -0.01216 0.0118 -0.02066 0.0169 -0.02622 0.0206 C -0.03264 0.025 -0.04097 0.02708 -0.04775 0.03009 C -0.0566 0.03403 -0.06459 0.03912 -0.07379 0.0412 C -0.07969 0.04514 -0.08542 0.04583 -0.09167 0.04907 C -0.09497 0.05092 -0.09775 0.05416 -0.10122 0.05555 C -0.10469 0.05717 -0.11198 0.05856 -0.11198 0.05856 C -0.11736 0.06227 -0.12032 0.06504 -0.12622 0.06666 C -0.13386 0.07129 -0.13941 0.07592 -0.14775 0.07778 C -0.15521 0.08264 -0.16233 0.08657 -0.17032 0.08889 C -0.17257 0.09074 -0.17518 0.09166 -0.17743 0.09352 C -0.18386 0.0993 -0.18907 0.1081 -0.19532 0.11412 C -0.19983 0.11875 -0.20955 0.12685 -0.20955 0.12685 C -0.21285 0.13333 -0.21736 0.13611 -0.22153 0.1412 C -0.23125 0.15324 -0.23924 0.16921 -0.25 0.1794 C -0.25295 0.18495 -0.254 0.18981 -0.25834 0.19352 C -0.26459 0.20625 -0.27275 0.21967 -0.28212 0.22847 C -0.28577 0.23588 -0.29306 0.24421 -0.29879 0.24907 C -0.30139 0.25347 -0.30469 0.25717 -0.30712 0.2618 C -0.30782 0.26319 -0.30747 0.26551 -0.30834 0.26666 C -0.3092 0.26782 -0.31077 0.26782 -0.31198 0.26828 C -0.31459 0.27176 -0.31788 0.27407 -0.32032 0.27778 C -0.32118 0.27893 -0.32066 0.28125 -0.32153 0.2824 C -0.32431 0.28611 -0.33108 0.2919 -0.33108 0.2919 C -0.33837 0.30764 -0.32657 0.28333 -0.3382 0.30162 C -0.33907 0.30278 -0.33872 0.30486 -0.33941 0.30625 C -0.34288 0.31273 -0.34775 0.31852 -0.35122 0.32523 C -0.36424 0.35023 -0.37587 0.37801 -0.39167 0.4 C -0.39445 0.41088 -0.39045 0.39768 -0.39653 0.40949 C -0.39722 0.41088 -0.39705 0.41273 -0.39775 0.41412 C -0.39983 0.41759 -0.40243 0.4206 -0.40486 0.42384 C -0.40677 0.42662 -0.40712 0.43125 -0.40955 0.43333 C -0.41459 0.4375 -0.41216 0.43495 -0.41667 0.4412 C -0.4191 0.45694 -0.42153 0.46273 -0.42153 0.4794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-0.00573 0.00139 -0.01094 0.00324 -0.01667 0.00486 C -0.02795 0.01273 -0.04236 0.0169 -0.05469 0.02083 C -0.06077 0.02269 -0.06528 0.02708 -0.07136 0.0287 C -0.07639 0.03218 -0.08177 0.0331 -0.08681 0.03658 C -0.09219 0.04028 -0.09775 0.04398 -0.10347 0.04607 C -0.11181 0.05347 -0.12153 0.05787 -0.13091 0.06204 C -0.13577 0.06435 -0.14011 0.06806 -0.14514 0.06991 C -0.16198 0.07616 -0.17813 0.0838 -0.19514 0.08889 C -0.19966 0.09329 -0.20365 0.09514 -0.20834 0.09861 C -0.21077 0.10046 -0.21545 0.10486 -0.21545 0.10486 C -0.21823 0.11065 -0.21632 0.10903 -0.22014 0.11111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7.40741E-7 C 0.004 0.03056 0.00209 0.03797 0.00122 0.08102 C 0.00209 0.0963 0.00261 0.11181 0.00365 0.12709 C 0.00435 0.13658 0.0158 0.15903 0.02032 0.16667 C 0.02396 0.18125 0.03195 0.19236 0.0382 0.20486 C 0.04167 0.21158 0.04341 0.2176 0.04879 0.22223 C 0.05087 0.22778 0.05105 0.22871 0.05365 0.23334 C 0.05712 0.23936 0.06442 0.25093 0.06442 0.25093 C 0.0665 0.25996 0.07744 0.27014 0.08108 0.27778 C 0.08369 0.28334 0.08716 0.28936 0.09046 0.29375 C 0.09966 0.30602 0.09133 0.29098 0.09879 0.30324 C 0.10313 0.31042 0.1073 0.31875 0.1132 0.32385 C 0.11598 0.33473 0.11945 0.34491 0.12275 0.35556 C 0.1224 0.37361 0.12223 0.39144 0.12153 0.40949 C 0.12136 0.41505 0.11546 0.42385 0.11546 0.42385 C 0.11355 0.43241 0.1158 0.42547 0.11077 0.43334 C 0.10678 0.43959 0.10782 0.4463 0.10122 0.44931 C 0.09758 0.45857 0.09653 0.46574 0.09653 0.47616 " pathEditMode="relative" ptsTypes="fffffffffffffffff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0434 0.0037 0.00833 0.00741 0.01319 0.00949 C 0.02239 0.02245 0.03698 0.02778 0.04878 0.03495 C 0.05555 0.03912 0.05833 0.04398 0.06545 0.04607 C 0.07395 0.05347 0.0776 0.05556 0.08819 0.0588 C 0.09479 0.06759 0.08819 0.06019 0.1 0.06667 C 0.10573 0.06968 0.10902 0.07431 0.11545 0.07616 C 0.12031 0.08056 0.12569 0.08565 0.13107 0.08889 C 0.13489 0.0912 0.14288 0.09537 0.14288 0.09537 C 0.14774 0.10162 0.15364 0.10463 0.15954 0.10949 C 0.16753 0.1162 0.175 0.11991 0.18333 0.12546 C 0.18993 0.12986 0.18385 0.12801 0.19166 0.13171 C 0.19948 0.13542 0.20781 0.13611 0.21545 0.1412 C 0.22204 0.1456 0.22934 0.14769 0.23576 0.15232 C 0.25173 0.16389 0.23993 0.15787 0.24878 0.16204 C 0.25225 0.16667 0.25486 0.17153 0.25833 0.17616 C 0.25868 0.17824 0.25885 0.18056 0.25954 0.18264 C 0.26041 0.18495 0.2625 0.18634 0.26319 0.18889 C 0.26788 0.20509 0.26562 0.2294 0.27743 0.23982 C 0.27829 0.24306 0.27899 0.24607 0.27986 0.24931 C 0.2802 0.25093 0.28107 0.25394 0.28107 0.25394 C 0.28211 0.31227 0.27569 0.29398 0.28333 0.31435 " pathEditMode="relative" ptsTypes="fffffffffffffffffffffA">
                                      <p:cBhvr>
                                        <p:cTn id="42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357158" y="1142984"/>
            <a:ext cx="5357850" cy="5214974"/>
          </a:xfrm>
          <a:prstGeom prst="flowChartConnector">
            <a:avLst/>
          </a:prstGeom>
          <a:solidFill>
            <a:schemeClr val="tx1"/>
          </a:solidFill>
          <a:ln w="152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4" descr="Картинка 30 из 2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643050"/>
            <a:ext cx="4000528" cy="4000528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000100" y="2000240"/>
            <a:ext cx="3714776" cy="3714776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носка-облако 11"/>
          <p:cNvSpPr/>
          <p:nvPr/>
        </p:nvSpPr>
        <p:spPr>
          <a:xfrm>
            <a:off x="5500694" y="785794"/>
            <a:ext cx="3429024" cy="1714512"/>
          </a:xfrm>
          <a:prstGeom prst="cloudCallout">
            <a:avLst>
              <a:gd name="adj1" fmla="val 10819"/>
              <a:gd name="adj2" fmla="val 17667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Подумайте, как сделать так, чтобы было меньше мусора?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6573303"/>
              </p:ext>
            </p:extLst>
          </p:nvPr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116632"/>
            <a:ext cx="2427734" cy="18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786578" y="40005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00013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928670"/>
            <a:ext cx="2857500" cy="3419475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3263900"/>
            <a:ext cx="3009900" cy="35941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2571736" y="785794"/>
            <a:ext cx="6429420" cy="1857388"/>
          </a:xfrm>
          <a:prstGeom prst="cloudCallout">
            <a:avLst>
              <a:gd name="adj1" fmla="val 8266"/>
              <a:gd name="adj2" fmla="val 175825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пришли в лес отдохнуть, полюбоваться на природу, поиграть с детьми на поляне. Они поели и выбросили весь этот мусор в лесу.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61 из 14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357826"/>
            <a:ext cx="1857348" cy="1382212"/>
          </a:xfrm>
          <a:prstGeom prst="rect">
            <a:avLst/>
          </a:prstGeom>
          <a:noFill/>
        </p:spPr>
      </p:pic>
      <p:pic>
        <p:nvPicPr>
          <p:cNvPr id="11" name="Picture 10" descr="Картинка 198 из 185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588602"/>
            <a:ext cx="2357454" cy="1269398"/>
          </a:xfrm>
          <a:prstGeom prst="rect">
            <a:avLst/>
          </a:prstGeom>
          <a:noFill/>
        </p:spPr>
      </p:pic>
      <p:pic>
        <p:nvPicPr>
          <p:cNvPr id="12" name="Picture 12" descr="Картинка 507 из 1858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5715016"/>
            <a:ext cx="2000264" cy="1501136"/>
          </a:xfrm>
          <a:prstGeom prst="rect">
            <a:avLst/>
          </a:prstGeom>
          <a:noFill/>
        </p:spPr>
      </p:pic>
      <p:pic>
        <p:nvPicPr>
          <p:cNvPr id="17" name="Picture 14" descr="Картинка 30 из 2879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643578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6" descr="Картинка 16 из 137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5659">
            <a:off x="3174958" y="5520042"/>
            <a:ext cx="716880" cy="1143008"/>
          </a:xfrm>
          <a:prstGeom prst="rect">
            <a:avLst/>
          </a:prstGeom>
          <a:noFill/>
        </p:spPr>
      </p:pic>
      <p:pic>
        <p:nvPicPr>
          <p:cNvPr id="9" name="Picture 6" descr="Картинка 12 из 14296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429264"/>
            <a:ext cx="1146599" cy="110837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786578" y="40005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00013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928670"/>
            <a:ext cx="2857500" cy="3419475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3263900"/>
            <a:ext cx="3009900" cy="35941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2571736" y="785794"/>
            <a:ext cx="6429420" cy="1785950"/>
          </a:xfrm>
          <a:prstGeom prst="cloudCallout">
            <a:avLst>
              <a:gd name="adj1" fmla="val 9643"/>
              <a:gd name="adj2" fmla="val 181923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 на нашего Муравьишку. На прошлом уроке мы говорили о шоколаде. Муравей пошёл в магазин и купил...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61 из 14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357826"/>
            <a:ext cx="1857348" cy="1382212"/>
          </a:xfrm>
          <a:prstGeom prst="rect">
            <a:avLst/>
          </a:prstGeom>
          <a:noFill/>
        </p:spPr>
      </p:pic>
      <p:pic>
        <p:nvPicPr>
          <p:cNvPr id="11" name="Picture 10" descr="Картинка 198 из 185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588602"/>
            <a:ext cx="2357454" cy="1269398"/>
          </a:xfrm>
          <a:prstGeom prst="rect">
            <a:avLst/>
          </a:prstGeom>
          <a:noFill/>
        </p:spPr>
      </p:pic>
      <p:pic>
        <p:nvPicPr>
          <p:cNvPr id="12" name="Picture 12" descr="Картинка 507 из 1858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5715016"/>
            <a:ext cx="2000264" cy="1501136"/>
          </a:xfrm>
          <a:prstGeom prst="rect">
            <a:avLst/>
          </a:prstGeom>
          <a:noFill/>
        </p:spPr>
      </p:pic>
      <p:pic>
        <p:nvPicPr>
          <p:cNvPr id="17" name="Picture 14" descr="Картинка 30 из 2879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643578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6" descr="Картинка 16 из 137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5659">
            <a:off x="3174958" y="5520042"/>
            <a:ext cx="716880" cy="1143008"/>
          </a:xfrm>
          <a:prstGeom prst="rect">
            <a:avLst/>
          </a:prstGeom>
          <a:noFill/>
        </p:spPr>
      </p:pic>
      <p:pic>
        <p:nvPicPr>
          <p:cNvPr id="9" name="Picture 6" descr="Картинка 12 из 14296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429264"/>
            <a:ext cx="1146599" cy="110837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857620" y="785794"/>
            <a:ext cx="5143536" cy="2786082"/>
          </a:xfrm>
          <a:prstGeom prst="cloudCallout">
            <a:avLst>
              <a:gd name="adj1" fmla="val 17194"/>
              <a:gd name="adj2" fmla="val 93994"/>
            </a:avLst>
          </a:prstGeom>
          <a:solidFill>
            <a:srgbClr val="FFFFCC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После урока я купил себе большую коробку шоколадных конфет. Ах, какие они были вкусные! Такие вкусные, что очень быстро „исчезли“. А что же осталось?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2 из 29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85992"/>
            <a:ext cx="4071966" cy="41979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3 из 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Картинка 2 из 29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3412"/>
            <a:ext cx="5715008" cy="515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Картинка 258 из 4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496"/>
            <a:ext cx="4000528" cy="250033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964304"/>
            <a:ext cx="1214446" cy="173654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642918"/>
            <a:ext cx="5643602" cy="1785950"/>
          </a:xfrm>
          <a:prstGeom prst="cloudCallout">
            <a:avLst>
              <a:gd name="adj1" fmla="val -25156"/>
              <a:gd name="adj2" fmla="val 2245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прекрасный мусор! Лучший подарок для меня! Но я вижу, ребята, у вас для меня много и других подарков. </a:t>
            </a:r>
          </a:p>
        </p:txBody>
      </p:sp>
      <p:pic>
        <p:nvPicPr>
          <p:cNvPr id="5123" name="Picture 3" descr="Картинка 19 из 47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857620" y="785794"/>
            <a:ext cx="5143536" cy="2000264"/>
          </a:xfrm>
          <a:prstGeom prst="cloudCallout">
            <a:avLst>
              <a:gd name="adj1" fmla="val 2110"/>
              <a:gd name="adj2" fmla="val 1558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к сожалению, в каждом доме каждый день появляется много мусора. Откуда же он берется?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23 из 207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2497431"/>
            <a:ext cx="4357718" cy="41700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560</TotalTime>
  <Words>520</Words>
  <Application>Microsoft Office PowerPoint</Application>
  <PresentationFormat>Экран (4:3)</PresentationFormat>
  <Paragraphs>77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Оборудованная свалка представляет собой специально огороженное место для отходов. Свалка должна располагаться  на значительном расстоянии от городов и посёлков, в таком месте, чтобы ветер не приносил к жилью человека неприятный запах. Это место не должно располагаться вблизи водоёмов и заповедников. Площадь такой свалки должна быть достаточной для размещения мусора в течение длительного времени.  Свалку обносят ограждением и прокладывают  к ней дорогу.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Галина</cp:lastModifiedBy>
  <cp:revision>79</cp:revision>
  <dcterms:modified xsi:type="dcterms:W3CDTF">2016-02-14T12:27:02Z</dcterms:modified>
</cp:coreProperties>
</file>