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5" r:id="rId3"/>
    <p:sldId id="283" r:id="rId4"/>
    <p:sldId id="258" r:id="rId5"/>
    <p:sldId id="297" r:id="rId6"/>
    <p:sldId id="285" r:id="rId7"/>
    <p:sldId id="299" r:id="rId8"/>
    <p:sldId id="293" r:id="rId9"/>
    <p:sldId id="286" r:id="rId10"/>
    <p:sldId id="269" r:id="rId11"/>
    <p:sldId id="267" r:id="rId12"/>
    <p:sldId id="289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A34430-6A10-41CB-9230-AAE41949499E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A3A4E5-425F-4931-978E-55F8CFE55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9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7705-23F6-4940-84A1-C96B1864AF64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64763-8660-41D0-98FB-3682C8C64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E6DD-65A4-41DE-9D50-276A3758FA2E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B6EF-B3F6-47A7-B36A-7602BEF69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64FA-CDC6-4171-AE31-6704D411181D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96D8-5384-4904-9279-8896F4D75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BFDF-CDC1-4636-8CF7-AEF8E72B1D18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0574-9ABD-4C1A-B77A-9A71067CB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724C-83E3-42ED-83F2-FC5BA9F9C1E4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B3FFD-66D0-4B61-99DB-0E636DFBA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FDA3-F3B3-46A9-AB04-38C9B30062FF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D025-0C54-4752-9999-8F4644D65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D86-9F00-4798-95FF-A17ADD98FEAB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0E44-41E5-4D45-9327-985B244BF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C8C2-7465-41F9-973B-33877A4E0E45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3C04-B23C-46B4-A84F-5E544FADF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6D30-54C0-487E-BBFE-27631A060108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8FF66-3D52-47B9-A311-3F9C5F1A8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36B2-81EA-4737-8FA8-7120A5774E5E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14A9-E4AE-4C65-A255-F859764CE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E604-802C-46B5-9A87-470BB69EA175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3417-5858-4084-9DDE-2AF8B7AF5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454568-2570-4030-842B-4B78B14CA79F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943B66-6896-4A76-BE8F-AEC98DA3D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3096344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Методический семинар на Тему</a:t>
            </a:r>
            <a:r>
              <a:rPr lang="ru-RU" sz="2400" b="0" i="1" dirty="0" smtClean="0">
                <a:solidFill>
                  <a:schemeClr val="tx1"/>
                </a:solidFill>
              </a:rPr>
              <a:t>:</a:t>
            </a:r>
            <a:br>
              <a:rPr lang="ru-RU" sz="2400" b="0" i="1" dirty="0" smtClean="0">
                <a:solidFill>
                  <a:schemeClr val="tx1"/>
                </a:solidFill>
              </a:rPr>
            </a:br>
            <a:r>
              <a:rPr lang="ru-RU" sz="2400" b="0" i="1" dirty="0" smtClean="0">
                <a:solidFill>
                  <a:schemeClr val="tx1"/>
                </a:solidFill>
              </a:rPr>
              <a:t/>
            </a:r>
            <a:br>
              <a:rPr lang="ru-RU" sz="2400" b="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 err="1" smtClean="0">
                <a:solidFill>
                  <a:schemeClr val="tx1"/>
                </a:solidFill>
              </a:rPr>
              <a:t>рАЗВИТИЕ</a:t>
            </a:r>
            <a:r>
              <a:rPr lang="ru-RU" sz="2400" i="1" dirty="0" smtClean="0">
                <a:solidFill>
                  <a:schemeClr val="tx1"/>
                </a:solidFill>
              </a:rPr>
              <a:t> самостоятельной И ТВОРЧЕСКОЙ АКТИВНОСТИ  учащихся 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на уроках химии В УСЛОВИЯХ ВВЕДЕНИЯ </a:t>
            </a:r>
            <a:r>
              <a:rPr lang="ru-RU" sz="2400" i="1" dirty="0" err="1" smtClean="0">
                <a:solidFill>
                  <a:schemeClr val="tx1"/>
                </a:solidFill>
              </a:rPr>
              <a:t>фгос</a:t>
            </a:r>
            <a:r>
              <a:rPr lang="ru-RU" sz="2400" i="1" dirty="0" smtClean="0">
                <a:solidFill>
                  <a:schemeClr val="tx1"/>
                </a:solidFill>
              </a:rPr>
              <a:t>» 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229200"/>
            <a:ext cx="3929090" cy="1343072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Учитель химии </a:t>
            </a:r>
            <a:endParaRPr lang="ru-RU" dirty="0" smtClean="0"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МБОУ </a:t>
            </a:r>
            <a:r>
              <a:rPr lang="ru-RU" dirty="0" err="1" smtClean="0">
                <a:latin typeface="+mj-lt"/>
              </a:rPr>
              <a:t>Чербинская</a:t>
            </a:r>
            <a:r>
              <a:rPr lang="ru-RU" dirty="0" smtClean="0">
                <a:latin typeface="+mj-lt"/>
              </a:rPr>
              <a:t> СОШ </a:t>
            </a:r>
            <a:r>
              <a:rPr lang="ru-RU" dirty="0" err="1" smtClean="0">
                <a:latin typeface="+mj-lt"/>
              </a:rPr>
              <a:t>Ооржак</a:t>
            </a:r>
            <a:r>
              <a:rPr lang="ru-RU" dirty="0" smtClean="0">
                <a:latin typeface="+mj-lt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>
                <a:latin typeface="+mj-lt"/>
              </a:rPr>
              <a:t>Белек-кыс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Байлаковна</a:t>
            </a:r>
            <a:endParaRPr lang="ru-RU" dirty="0" smtClean="0"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80854" y="260648"/>
            <a:ext cx="39837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</a:t>
            </a:r>
            <a:r>
              <a:rPr lang="ru-RU" sz="2400" b="1" cap="none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онкурс </a:t>
            </a:r>
          </a:p>
          <a:p>
            <a:pPr algn="ctr"/>
            <a:r>
              <a:rPr lang="ru-RU" sz="2400" b="1" cap="none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«Учитель года – 2016»</a:t>
            </a:r>
            <a:endParaRPr lang="ru-RU" sz="2400" b="1" cap="none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2235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Виды самостоятельных творческих работ: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i="1" dirty="0" smtClean="0"/>
              <a:t>-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решение задач нестандартным способом;</a:t>
            </a:r>
          </a:p>
          <a:p>
            <a:pPr>
              <a:lnSpc>
                <a:spcPct val="12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 решение задач несколькими способами;</a:t>
            </a:r>
          </a:p>
          <a:p>
            <a:pPr>
              <a:lnSpc>
                <a:spcPct val="12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 самостоятельное составление задач и примеров;</a:t>
            </a:r>
          </a:p>
          <a:p>
            <a:pPr>
              <a:lnSpc>
                <a:spcPct val="12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 решение задач на нахождение и составление химических формул;</a:t>
            </a:r>
          </a:p>
          <a:p>
            <a:pPr>
              <a:lnSpc>
                <a:spcPct val="12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 задачи практического характера: выявить химические закономерности в определённых жизненных ситуациях;</a:t>
            </a:r>
          </a:p>
          <a:p>
            <a:pPr>
              <a:lnSpc>
                <a:spcPct val="12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сследовательские и проектные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178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Создание ситуации выбора на различных этапах урока :</a:t>
            </a:r>
            <a:r>
              <a:rPr lang="ru-RU" sz="4000" i="1" dirty="0" smtClean="0">
                <a:solidFill>
                  <a:srgbClr val="002060"/>
                </a:solidFill>
              </a:rPr>
              <a:t/>
            </a:r>
            <a:br>
              <a:rPr lang="ru-RU" sz="4000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8575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2400" dirty="0">
                <a:latin typeface="+mj-lt"/>
              </a:rPr>
              <a:t>в</a:t>
            </a:r>
            <a:r>
              <a:rPr lang="ru-RU" sz="2400" dirty="0" smtClean="0">
                <a:latin typeface="+mj-lt"/>
              </a:rPr>
              <a:t> процессе открытия нового знания;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2400" dirty="0" smtClean="0">
                <a:latin typeface="+mj-lt"/>
              </a:rPr>
              <a:t>уровня и методов выполнения </a:t>
            </a:r>
            <a:r>
              <a:rPr lang="ru-RU" sz="2400" dirty="0" smtClean="0">
                <a:latin typeface="+mj-lt"/>
              </a:rPr>
              <a:t>заданий;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2400" dirty="0" smtClean="0">
                <a:latin typeface="+mj-lt"/>
              </a:rPr>
              <a:t>вида </a:t>
            </a:r>
            <a:r>
              <a:rPr lang="ru-RU" sz="2400" dirty="0" smtClean="0">
                <a:latin typeface="+mj-lt"/>
              </a:rPr>
              <a:t>рефлексии и способов коррекции </a:t>
            </a:r>
            <a:r>
              <a:rPr lang="ru-RU" sz="2400" dirty="0" smtClean="0">
                <a:latin typeface="+mj-lt"/>
              </a:rPr>
              <a:t>деятельности;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2400" dirty="0" smtClean="0">
                <a:latin typeface="+mj-lt"/>
              </a:rPr>
              <a:t>оценки </a:t>
            </a:r>
            <a:r>
              <a:rPr lang="ru-RU" sz="2400" dirty="0" smtClean="0">
                <a:latin typeface="+mj-lt"/>
              </a:rPr>
              <a:t>результатов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b="1" i="1" dirty="0"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725144"/>
            <a:ext cx="8229600" cy="1517868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9600" b="0" dirty="0" smtClean="0">
                <a:solidFill>
                  <a:schemeClr val="tx1"/>
                </a:solidFill>
              </a:rPr>
              <a:t/>
            </a:r>
            <a:br>
              <a:rPr lang="ru-RU" sz="9600" b="0" dirty="0" smtClean="0">
                <a:solidFill>
                  <a:schemeClr val="tx1"/>
                </a:solidFill>
              </a:rPr>
            </a:br>
            <a:r>
              <a:rPr lang="ru-RU" sz="14400" b="0" dirty="0" smtClean="0">
                <a:solidFill>
                  <a:schemeClr val="tx1"/>
                </a:solidFill>
              </a:rPr>
              <a:t>способствует достижению успеха при выполнении  самостоятельной работы.</a:t>
            </a:r>
            <a:br>
              <a:rPr lang="ru-RU" sz="14400" b="0" dirty="0" smtClean="0">
                <a:solidFill>
                  <a:schemeClr val="tx1"/>
                </a:solidFill>
              </a:rPr>
            </a:br>
            <a:r>
              <a:rPr lang="ru-RU" sz="9600" i="1" dirty="0" smtClean="0">
                <a:solidFill>
                  <a:srgbClr val="002060"/>
                </a:solidFill>
              </a:rPr>
              <a:t/>
            </a:r>
            <a:br>
              <a:rPr lang="ru-RU" sz="9600" i="1" dirty="0" smtClean="0">
                <a:solidFill>
                  <a:srgbClr val="002060"/>
                </a:solidFill>
              </a:rPr>
            </a:br>
            <a:r>
              <a:rPr lang="ru-RU" sz="9600" i="1" dirty="0" smtClean="0">
                <a:solidFill>
                  <a:srgbClr val="002060"/>
                </a:solidFill>
              </a:rPr>
              <a:t/>
            </a:r>
            <a:br>
              <a:rPr lang="ru-RU" sz="9600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Системные требования к самостоятельной работе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24744"/>
            <a:ext cx="8786842" cy="5183981"/>
          </a:xfrm>
        </p:spPr>
        <p:txBody>
          <a:bodyPr/>
          <a:lstStyle/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Самостоятельная работа носит целенаправленный и систематический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характер.</a:t>
            </a:r>
          </a:p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Самостоятельная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работа содержит задания, исключающие действия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шаблону.</a:t>
            </a:r>
          </a:p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Обеспечивается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дифференцированный подход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разноуровневость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соответствуют возрастным особенностям и интересам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обучающихся.</a:t>
            </a:r>
          </a:p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организации самостоятельной работы осуществляется разумное сочетание и изложения материала учителем с самостоятельной работой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обучающихся.</a:t>
            </a:r>
          </a:p>
          <a:p>
            <a:pPr marL="593725" indent="-457200"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самостоятельной работе оптимальное сочетание консультативной работы учителя и творческой деятельности обучающихся.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6544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0" dirty="0" smtClean="0">
                <a:solidFill>
                  <a:schemeClr val="tx1"/>
                </a:solidFill>
              </a:rPr>
              <a:t>«Если ученик в школе не научился творить, то в жизни он будет только подражать, копировать»</a:t>
            </a:r>
            <a:br>
              <a:rPr lang="ru-RU" sz="4000" b="0" dirty="0" smtClean="0">
                <a:solidFill>
                  <a:schemeClr val="tx1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                                  Л. Н. Толстой</a:t>
            </a:r>
            <a:endParaRPr lang="ru-RU" sz="4000" b="0" dirty="0">
              <a:solidFill>
                <a:schemeClr val="tx1"/>
              </a:solidFill>
            </a:endParaRPr>
          </a:p>
        </p:txBody>
      </p:sp>
      <p:pic>
        <p:nvPicPr>
          <p:cNvPr id="3891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9000" contrast="-42000"/>
          </a:blip>
          <a:srcRect/>
          <a:stretch>
            <a:fillRect/>
          </a:stretch>
        </p:blipFill>
        <p:spPr>
          <a:xfrm>
            <a:off x="1403648" y="3789040"/>
            <a:ext cx="5831860" cy="2894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ПРАЖНЕНИЯ ДЛЯ ГЛАЗ - &amp;quot;АИСТ-01ЛК ДОМАШНИЙ ПРИБОР ДЛЯ ГЛАЗ СВЕТ,КОТОРЫЙ ЛЕЧИТ. - Будь в теме!"/>
          <p:cNvPicPr/>
          <p:nvPr/>
        </p:nvPicPr>
        <p:blipFill>
          <a:blip r:embed="rId2" cstate="email">
            <a:lum bright="-19000" contrast="-59000"/>
          </a:blip>
          <a:srcRect/>
          <a:stretch>
            <a:fillRect/>
          </a:stretch>
        </p:blipFill>
        <p:spPr bwMode="auto">
          <a:xfrm>
            <a:off x="5364088" y="0"/>
            <a:ext cx="3779912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Карточка метро картинки - Ультралайт спиннинг"/>
          <p:cNvPicPr/>
          <p:nvPr/>
        </p:nvPicPr>
        <p:blipFill>
          <a:blip r:embed="rId3" cstate="email">
            <a:lum bright="1000" contrast="-66000"/>
          </a:blip>
          <a:srcRect/>
          <a:stretch>
            <a:fillRect/>
          </a:stretch>
        </p:blipFill>
        <p:spPr bwMode="auto">
          <a:xfrm>
            <a:off x="251520" y="3573016"/>
            <a:ext cx="4104456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9492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Актуальность: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5364088" cy="2880320"/>
          </a:xfrm>
        </p:spPr>
        <p:txBody>
          <a:bodyPr/>
          <a:lstStyle/>
          <a:p>
            <a:pPr marL="72000" indent="411163">
              <a:buNone/>
            </a:pPr>
            <a:r>
              <a:rPr lang="ru-RU" sz="2400" dirty="0" smtClean="0"/>
              <a:t>    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Самостоятельная и творчески активная личность способна осуществить выбор пути своего развития в современном обществе. Обладать этой способностью – значит быть свободным. </a:t>
            </a:r>
          </a:p>
          <a:p>
            <a:pPr marL="72000" indent="411163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Необходимо вооружить молодого человека способами самостоятельной и творческой деятельности  на этапе становления.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3717032"/>
            <a:ext cx="478802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6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Проблема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учителя -  организовать образовательный процесс, направленный на формирование и развитие самостоятельности и творческой активности учащихся.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Химическое образование в школе обладает высоким потенциалом в решении выдвинутой проблемы.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612560" cy="70609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Проблема обусловлена противоречиями: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6237312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 требованиями стандарта к планируемым результатам обучения химии и наличием условий для осуществления самостоятельной деятельности учащихся в рамках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урока;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разнообразием авторских программ по химии и необходимостью выбора приёмов, обеспечивающих создание оптимального подхода к организации системы проведения самостоятельной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работы;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требованиями стандарта к наличию компетентности в организации самостоятельной учебной деятельности и недостаточной мотивацией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3412976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условий для формирования и развития самостоятельной и творчески  активной деятельности обучающихся на уроках химии и во внеурочной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Концептуальность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41376"/>
            <a:ext cx="8229600" cy="5616624"/>
          </a:xfrm>
        </p:spPr>
        <p:txBody>
          <a:bodyPr/>
          <a:lstStyle/>
          <a:p>
            <a:pPr marL="0" indent="457200" algn="just" eaLnBrk="1" hangingPunct="1">
              <a:lnSpc>
                <a:spcPts val="3000"/>
              </a:lnSpc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Значительный вклад в развитие теории самостоятельности и творческой активности учащихся в процессе обучения внесли видные педагоги Бабанский Ю.К., Данилов М.А., Есипов Б.П., Лернер И.Я., Махмутов М.И., Огородников И.Т., Пидкасистый П.И., Скаткин М.Н. и др.; </a:t>
            </a:r>
          </a:p>
          <a:p>
            <a:pPr marL="0" indent="0" algn="just" eaLnBrk="1" hangingPunct="1">
              <a:lnSpc>
                <a:spcPts val="3000"/>
              </a:lnSpc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 Богоявленский Д.Н., Выготский Л.С., Гальперин П.Я., Давыдов В.В., Занков Л.В., Матюшкин А.М., Менчинская Н.А., Леонтьев А.Н., Рубинштейн С.Л., Эльконин Д.Б., Эсаулов А.Ф. и др.</a:t>
            </a:r>
            <a:endParaRPr lang="ru-RU" alt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3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27063" y="188913"/>
            <a:ext cx="8516937" cy="39608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Самостоятельная работа в школе -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форма организации учебной деятельности, осуществляемая под прямым или косвенным руководством учителя, в ходе которой обучающиеся преимущественно или полностью самостоятельно планируют,  выполняют и оценивают  различного вида задания с целью развития предметных и метапредметных результатов.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3000" contrast="-4000"/>
          </a:blip>
          <a:srcRect/>
          <a:stretch>
            <a:fillRect/>
          </a:stretch>
        </p:blipFill>
        <p:spPr bwMode="auto">
          <a:xfrm>
            <a:off x="5364088" y="4221088"/>
            <a:ext cx="3096344" cy="245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lum bright="41000" contrast="9000"/>
          </a:blip>
          <a:srcRect/>
          <a:stretch>
            <a:fillRect/>
          </a:stretch>
        </p:blipFill>
        <p:spPr bwMode="auto">
          <a:xfrm>
            <a:off x="960254" y="4221088"/>
            <a:ext cx="2789545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Классификация самостоятельных работ: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8525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дидактическим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целям;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уровню самостоятельности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учащихся;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степени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индивидуализации;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источнику и методу приобретения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знаний;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выполнения;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месту выполнения.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97606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Типы самостоятельных работ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(в соответствии с уровнями самостоятельной деятельности):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endParaRPr lang="ru-RU" dirty="0" smtClean="0">
              <a:latin typeface="+mj-lt"/>
            </a:endParaRPr>
          </a:p>
          <a:p>
            <a:pPr eaLnBrk="1" hangingPunct="1"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самостоятельные работы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образцу;</a:t>
            </a:r>
          </a:p>
          <a:p>
            <a:pPr eaLnBrk="1" hangingPunct="1"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реконструктивно-вариативные;</a:t>
            </a:r>
          </a:p>
          <a:p>
            <a:pPr eaLnBrk="1" hangingPunct="1"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частично-поисковые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(эвристические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eaLnBrk="1" hangingPunct="1">
              <a:buBlip>
                <a:blip r:embed="rId2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исследовательские(творческие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самостоятельные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зависимости от целей самостоятельные работы можно разделить на следующие: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1853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обучающие;</a:t>
            </a: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тренировочные;</a:t>
            </a: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закрепляющие;</a:t>
            </a: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обобщающие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развивающие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творческие;</a:t>
            </a:r>
          </a:p>
          <a:p>
            <a:pPr lvl="0">
              <a:buBlip>
                <a:blip r:embed="rId2"/>
              </a:buBlip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контрольные</a:t>
            </a:r>
            <a:r>
              <a:rPr lang="ru-RU" sz="32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2243</TotalTime>
  <Words>530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Методический семинар на Тему:  «рАЗВИТИЕ самостоятельной И ТВОРЧЕСКОЙ АКТИВНОСТИ  учащихся  на уроках химии В УСЛОВИЯХ ВВЕДЕНИЯ фгос» </vt:lpstr>
      <vt:lpstr>Актуальность: </vt:lpstr>
      <vt:lpstr>Проблема обусловлена противоречиями: </vt:lpstr>
      <vt:lpstr>Цель :</vt:lpstr>
      <vt:lpstr>Концептуальность</vt:lpstr>
      <vt:lpstr>Слайд 6</vt:lpstr>
      <vt:lpstr>Классификация самостоятельных работ:</vt:lpstr>
      <vt:lpstr>Слайд 8</vt:lpstr>
      <vt:lpstr>В зависимости от целей самостоятельные работы можно разделить на следующие:  </vt:lpstr>
      <vt:lpstr>Виды самостоятельных творческих работ:       </vt:lpstr>
      <vt:lpstr>    Создание ситуации выбора на различных этапах урока :   </vt:lpstr>
      <vt:lpstr>Системные требования к самостоятельной работе: </vt:lpstr>
      <vt:lpstr>«Если ученик в школе не научился творить, то в жизни он будет только подражать, копировать»                                   Л. Н. Толстой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subject>Учитель года</dc:subject>
  <dc:creator>Ооржак</dc:creator>
  <cp:lastModifiedBy>user</cp:lastModifiedBy>
  <cp:revision>159</cp:revision>
  <dcterms:created xsi:type="dcterms:W3CDTF">2012-04-13T17:39:51Z</dcterms:created>
  <dcterms:modified xsi:type="dcterms:W3CDTF">2016-02-14T13:47:33Z</dcterms:modified>
</cp:coreProperties>
</file>