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  <p:sldMasterId id="2147483797" r:id="rId2"/>
  </p:sldMasterIdLst>
  <p:sldIdLst>
    <p:sldId id="256" r:id="rId3"/>
    <p:sldId id="264" r:id="rId4"/>
    <p:sldId id="257" r:id="rId5"/>
    <p:sldId id="258" r:id="rId6"/>
    <p:sldId id="259" r:id="rId7"/>
    <p:sldId id="260" r:id="rId8"/>
    <p:sldId id="266" r:id="rId9"/>
    <p:sldId id="261" r:id="rId10"/>
    <p:sldId id="265" r:id="rId11"/>
    <p:sldId id="262" r:id="rId12"/>
    <p:sldId id="268" r:id="rId13"/>
    <p:sldId id="318" r:id="rId14"/>
    <p:sldId id="296" r:id="rId15"/>
    <p:sldId id="297" r:id="rId16"/>
    <p:sldId id="302" r:id="rId17"/>
    <p:sldId id="303" r:id="rId18"/>
    <p:sldId id="304" r:id="rId19"/>
    <p:sldId id="305" r:id="rId20"/>
    <p:sldId id="307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316" r:id="rId29"/>
    <p:sldId id="317" r:id="rId30"/>
    <p:sldId id="308" r:id="rId31"/>
    <p:sldId id="309" r:id="rId32"/>
    <p:sldId id="310" r:id="rId33"/>
    <p:sldId id="311" r:id="rId34"/>
    <p:sldId id="312" r:id="rId35"/>
    <p:sldId id="314" r:id="rId36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128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4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50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11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18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13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1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7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513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3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25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18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78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11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45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43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6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4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1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7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2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000">
              <a:srgbClr val="FFC000"/>
            </a:gs>
            <a:gs pos="25000">
              <a:schemeClr val="accent4">
                <a:lumMod val="40000"/>
                <a:lumOff val="60000"/>
              </a:schemeClr>
            </a:gs>
            <a:gs pos="75000">
              <a:srgbClr val="FFFF00"/>
            </a:gs>
            <a:gs pos="100000">
              <a:srgbClr val="FF0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15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FFC000"/>
            </a:gs>
            <a:gs pos="25000">
              <a:schemeClr val="accent4">
                <a:lumMod val="40000"/>
                <a:lumOff val="60000"/>
              </a:schemeClr>
            </a:gs>
            <a:gs pos="75000">
              <a:srgbClr val="FFFF00"/>
            </a:gs>
            <a:gs pos="100000">
              <a:srgbClr val="FF0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0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smayli.ru/smile/knigi-169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jpeg"/><Relationship Id="rId6" Type="http://schemas.openxmlformats.org/officeDocument/2006/relationships/image" Target="../media/image46.jpeg"/><Relationship Id="rId7" Type="http://schemas.openxmlformats.org/officeDocument/2006/relationships/image" Target="../media/image47.jpeg"/><Relationship Id="rId8" Type="http://schemas.openxmlformats.org/officeDocument/2006/relationships/hyperlink" Target="http://www.smayli.ru/smile/cveta-888.html" TargetMode="External"/><Relationship Id="rId9" Type="http://schemas.openxmlformats.org/officeDocument/2006/relationships/image" Target="../media/image48.g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5" Type="http://schemas.openxmlformats.org/officeDocument/2006/relationships/image" Target="../media/image52.jpeg"/><Relationship Id="rId6" Type="http://schemas.openxmlformats.org/officeDocument/2006/relationships/image" Target="../media/image53.jpeg"/><Relationship Id="rId7" Type="http://schemas.openxmlformats.org/officeDocument/2006/relationships/image" Target="../media/image5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image" Target="../media/image57.jpeg"/><Relationship Id="rId5" Type="http://schemas.openxmlformats.org/officeDocument/2006/relationships/image" Target="../media/image58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4" Type="http://schemas.openxmlformats.org/officeDocument/2006/relationships/audio" Target="../media/audio3.wav"/><Relationship Id="rId5" Type="http://schemas.openxmlformats.org/officeDocument/2006/relationships/image" Target="../media/image60.jpeg"/><Relationship Id="rId6" Type="http://schemas.openxmlformats.org/officeDocument/2006/relationships/image" Target="../media/image61.gif"/><Relationship Id="rId1" Type="http://schemas.openxmlformats.org/officeDocument/2006/relationships/slideLayout" Target="../slideLayouts/slideLayout18.xml"/><Relationship Id="rId2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4" Type="http://schemas.openxmlformats.org/officeDocument/2006/relationships/audio" Target="../media/audio5.wav"/><Relationship Id="rId5" Type="http://schemas.openxmlformats.org/officeDocument/2006/relationships/image" Target="../media/image61.gif"/><Relationship Id="rId1" Type="http://schemas.openxmlformats.org/officeDocument/2006/relationships/slideLayout" Target="../slideLayouts/slideLayout15.xml"/><Relationship Id="rId2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gif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wmf"/><Relationship Id="rId6" Type="http://schemas.openxmlformats.org/officeDocument/2006/relationships/image" Target="../media/image76.jpeg"/><Relationship Id="rId7" Type="http://schemas.openxmlformats.org/officeDocument/2006/relationships/image" Target="../media/image77.wmf"/><Relationship Id="rId8" Type="http://schemas.openxmlformats.org/officeDocument/2006/relationships/image" Target="../media/image71.gi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2.jpeg"/><Relationship Id="rId3" Type="http://schemas.openxmlformats.org/officeDocument/2006/relationships/image" Target="../media/image8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8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500042"/>
            <a:ext cx="8229600" cy="392909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Психологическая готовность</a:t>
            </a:r>
            <a:b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детей</a:t>
            </a:r>
            <a:b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к</a:t>
            </a:r>
            <a:b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школе</a:t>
            </a:r>
            <a:endParaRPr lang="ru-RU"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572008"/>
            <a:ext cx="4572032" cy="2000264"/>
          </a:xfrm>
        </p:spPr>
        <p:txBody>
          <a:bodyPr>
            <a:normAutofit/>
          </a:bodyPr>
          <a:lstStyle/>
          <a:p>
            <a:endParaRPr lang="ru-RU" b="1" smtClean="0">
              <a:latin typeface="Times New Roman"/>
              <a:cs typeface="Times New Roman"/>
            </a:endParaRPr>
          </a:p>
          <a:p>
            <a:r>
              <a:rPr lang="ru-RU" b="1" smtClean="0">
                <a:latin typeface="Times New Roman"/>
                <a:cs typeface="Times New Roman"/>
              </a:rPr>
              <a:t>Презентацию </a:t>
            </a:r>
            <a:r>
              <a:rPr lang="ru-RU" b="1" dirty="0" smtClean="0">
                <a:latin typeface="Times New Roman"/>
                <a:cs typeface="Times New Roman"/>
              </a:rPr>
              <a:t>подготовили: 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педагог-психолог </a:t>
            </a:r>
            <a:r>
              <a:rPr lang="ru-RU" b="1" dirty="0" err="1" smtClean="0">
                <a:latin typeface="Times New Roman"/>
                <a:cs typeface="Times New Roman"/>
              </a:rPr>
              <a:t>Мозгот</a:t>
            </a:r>
            <a:r>
              <a:rPr lang="ru-RU" b="1" dirty="0" smtClean="0">
                <a:latin typeface="Times New Roman"/>
                <a:cs typeface="Times New Roman"/>
              </a:rPr>
              <a:t> Ю.Ю.</a:t>
            </a:r>
          </a:p>
          <a:p>
            <a:r>
              <a:rPr lang="ru-RU" b="1" dirty="0" smtClean="0">
                <a:latin typeface="Times New Roman"/>
                <a:cs typeface="Times New Roman"/>
              </a:rPr>
              <a:t>Учитель-логопед Соловьева А.В.</a:t>
            </a:r>
            <a:endParaRPr lang="ru-RU" b="1" dirty="0">
              <a:latin typeface="Times New Roman"/>
              <a:cs typeface="Times New Roman"/>
            </a:endParaRPr>
          </a:p>
        </p:txBody>
      </p:sp>
      <p:pic>
        <p:nvPicPr>
          <p:cNvPr id="13314" name="Picture 2" descr="Анимашки Книг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-41288"/>
            <a:ext cx="1619672" cy="1948479"/>
          </a:xfrm>
          <a:prstGeom prst="rect">
            <a:avLst/>
          </a:prstGeom>
          <a:noFill/>
        </p:spPr>
      </p:pic>
      <p:pic>
        <p:nvPicPr>
          <p:cNvPr id="13328" name="Picture 16" descr="http://im2-tub.yandex.net/i?id=351591213-1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535" y="2852937"/>
            <a:ext cx="2633789" cy="34961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30" name="Picture 18" descr="http://im5-tub.yandex.net/i?id=101513015-22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698" y="2571744"/>
            <a:ext cx="2416246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11000">
              <a:schemeClr val="accent4">
                <a:lumMod val="40000"/>
                <a:lumOff val="60000"/>
              </a:schemeClr>
            </a:gs>
            <a:gs pos="79000">
              <a:schemeClr val="accent4">
                <a:alpha val="60000"/>
                <a:lumMod val="63000"/>
                <a:lumOff val="37000"/>
              </a:schemeClr>
            </a:gs>
            <a:gs pos="43000">
              <a:srgbClr val="FFFF00"/>
            </a:gs>
            <a:gs pos="100000">
              <a:srgbClr val="FF00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http://im4-tub.yandex.net/i?id=96984405-1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86190"/>
            <a:ext cx="2214578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Picture 10" descr="http://im2-tub.yandex.net/i?id=278480368-0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1571636" cy="19645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1" name="Picture 8" descr="http://im8-tub.yandex.net/i?id=34648827-23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786322"/>
            <a:ext cx="2143140" cy="154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142852"/>
            <a:ext cx="1643064" cy="1643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2143108" y="714356"/>
            <a:ext cx="4786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Воображение: 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становится активным – произвольным.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А также воображение выполняет еще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одну роль – аффективно-защитную.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Она предохраняет растущую, легко ранимую душу ребенка от чрезмерно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тяжелых переживаний и травм.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http://im6-tub.yandex.net/i?id=115282692-08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500306"/>
            <a:ext cx="1757365" cy="131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://im3-tub.yandex.net/i?id=118431346-06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643314"/>
            <a:ext cx="2143140" cy="141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6" name="Picture 14" descr="Анимашки Цветы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786322"/>
            <a:ext cx="1804226" cy="182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5-tub.yandex.net/i?id=191410348-13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00438"/>
            <a:ext cx="1649813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0" name="Picture 10" descr="http://im5-tub.yandex.net/i?id=27574124-0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1071546"/>
            <a:ext cx="1677713" cy="12525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2" name="Picture 12" descr="http://im8-tub.yandex.net/i?id=353672330-01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786322"/>
            <a:ext cx="1785940" cy="13335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4" name="Picture 14" descr="http://im4-tub.yandex.net/i?id=57802992-21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4857760"/>
            <a:ext cx="1612879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6" name="Picture 16" descr="http://im5-tub.yandex.net/i?id=90694574-08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2214554"/>
            <a:ext cx="181806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5618" name="Picture 18" descr="http://im2-tub.yandex.net/i?id=8290083-23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285992"/>
            <a:ext cx="155360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979712" y="214290"/>
            <a:ext cx="4878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Игра как подготовка к школе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142984"/>
            <a:ext cx="385880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</a:rPr>
              <a:t>Полезны игры разные. Даже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«несерьезные» игры: в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«больницу», «Дочки-матери»,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«школу». Особенно ценно,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когда в таких играх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участвуют сразу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несколько детей.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Это развивает коллективизм,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ребенок учится строить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взаимоотношения, разрешать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возникающие конфликты.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Дети осваивают взрослую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жизнь, систему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поведения,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обязанности.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И главное – все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происходит без принуждения,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легко и охотно.</a:t>
            </a:r>
          </a:p>
          <a:p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1142984"/>
            <a:ext cx="41434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        </a:t>
            </a:r>
            <a:r>
              <a:rPr lang="ru-RU" sz="2000" b="1" dirty="0" smtClean="0">
                <a:latin typeface="Times New Roman"/>
                <a:cs typeface="Times New Roman"/>
              </a:rPr>
              <a:t>Полезны также игры с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пластилином, карандашами 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т.д. То есть почетное место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занимает лепка,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аппликация,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рисование,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конструирование.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В этих занятиях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развивается представление 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мире, предметах, животных,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людях. Также развивается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умение мысленно представлять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предметы, 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«рассмотреть» их в уме.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Позднее это окажется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важным при изучении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              физики, геометрии и других наук.                   </a:t>
            </a:r>
            <a:endParaRPr lang="ru-RU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http://im4-tub.yandex.net/i?id=75525203-08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42852"/>
            <a:ext cx="1971679" cy="128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7" name="Picture 4" descr="http://im3-tub.yandex.net/i?id=360110065-1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72074"/>
            <a:ext cx="1925032" cy="1500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8" name="Picture 10" descr="http://im0-tub.yandex.net/i?id=347484080-1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286388"/>
            <a:ext cx="2164786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2"/>
            <a:ext cx="2181231" cy="13478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0" name="TextBox 49"/>
          <p:cNvSpPr txBox="1"/>
          <p:nvPr/>
        </p:nvSpPr>
        <p:spPr>
          <a:xfrm>
            <a:off x="2769376" y="42754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Лучше сделать заранее</a:t>
            </a:r>
            <a:r>
              <a:rPr lang="ru-RU" sz="3200" b="1" dirty="0" smtClean="0">
                <a:latin typeface="Times New Roman"/>
                <a:cs typeface="Times New Roman"/>
              </a:rPr>
              <a:t>:</a:t>
            </a:r>
            <a:endParaRPr lang="ru-RU" sz="3200" b="1" dirty="0">
              <a:latin typeface="Times New Roman"/>
              <a:cs typeface="Times New Roman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1142984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1. Познакомьте ребенка с его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учителем еще до официального начала занятий.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2. Посетите несколько раз его будущий класс, дайте ему посидеть за партой и все как следует рассмотреть, чтобы обстановка для ребенка не казалась незнакомой, прогуляйтесь вместе по школе и школьному двору.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3. Постарайтесь познакомить ребенка с некоторыми из его одноклассников.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4. Расскажите ребенку о приблизительном расписании уроков и времени, отведенному на уроки, перемены, обед, а также когда начинаются и кончаются уроки.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5. Спросите ребенка, что он чувствует, идя в школу, о его положительных и негативных впечатлениях. Старайтесь акцентировать внимание ребенка на положительных моментах: на интересных занятиях и возможности  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завести новых друзей.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6. Скажите ребенку, что чувствовать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  волнение несколько первых дней – 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  абсолютно нормально, и что это </a:t>
            </a:r>
          </a:p>
          <a:p>
            <a:pPr marL="457200" indent="-457200"/>
            <a:r>
              <a:rPr lang="ru-RU" sz="2000" b="1" dirty="0" smtClean="0">
                <a:latin typeface="Times New Roman"/>
                <a:cs typeface="Times New Roman"/>
              </a:rPr>
              <a:t>                                    испытывают все дети без исключения.</a:t>
            </a: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              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457200" indent="-457200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0" indent="0" algn="just" eaLnBrk="1" hangingPunct="1">
              <a:lnSpc>
                <a:spcPct val="115000"/>
              </a:lnSpc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Говоря о готовности ребёнка к школьному обучению, необходимо подчеркнуть важность уровня речевого развития ребенка, поскольку именно при помощи речи будет происходить усвоение всего курса школьной программы.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Что же подразумевается под понятием «речевая готовность к школьному обучению».</a:t>
            </a:r>
            <a:endParaRPr lang="ru-RU" sz="3200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>1-ый параметр речевой готовности: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 smtClean="0">
                <a:solidFill>
                  <a:srgbClr val="FF0000"/>
                </a:solidFill>
              </a:rPr>
              <a:t> правильного звукопроизношения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dirty="0" smtClean="0"/>
              <a:t> 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У ребёнка к моменту поступления в школу должно быть чёткое и правильное произношение всех звуков.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Работа по коррекции звукопроизношения, т.е. по исправлению неправильно произносимых звуков, происходит поэтапно и проводится специалистом при непосредственном участии родителей.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2800" b="1" i="1" u="sng" dirty="0" smtClean="0">
                <a:solidFill>
                  <a:srgbClr val="1F497D"/>
                </a:solidFill>
              </a:rPr>
              <a:t>Родителям необходимо постоянно контролировать речь своего ребёнка, исправлять ошибки, добиваясь правильного произношения звуков.</a:t>
            </a:r>
            <a:endParaRPr lang="ru-RU" sz="26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buFont typeface="Arial" charset="0"/>
              <a:buNone/>
            </a:pPr>
            <a:endParaRPr lang="ru-RU" sz="2600" b="1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</a:t>
            </a:r>
            <a:endParaRPr lang="ru-RU" sz="2600" b="1" u="sng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>2-ой параметр речевой готовности: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 smtClean="0">
                <a:solidFill>
                  <a:srgbClr val="FF0000"/>
                </a:solidFill>
              </a:rPr>
              <a:t> фонематического восприятия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Фонематическое восприятие – это умение слышать и различать звуки речи. Дети часто плохо различают на слух такие звуки, как: </a:t>
            </a:r>
            <a:r>
              <a:rPr lang="ru-RU" sz="2600" b="1" i="1" dirty="0" smtClean="0">
                <a:solidFill>
                  <a:schemeClr val="tx2"/>
                </a:solidFill>
              </a:rPr>
              <a:t>Б-П,  Т-Д,  К-Г, В-Ф,  С-З,  Ш-Ж,  С-СЬ,  Т-ТЬ,  Л-ЛЬ,  С-Ш,  З-Ж,  Щ-СЬ,  Р-Л,  ЛЬ-Й  и другие.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i="1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И если ребёнку звуки на слух кажутся одинаковыми, то будут затруднения при письме.</a:t>
            </a:r>
            <a:r>
              <a:rPr lang="ru-RU" sz="2600" dirty="0" smtClean="0">
                <a:solidFill>
                  <a:srgbClr val="333333"/>
                </a:solidFill>
                <a:latin typeface="Verdana" pitchFamily="34" charset="0"/>
              </a:rPr>
              <a:t> </a:t>
            </a:r>
            <a:endParaRPr lang="ru-RU" sz="26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600" b="1" dirty="0" smtClean="0"/>
              <a:t>Какие игры можно предложить для развития фонематического восприятия?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«Покажи картинку».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Ребёнку предлагается правильно показать картинки, названия которых отличаются только одним звуком: козы-кожи, горка-корка, бочка-почка, мышка-мишка, мыло-Мила, лук-люк и т.д</a:t>
            </a:r>
            <a:r>
              <a:rPr lang="ru-RU" sz="2600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«Хлопни в ладоши».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   </a:t>
            </a:r>
            <a:r>
              <a:rPr lang="ru-RU" sz="2600" b="1" dirty="0" smtClean="0">
                <a:solidFill>
                  <a:schemeClr val="tx2"/>
                </a:solidFill>
              </a:rPr>
              <a:t>Даётся задание «Хлопни, когда услышишь </a:t>
            </a:r>
            <a:r>
              <a:rPr lang="en-US" sz="2600" b="1" dirty="0" smtClean="0">
                <a:solidFill>
                  <a:schemeClr val="tx2"/>
                </a:solidFill>
              </a:rPr>
              <a:t>[</a:t>
            </a:r>
            <a:r>
              <a:rPr lang="ru-RU" sz="2600" b="1" dirty="0" err="1" smtClean="0">
                <a:solidFill>
                  <a:schemeClr val="tx2"/>
                </a:solidFill>
              </a:rPr>
              <a:t>ш</a:t>
            </a:r>
            <a:r>
              <a:rPr lang="en-US" sz="2600" b="1" dirty="0" smtClean="0">
                <a:solidFill>
                  <a:schemeClr val="tx2"/>
                </a:solidFill>
              </a:rPr>
              <a:t>]</a:t>
            </a:r>
            <a:r>
              <a:rPr lang="ru-RU" sz="2600" b="1" dirty="0" smtClean="0">
                <a:solidFill>
                  <a:schemeClr val="tx2"/>
                </a:solidFill>
              </a:rPr>
              <a:t>». Взрослый произносит ряд звуков: с, </a:t>
            </a:r>
            <a:r>
              <a:rPr lang="ru-RU" sz="2600" b="1" dirty="0" err="1" smtClean="0">
                <a:solidFill>
                  <a:schemeClr val="tx2"/>
                </a:solidFill>
              </a:rPr>
              <a:t>ш</a:t>
            </a:r>
            <a:r>
              <a:rPr lang="ru-RU" sz="2600" b="1" dirty="0" smtClean="0">
                <a:solidFill>
                  <a:schemeClr val="tx2"/>
                </a:solidFill>
              </a:rPr>
              <a:t>, </a:t>
            </a:r>
            <a:r>
              <a:rPr lang="ru-RU" sz="2600" b="1" dirty="0" err="1" smtClean="0">
                <a:solidFill>
                  <a:schemeClr val="tx2"/>
                </a:solidFill>
              </a:rPr>
              <a:t>х</a:t>
            </a:r>
            <a:r>
              <a:rPr lang="ru-RU" sz="2600" b="1" dirty="0" smtClean="0">
                <a:solidFill>
                  <a:schemeClr val="tx2"/>
                </a:solidFill>
              </a:rPr>
              <a:t>, ж, ф… Ребёнок слышит </a:t>
            </a:r>
            <a:r>
              <a:rPr lang="en-US" sz="2600" b="1" dirty="0" smtClean="0">
                <a:solidFill>
                  <a:schemeClr val="tx2"/>
                </a:solidFill>
              </a:rPr>
              <a:t>[</a:t>
            </a:r>
            <a:r>
              <a:rPr lang="ru-RU" sz="2600" b="1" dirty="0" err="1" smtClean="0">
                <a:solidFill>
                  <a:schemeClr val="tx2"/>
                </a:solidFill>
              </a:rPr>
              <a:t>ш</a:t>
            </a:r>
            <a:r>
              <a:rPr lang="en-US" sz="2600" b="1" dirty="0" smtClean="0">
                <a:solidFill>
                  <a:schemeClr val="tx2"/>
                </a:solidFill>
              </a:rPr>
              <a:t>]</a:t>
            </a:r>
            <a:r>
              <a:rPr lang="ru-RU" sz="2600" b="1" dirty="0" smtClean="0">
                <a:solidFill>
                  <a:schemeClr val="tx2"/>
                </a:solidFill>
              </a:rPr>
              <a:t> – хлопает, слышит другой звук - не хлопает.</a:t>
            </a:r>
          </a:p>
          <a:p>
            <a:pPr marL="0" indent="0" algn="ctr" eaLnBrk="1" hangingPunct="1">
              <a:buFont typeface="Arial" charset="0"/>
              <a:buNone/>
            </a:pPr>
            <a:endParaRPr lang="ru-RU" sz="2900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«Разложи».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Предлагается разложить картинки: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санки, самолёт, шуба, сумка, шапка, собака, машина, кошка, посуда, шары…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600" b="1" u="sng" dirty="0" smtClean="0">
                <a:solidFill>
                  <a:schemeClr val="tx2"/>
                </a:solidFill>
              </a:rPr>
              <a:t>На две группы: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chemeClr val="tx2"/>
                </a:solidFill>
              </a:rPr>
              <a:t>        </a:t>
            </a:r>
            <a:r>
              <a:rPr lang="ru-RU" sz="2600" b="1" u="sng" dirty="0" smtClean="0">
                <a:solidFill>
                  <a:schemeClr val="tx2"/>
                </a:solidFill>
              </a:rPr>
              <a:t>со звуком С</a:t>
            </a:r>
            <a:r>
              <a:rPr lang="ru-RU" sz="2600" b="1" dirty="0" smtClean="0">
                <a:solidFill>
                  <a:schemeClr val="tx2"/>
                </a:solidFill>
              </a:rPr>
              <a:t>                                  </a:t>
            </a:r>
            <a:r>
              <a:rPr lang="ru-RU" sz="2600" b="1" u="sng" dirty="0" smtClean="0">
                <a:solidFill>
                  <a:schemeClr val="tx2"/>
                </a:solidFill>
              </a:rPr>
              <a:t>со звуком Ш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санки                                                 шуба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самолёт                                              шапка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 сумка                                               машина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собака                                                кошка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600" b="1" dirty="0" smtClean="0">
                <a:solidFill>
                  <a:srgbClr val="FF0000"/>
                </a:solidFill>
              </a:rPr>
              <a:t>           посуда                                                 шары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586581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u="sng" dirty="0" smtClean="0">
                <a:solidFill>
                  <a:srgbClr val="FF0000"/>
                </a:solidFill>
              </a:rPr>
              <a:t>Игра «Повтори».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600" b="1" u="sng" dirty="0" smtClean="0">
                <a:solidFill>
                  <a:schemeClr val="tx2"/>
                </a:solidFill>
              </a:rPr>
              <a:t>Воспроизведение (повторение) слогов: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2"/>
                </a:solidFill>
              </a:rPr>
              <a:t>па-ба,  па–ба-па,  ба-па-па,  </a:t>
            </a:r>
            <a:r>
              <a:rPr lang="ru-RU" sz="2600" b="1" dirty="0" err="1" smtClean="0">
                <a:solidFill>
                  <a:schemeClr val="tx2"/>
                </a:solidFill>
              </a:rPr>
              <a:t>са-ша</a:t>
            </a:r>
            <a:r>
              <a:rPr lang="ru-RU" sz="2600" b="1" dirty="0" smtClean="0">
                <a:solidFill>
                  <a:schemeClr val="tx2"/>
                </a:solidFill>
              </a:rPr>
              <a:t>,  </a:t>
            </a:r>
            <a:r>
              <a:rPr lang="ru-RU" sz="2600" b="1" dirty="0" err="1" smtClean="0">
                <a:solidFill>
                  <a:schemeClr val="tx2"/>
                </a:solidFill>
              </a:rPr>
              <a:t>ша-са-са</a:t>
            </a:r>
            <a:r>
              <a:rPr lang="ru-RU" sz="2600" b="1" dirty="0" smtClean="0">
                <a:solidFill>
                  <a:schemeClr val="tx2"/>
                </a:solidFill>
              </a:rPr>
              <a:t>…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 smtClean="0">
                <a:solidFill>
                  <a:schemeClr val="tx2"/>
                </a:solidFill>
              </a:rPr>
              <a:t>2. </a:t>
            </a:r>
            <a:r>
              <a:rPr lang="ru-RU" sz="2600" b="1" u="sng" dirty="0" smtClean="0">
                <a:solidFill>
                  <a:schemeClr val="tx2"/>
                </a:solidFill>
              </a:rPr>
              <a:t>Воспроизведение (повторение) слов: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2"/>
                </a:solidFill>
              </a:rPr>
              <a:t>п</a:t>
            </a:r>
            <a:r>
              <a:rPr lang="ru-RU" sz="2600" b="1" dirty="0" smtClean="0">
                <a:solidFill>
                  <a:schemeClr val="tx2"/>
                </a:solidFill>
              </a:rPr>
              <a:t>олено-колено,  мак-бак-так,  будка-утка-дудка…</a:t>
            </a:r>
            <a:endParaRPr lang="ru-RU" sz="2600" b="1" dirty="0">
              <a:solidFill>
                <a:schemeClr val="tx2"/>
              </a:solidFill>
            </a:endParaRPr>
          </a:p>
        </p:txBody>
      </p:sp>
      <p:pic>
        <p:nvPicPr>
          <p:cNvPr id="26627" name="Picture 2" descr="C:\Users\user\Pictures\j1_1_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268663"/>
            <a:ext cx="410527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 rtlCol="0"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Готовность к анализу и синтезу звукового состава слова </a:t>
            </a:r>
            <a:r>
              <a:rPr lang="ru-RU" sz="2800" b="1" dirty="0" smtClean="0">
                <a:solidFill>
                  <a:srgbClr val="FF0000"/>
                </a:solidFill>
              </a:rPr>
              <a:t>для этого ребенок должен иметь представления о звуках: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звуки делятся на гласные и согласные;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согласные звуки бывают звонкими и глухими, твёрдыми и мягкими.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>
                <a:solidFill>
                  <a:schemeClr val="tx2"/>
                </a:solidFill>
              </a:rPr>
              <a:t> </a:t>
            </a:r>
            <a:r>
              <a:rPr lang="ru-RU" sz="2800" b="1" u="sng" dirty="0" smtClean="0">
                <a:solidFill>
                  <a:schemeClr val="tx2"/>
                </a:solidFill>
              </a:rPr>
              <a:t> Уметь: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 выделять заданные звуки среди других звуков;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соотносить звуки с буквами;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выделять на слух слова с заданным звуком;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- определять место звука в слове: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МАЛИНА</a:t>
            </a:r>
            <a:r>
              <a:rPr lang="ru-RU" sz="2800" b="1" dirty="0" smtClean="0">
                <a:solidFill>
                  <a:schemeClr val="tx2"/>
                </a:solidFill>
              </a:rPr>
              <a:t> звук </a:t>
            </a:r>
            <a:r>
              <a:rPr lang="en-US" sz="2800" b="1" dirty="0" smtClean="0">
                <a:solidFill>
                  <a:schemeClr val="tx2"/>
                </a:solidFill>
              </a:rPr>
              <a:t>[</a:t>
            </a:r>
            <a:r>
              <a:rPr lang="ru-RU" sz="2800" b="1" dirty="0" smtClean="0">
                <a:solidFill>
                  <a:schemeClr val="tx2"/>
                </a:solidFill>
              </a:rPr>
              <a:t>м</a:t>
            </a:r>
            <a:r>
              <a:rPr lang="en-US" sz="2800" b="1" dirty="0" smtClean="0">
                <a:solidFill>
                  <a:schemeClr val="tx2"/>
                </a:solidFill>
              </a:rPr>
              <a:t>]</a:t>
            </a:r>
            <a:r>
              <a:rPr lang="ru-RU" sz="2800" b="1" dirty="0" smtClean="0">
                <a:solidFill>
                  <a:schemeClr val="tx2"/>
                </a:solidFill>
              </a:rPr>
              <a:t> находится в начале слова,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КОМНАТА</a:t>
            </a:r>
            <a:r>
              <a:rPr lang="ru-RU" sz="2800" b="1" dirty="0" smtClean="0">
                <a:solidFill>
                  <a:schemeClr val="tx2"/>
                </a:solidFill>
              </a:rPr>
              <a:t> в середине слова, в слове </a:t>
            </a:r>
            <a:r>
              <a:rPr lang="ru-RU" sz="2800" b="1" i="1" u="sng" dirty="0" smtClean="0">
                <a:solidFill>
                  <a:schemeClr val="tx2"/>
                </a:solidFill>
              </a:rPr>
              <a:t>ДОМ</a:t>
            </a:r>
            <a:r>
              <a:rPr lang="ru-RU" sz="2800" b="1" dirty="0" smtClean="0">
                <a:solidFill>
                  <a:schemeClr val="tx2"/>
                </a:solidFill>
              </a:rPr>
              <a:t> – в конце слова;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1F497D"/>
                </a:solidFill>
              </a:rPr>
              <a:t>- </a:t>
            </a:r>
            <a:r>
              <a:rPr lang="ru-RU" sz="2800" b="1" dirty="0">
                <a:solidFill>
                  <a:srgbClr val="1F497D"/>
                </a:solidFill>
              </a:rPr>
              <a:t>определять последовательность звуков в слове: в </a:t>
            </a:r>
            <a:r>
              <a:rPr lang="ru-RU" sz="2800" b="1" dirty="0" smtClean="0">
                <a:solidFill>
                  <a:srgbClr val="1F497D"/>
                </a:solidFill>
              </a:rPr>
              <a:t>слове </a:t>
            </a:r>
            <a:r>
              <a:rPr lang="ru-RU" sz="2800" b="1" i="1" u="sng" dirty="0" smtClean="0">
                <a:solidFill>
                  <a:srgbClr val="1F497D"/>
                </a:solidFill>
              </a:rPr>
              <a:t>МАК</a:t>
            </a:r>
            <a:r>
              <a:rPr lang="ru-RU" sz="2800" b="1" dirty="0" smtClean="0">
                <a:solidFill>
                  <a:srgbClr val="1F497D"/>
                </a:solidFill>
              </a:rPr>
              <a:t> </a:t>
            </a:r>
            <a:r>
              <a:rPr lang="ru-RU" sz="2800" b="1" dirty="0">
                <a:solidFill>
                  <a:srgbClr val="1F497D"/>
                </a:solidFill>
              </a:rPr>
              <a:t>первый звук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м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второй –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а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третий –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к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;</a:t>
            </a:r>
            <a:endParaRPr lang="en-US" sz="2800" b="1" dirty="0">
              <a:solidFill>
                <a:srgbClr val="1F497D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>
                <a:solidFill>
                  <a:srgbClr val="1F497D"/>
                </a:solidFill>
              </a:rPr>
              <a:t>- c</a:t>
            </a:r>
            <a:r>
              <a:rPr lang="ru-RU" sz="2800" b="1" dirty="0">
                <a:solidFill>
                  <a:srgbClr val="1F497D"/>
                </a:solidFill>
              </a:rPr>
              <a:t>оставлять слова из звуков: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к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и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, </a:t>
            </a:r>
            <a:r>
              <a:rPr lang="en-US" sz="2800" b="1" dirty="0">
                <a:solidFill>
                  <a:srgbClr val="1F497D"/>
                </a:solidFill>
              </a:rPr>
              <a:t>[</a:t>
            </a:r>
            <a:r>
              <a:rPr lang="ru-RU" sz="2800" b="1" dirty="0">
                <a:solidFill>
                  <a:srgbClr val="1F497D"/>
                </a:solidFill>
              </a:rPr>
              <a:t>т</a:t>
            </a:r>
            <a:r>
              <a:rPr lang="en-US" sz="2800" b="1" dirty="0">
                <a:solidFill>
                  <a:srgbClr val="1F497D"/>
                </a:solidFill>
              </a:rPr>
              <a:t>]</a:t>
            </a:r>
            <a:r>
              <a:rPr lang="ru-RU" sz="2800" b="1" dirty="0">
                <a:solidFill>
                  <a:srgbClr val="1F497D"/>
                </a:solidFill>
              </a:rPr>
              <a:t> – </a:t>
            </a:r>
            <a:r>
              <a:rPr lang="ru-RU" sz="2800" b="1" i="1" u="sng" dirty="0">
                <a:solidFill>
                  <a:srgbClr val="1F497D"/>
                </a:solidFill>
              </a:rPr>
              <a:t>КИТ</a:t>
            </a:r>
            <a:r>
              <a:rPr lang="ru-RU" sz="2800" b="1" dirty="0">
                <a:solidFill>
                  <a:srgbClr val="1F497D"/>
                </a:solidFill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600" b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900" b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9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.yandex.net/i?id=34484108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430" y="428605"/>
            <a:ext cx="1653136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8" descr="http://im0-tub.yandex.net/i?id=271393360-10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714884"/>
            <a:ext cx="2291209" cy="171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http://im3-tub.yandex.net/i?id=261411384-09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86322"/>
            <a:ext cx="1882065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http://im4-tub.yandex.net/i?id=152825940-04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642918"/>
            <a:ext cx="1964555" cy="130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357166"/>
            <a:ext cx="9144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В чем проявляется неподготовленность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                       к школьному обучению?</a:t>
            </a:r>
          </a:p>
          <a:p>
            <a:pPr algn="just"/>
            <a:r>
              <a:rPr lang="ru-RU" sz="2000" b="1" dirty="0" smtClean="0">
                <a:latin typeface="Times New Roman"/>
                <a:cs typeface="Times New Roman"/>
              </a:rPr>
              <a:t>		        «</a:t>
            </a:r>
            <a:r>
              <a:rPr lang="ru-RU" sz="2000" b="1" dirty="0">
                <a:latin typeface="Times New Roman"/>
                <a:cs typeface="Times New Roman"/>
              </a:rPr>
              <a:t>Быть готовым к школе – не значит</a:t>
            </a: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                                      уметь читать, писать и считать.</a:t>
            </a: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               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Быть </a:t>
            </a:r>
            <a:r>
              <a:rPr lang="ru-RU" sz="2000" b="1" dirty="0">
                <a:latin typeface="Times New Roman"/>
                <a:cs typeface="Times New Roman"/>
              </a:rPr>
              <a:t>готовым к школе – значит</a:t>
            </a: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               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быть </a:t>
            </a:r>
            <a:r>
              <a:rPr lang="ru-RU" sz="2000" b="1" dirty="0">
                <a:latin typeface="Times New Roman"/>
                <a:cs typeface="Times New Roman"/>
              </a:rPr>
              <a:t>готовым всему </a:t>
            </a:r>
            <a:r>
              <a:rPr lang="ru-RU" sz="2000" b="1" dirty="0" smtClean="0">
                <a:latin typeface="Times New Roman"/>
                <a:cs typeface="Times New Roman"/>
              </a:rPr>
              <a:t>этому научиться</a:t>
            </a:r>
            <a:r>
              <a:rPr lang="ru-RU" sz="2000" b="1" dirty="0">
                <a:latin typeface="Times New Roman"/>
                <a:cs typeface="Times New Roman"/>
              </a:rPr>
              <a:t>.»</a:t>
            </a:r>
          </a:p>
          <a:p>
            <a:pPr algn="just"/>
            <a:r>
              <a:rPr lang="ru-RU" sz="2000" b="1" dirty="0">
                <a:latin typeface="Times New Roman"/>
                <a:cs typeface="Times New Roman"/>
              </a:rPr>
              <a:t>              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  </a:t>
            </a:r>
            <a:r>
              <a:rPr lang="ru-RU" sz="2000" b="1" dirty="0">
                <a:latin typeface="Times New Roman"/>
                <a:cs typeface="Times New Roman"/>
              </a:rPr>
              <a:t>( </a:t>
            </a:r>
            <a:r>
              <a:rPr lang="ru-RU" sz="2000" b="1" dirty="0" err="1">
                <a:latin typeface="Times New Roman"/>
                <a:cs typeface="Times New Roman"/>
              </a:rPr>
              <a:t>Венгер</a:t>
            </a:r>
            <a:r>
              <a:rPr lang="ru-RU" sz="2000" b="1" dirty="0">
                <a:latin typeface="Times New Roman"/>
                <a:cs typeface="Times New Roman"/>
              </a:rPr>
              <a:t> Л.А</a:t>
            </a:r>
            <a:r>
              <a:rPr lang="ru-RU" sz="2000" b="1" dirty="0" smtClean="0">
                <a:latin typeface="Times New Roman"/>
                <a:cs typeface="Times New Roman"/>
              </a:rPr>
              <a:t>.)</a:t>
            </a:r>
            <a:endParaRPr lang="ru-RU" sz="2400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Неподготовленный к школе ребенок не может сосредоточиться на уроке, часто отвлекается, не может включиться в общий режим работы класса. Он проявляет мало инициативы, тяготеет к</a:t>
            </a:r>
          </a:p>
          <a:p>
            <a:pPr algn="ctr"/>
            <a:r>
              <a:rPr lang="ru-RU" b="1" dirty="0" smtClean="0">
                <a:latin typeface="Times New Roman"/>
                <a:cs typeface="Times New Roman"/>
              </a:rPr>
              <a:t>шаблонным действиям и решениям, у него возникают затруднения в общении со взрослыми и сверстниками по поводу учебных задач. Даже не все 7-летки готовы в этом смысле к школе, хотя они могут уметь читать, писать и считать, не говоря уже о 6-летках.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 descr="Голубая тисненая бумага"/>
          <p:cNvSpPr>
            <a:spLocks noChangeArrowheads="1"/>
          </p:cNvSpPr>
          <p:nvPr/>
        </p:nvSpPr>
        <p:spPr bwMode="auto">
          <a:xfrm>
            <a:off x="2428875" y="1785938"/>
            <a:ext cx="4321175" cy="1439862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EC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6000" b="1" i="1" dirty="0">
                <a:solidFill>
                  <a:srgbClr val="CEB500"/>
                </a:solidFill>
                <a:latin typeface="Times New Roman"/>
                <a:cs typeface="Times New Roman"/>
              </a:rPr>
              <a:t>ЗВУК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000125" y="4786313"/>
            <a:ext cx="2881313" cy="143986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/>
                <a:cs typeface="Times New Roman"/>
              </a:rPr>
              <a:t>ГЛАСНЫЙ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5357813" y="4714875"/>
            <a:ext cx="2879725" cy="1439863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СОГЛАСНЫЙ</a:t>
            </a:r>
          </a:p>
        </p:txBody>
      </p:sp>
      <p:pic>
        <p:nvPicPr>
          <p:cNvPr id="62472" name="Picture 8" descr="AG0009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5569">
            <a:off x="2746375" y="3082925"/>
            <a:ext cx="33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Picture 10" descr="AG00090_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49752">
            <a:off x="6210300" y="3036888"/>
            <a:ext cx="3333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277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/>
      <p:bldP spid="62467" grpId="0" animBg="1"/>
      <p:bldP spid="624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1925" y="274638"/>
            <a:ext cx="3309938" cy="1143000"/>
          </a:xfrm>
          <a:solidFill>
            <a:srgbClr val="2415E9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>
            <a:normAutofit/>
            <a:flatTx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bg1"/>
                </a:solidFill>
                <a:latin typeface="Times New Roman"/>
                <a:ea typeface="+mj-ea"/>
                <a:cs typeface="Times New Roman"/>
              </a:rPr>
              <a:t>согласный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68313" y="2924175"/>
            <a:ext cx="2881312" cy="1368425"/>
          </a:xfrm>
          <a:prstGeom prst="rect">
            <a:avLst/>
          </a:prstGeom>
          <a:solidFill>
            <a:srgbClr val="2415E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415E9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твердый</a:t>
            </a: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795963" y="2852738"/>
            <a:ext cx="2881312" cy="1439862"/>
          </a:xfrm>
          <a:prstGeom prst="rect">
            <a:avLst/>
          </a:prstGeom>
          <a:solidFill>
            <a:srgbClr val="00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мягкий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5362575" y="5372100"/>
            <a:ext cx="1441450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звонкий</a:t>
            </a: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7380288" y="5372100"/>
            <a:ext cx="1439862" cy="720725"/>
          </a:xfrm>
          <a:prstGeom prst="rect">
            <a:avLst/>
          </a:prstGeom>
          <a:solidFill>
            <a:srgbClr val="2C7426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C742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глухой</a:t>
            </a:r>
          </a:p>
        </p:txBody>
      </p:sp>
      <p:pic>
        <p:nvPicPr>
          <p:cNvPr id="64522" name="Picture 10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02529">
            <a:off x="2151062" y="1457326"/>
            <a:ext cx="3333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4" name="Picture 12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4154" flipH="1">
            <a:off x="2682082" y="4310856"/>
            <a:ext cx="3603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323850" y="5372100"/>
            <a:ext cx="1441450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звонкий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2339975" y="5372100"/>
            <a:ext cx="1439863" cy="720725"/>
          </a:xfrm>
          <a:prstGeom prst="rect">
            <a:avLst/>
          </a:prstGeom>
          <a:solidFill>
            <a:srgbClr val="2B43F5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2B43F5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/>
                <a:cs typeface="Times New Roman"/>
              </a:rPr>
              <a:t>глухой</a:t>
            </a:r>
          </a:p>
        </p:txBody>
      </p:sp>
      <p:pic>
        <p:nvPicPr>
          <p:cNvPr id="64529" name="Picture 17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1925">
            <a:off x="6688137" y="1457326"/>
            <a:ext cx="3333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0" name="Picture 18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60190" flipH="1">
            <a:off x="6228557" y="4310856"/>
            <a:ext cx="3603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1" name="Picture 19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14154" flipH="1">
            <a:off x="7805738" y="4292600"/>
            <a:ext cx="360362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32" name="Picture 20" descr="AG00090_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7089" flipH="1">
            <a:off x="900113" y="4256088"/>
            <a:ext cx="3603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214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45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45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6" grpId="0" animBg="1"/>
      <p:bldP spid="64517" grpId="0" animBg="1"/>
      <p:bldP spid="64518" grpId="0" animBg="1"/>
      <p:bldP spid="64527" grpId="0" animBg="1"/>
      <p:bldP spid="645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43188" y="428625"/>
            <a:ext cx="3643312" cy="3643313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3900" b="1" dirty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М</a:t>
            </a:r>
            <a:endParaRPr lang="ru-RU" sz="7200" dirty="0"/>
          </a:p>
        </p:txBody>
      </p:sp>
      <p:pic>
        <p:nvPicPr>
          <p:cNvPr id="31746" name="Picture 2" descr="D:\Каталог картинок\Г\LIPS1 М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4000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D:\Каталог картинок\З\CENTOCLU 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7168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D:\Каталог картинок\Я\PE04423 П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1714500"/>
            <a:ext cx="335756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4113"/>
            <a:ext cx="13716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177958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9747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8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152400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7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571750"/>
            <a:ext cx="167640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3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3998">
            <a:off x="7878763" y="2130425"/>
            <a:ext cx="1192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2057400" y="4038600"/>
            <a:ext cx="990600" cy="998538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3505200" y="4038600"/>
            <a:ext cx="1066800" cy="99695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4953000" y="4114800"/>
            <a:ext cx="1066800" cy="1004888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6248400" y="4114800"/>
            <a:ext cx="1066800" cy="1004888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7848600" y="4114800"/>
            <a:ext cx="1066800" cy="990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381000" y="4038600"/>
            <a:ext cx="990600" cy="99695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714356"/>
            <a:ext cx="280557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pitchFamily="34" charset="0"/>
              </a:rPr>
              <a:t>М - </a:t>
            </a:r>
            <a:r>
              <a:rPr lang="ru-RU" sz="8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ea typeface="+mn-ea"/>
                <a:cs typeface="Arial" pitchFamily="34" charset="0"/>
              </a:rPr>
              <a:t>М</a:t>
            </a:r>
          </a:p>
        </p:txBody>
      </p:sp>
      <p:pic>
        <p:nvPicPr>
          <p:cNvPr id="32783" name="Picture 2" descr="E:\КОПИЛКА\Анимация\кнопки - вопросы\вопрос желтый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0"/>
            <a:ext cx="1109662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88219"/>
      </p:ext>
    </p:extLst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  <p:bldP spid="13325" grpId="0" animBg="1"/>
      <p:bldP spid="13326" grpId="0" animBg="1"/>
      <p:bldP spid="133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1EC3FF1C-D5C6-834B-AC66-69A0B5D1B5E0}" type="datetime1">
              <a:rPr lang="ru-RU">
                <a:solidFill>
                  <a:srgbClr val="E0752F"/>
                </a:solidFill>
              </a:rPr>
              <a:pPr eaLnBrk="1" hangingPunct="1"/>
              <a:t>22.11.15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2790BA0-BC7E-AE41-AB8D-6EF429E4351A}" type="slidenum">
              <a:rPr lang="ru-RU">
                <a:solidFill>
                  <a:srgbClr val="E0752F"/>
                </a:solidFill>
              </a:rPr>
              <a:pPr eaLnBrk="1" hangingPunct="1"/>
              <a:t>24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38" y="1357313"/>
            <a:ext cx="34290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535363" y="1820863"/>
            <a:ext cx="9286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4751388" y="1820863"/>
            <a:ext cx="9286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Рисунок 12" descr="17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2000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10" descr="Рисунок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714875"/>
            <a:ext cx="1357313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2" descr="E:\КАРТИНКИ для звуков\вещи в доме\лампа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643438"/>
            <a:ext cx="1357313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Рисунок 4" descr="J0286888.WM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4929188"/>
            <a:ext cx="25463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Рисунок 11" descr="gnom3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4286250"/>
            <a:ext cx="2071687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Рисунок 6" descr="J0311922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01273">
            <a:off x="6783388" y="2090738"/>
            <a:ext cx="195262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2" descr="E:\КОПИЛКА\Анимация\кнопки - вопросы\вопрос желтый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1928813" y="2357438"/>
            <a:ext cx="3857625" cy="1643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1785938" y="2357438"/>
            <a:ext cx="1643062" cy="32670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6" idx="2"/>
          </p:cNvCxnSpPr>
          <p:nvPr/>
        </p:nvCxnSpPr>
        <p:spPr>
          <a:xfrm rot="5400000" flipH="1" flipV="1">
            <a:off x="2743200" y="2957513"/>
            <a:ext cx="2586037" cy="12144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6200000" flipV="1">
            <a:off x="3071813" y="2928938"/>
            <a:ext cx="2786062" cy="164306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V="1">
            <a:off x="5643563" y="2571750"/>
            <a:ext cx="2286000" cy="185737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4714875" y="2428875"/>
            <a:ext cx="2643188" cy="6429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4071934" y="0"/>
            <a:ext cx="10474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pitchFamily="34" charset="0"/>
              </a:rPr>
              <a:t>М</a:t>
            </a:r>
          </a:p>
        </p:txBody>
      </p:sp>
    </p:spTree>
    <p:extLst>
      <p:ext uri="{BB962C8B-B14F-4D97-AF65-F5344CB8AC3E}">
        <p14:creationId xmlns:p14="http://schemas.microsoft.com/office/powerpoint/2010/main" val="357303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1B234300-0B93-3C4C-B4E8-B396E9064B21}" type="datetime1">
              <a:rPr lang="ru-RU">
                <a:solidFill>
                  <a:srgbClr val="E0752F"/>
                </a:solidFill>
              </a:rPr>
              <a:pPr eaLnBrk="1" hangingPunct="1"/>
              <a:t>22.11.15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3B321336-BE96-1041-95BA-C11B26952125}" type="slidenum">
              <a:rPr lang="ru-RU">
                <a:solidFill>
                  <a:srgbClr val="E0752F"/>
                </a:solidFill>
              </a:rPr>
              <a:pPr eaLnBrk="1" hangingPunct="1"/>
              <a:t>25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643050"/>
            <a:ext cx="283763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к о 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643050"/>
            <a:ext cx="2824812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т о 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2928934"/>
            <a:ext cx="26853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pitchFamily="34" charset="0"/>
              </a:rPr>
              <a:t> 3   2   1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928934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n-ea"/>
                <a:cs typeface="Arial" pitchFamily="34" charset="0"/>
              </a:rPr>
              <a:t> 1   2   3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285728"/>
            <a:ext cx="2175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Arial" pitchFamily="34" charset="0"/>
              </a:rPr>
              <a:t>Ребус</a:t>
            </a:r>
          </a:p>
        </p:txBody>
      </p:sp>
    </p:spTree>
    <p:extLst>
      <p:ext uri="{BB962C8B-B14F-4D97-AF65-F5344CB8AC3E}">
        <p14:creationId xmlns:p14="http://schemas.microsoft.com/office/powerpoint/2010/main" val="266509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4BC0048C-4C51-2245-827D-32AB368F4869}" type="datetime1">
              <a:rPr lang="ru-RU">
                <a:solidFill>
                  <a:srgbClr val="E0752F"/>
                </a:solidFill>
              </a:rPr>
              <a:pPr eaLnBrk="1" hangingPunct="1"/>
              <a:t>22.11.15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1FF3564-449B-3E44-AF1C-714EEEA7ABD8}" type="slidenum">
              <a:rPr lang="ru-RU">
                <a:solidFill>
                  <a:srgbClr val="E0752F"/>
                </a:solidFill>
              </a:rPr>
              <a:pPr eaLnBrk="1" hangingPunct="1"/>
              <a:t>26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6813" y="2967335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4357694"/>
            <a:ext cx="106952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000372"/>
            <a:ext cx="93647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1714488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Arial" pitchFamily="34" charset="0"/>
              </a:rPr>
              <a:t>О</a:t>
            </a:r>
          </a:p>
        </p:txBody>
      </p:sp>
      <p:sp>
        <p:nvSpPr>
          <p:cNvPr id="10" name="Стрелка углом 9"/>
          <p:cNvSpPr/>
          <p:nvPr/>
        </p:nvSpPr>
        <p:spPr>
          <a:xfrm rot="5400000">
            <a:off x="5170488" y="2187575"/>
            <a:ext cx="814387" cy="868363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>
            <a:off x="2928938" y="2143125"/>
            <a:ext cx="814387" cy="868363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rot="10800000" flipH="1">
            <a:off x="2928938" y="4572000"/>
            <a:ext cx="785812" cy="8461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углом 12"/>
          <p:cNvSpPr/>
          <p:nvPr/>
        </p:nvSpPr>
        <p:spPr>
          <a:xfrm rot="5400000" flipH="1">
            <a:off x="5245100" y="4541838"/>
            <a:ext cx="785813" cy="8461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28992" y="285728"/>
            <a:ext cx="21757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Arial" pitchFamily="34" charset="0"/>
              </a:rPr>
              <a:t>Ребус</a:t>
            </a:r>
          </a:p>
        </p:txBody>
      </p:sp>
      <p:pic>
        <p:nvPicPr>
          <p:cNvPr id="15" name="Picture 2" descr="D:\Каталог картинок\К\CAT_YARN п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285875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Каталог картинок\К\08 п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4572000"/>
            <a:ext cx="3309937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500958" y="2714620"/>
            <a:ext cx="126759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кот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500958" y="3786190"/>
            <a:ext cx="12971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кит</a:t>
            </a:r>
          </a:p>
        </p:txBody>
      </p:sp>
      <p:sp>
        <p:nvSpPr>
          <p:cNvPr id="23" name="Стрелка углом 22"/>
          <p:cNvSpPr/>
          <p:nvPr/>
        </p:nvSpPr>
        <p:spPr>
          <a:xfrm rot="171387" flipH="1">
            <a:off x="5021263" y="2092325"/>
            <a:ext cx="871537" cy="8461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16200000" flipH="1">
            <a:off x="2773363" y="2298700"/>
            <a:ext cx="871538" cy="84613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10800000">
            <a:off x="5143500" y="4572000"/>
            <a:ext cx="814388" cy="868363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6373685">
            <a:off x="2833688" y="4494212"/>
            <a:ext cx="814388" cy="868363"/>
          </a:xfrm>
          <a:prstGeom prst="ben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C:\Documents and Settings\елизавета\Мои документы\Мои рисунки\Безымянный.b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14818"/>
            <a:ext cx="2174441" cy="264318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 descr="0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85728"/>
            <a:ext cx="2438400" cy="1828800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 27"/>
          <p:cNvSpPr/>
          <p:nvPr/>
        </p:nvSpPr>
        <p:spPr>
          <a:xfrm>
            <a:off x="571472" y="3429000"/>
            <a:ext cx="128484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ток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71472" y="2143116"/>
            <a:ext cx="129715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тик</a:t>
            </a:r>
          </a:p>
        </p:txBody>
      </p:sp>
    </p:spTree>
    <p:extLst>
      <p:ext uri="{BB962C8B-B14F-4D97-AF65-F5344CB8AC3E}">
        <p14:creationId xmlns:p14="http://schemas.microsoft.com/office/powerpoint/2010/main" val="419491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/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smtClean="0">
                <a:solidFill>
                  <a:srgbClr val="FF0000"/>
                </a:solidFill>
              </a:rPr>
              <a:t>3-ий параметр речевой готовности: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smtClean="0">
                <a:solidFill>
                  <a:srgbClr val="FF0000"/>
                </a:solidFill>
              </a:rPr>
              <a:t>готовность к анализу  предложений и слов 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endParaRPr lang="ru-RU" sz="2600" b="1" u="sng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 rtlCol="0">
            <a:normAutofit fontScale="85000" lnSpcReduction="20000"/>
          </a:bodyPr>
          <a:lstStyle/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rgbClr val="FF0000"/>
                </a:solidFill>
              </a:rPr>
              <a:t>1. Ребёнку необходимо иметь представление о том: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chemeClr val="tx2"/>
                </a:solidFill>
              </a:rPr>
              <a:t>- что такое «предложение», «слово», «слог», «звук»;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r>
              <a:rPr lang="ru-RU" sz="3100" b="1" dirty="0" smtClean="0">
                <a:solidFill>
                  <a:schemeClr val="tx2"/>
                </a:solidFill>
              </a:rPr>
              <a:t>что предложение состоит из слов, слово состоит из слогов, слог состоит из звуков.</a:t>
            </a: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None/>
              <a:defRPr/>
            </a:pPr>
            <a:endParaRPr lang="ru-RU" sz="3100" b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 smtClean="0">
                <a:solidFill>
                  <a:schemeClr val="tx2"/>
                </a:solidFill>
              </a:rPr>
              <a:t>- анализировать предложения (делить </a:t>
            </a:r>
            <a:r>
              <a:rPr lang="ru-RU" sz="3400" b="1" dirty="0" smtClean="0">
                <a:solidFill>
                  <a:schemeClr val="tx2"/>
                </a:solidFill>
              </a:rPr>
              <a:t>предложения на слова, определять количество и </a:t>
            </a:r>
            <a:r>
              <a:rPr lang="ru-RU" sz="3100" b="1" dirty="0" smtClean="0">
                <a:solidFill>
                  <a:schemeClr val="tx2"/>
                </a:solidFill>
              </a:rPr>
              <a:t>последовательность слов в предложении);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100" b="1" dirty="0">
                <a:solidFill>
                  <a:srgbClr val="1F497D"/>
                </a:solidFill>
              </a:rPr>
              <a:t>- делить слова на слоги, определять количество слогов в слове.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Tx/>
              <a:buChar char="-"/>
              <a:defRPr/>
            </a:pPr>
            <a:endParaRPr lang="ru-RU" sz="3100" b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0CB37A67-B53B-DC4D-80D5-29E6FDA06276}" type="datetime1">
              <a:rPr lang="ru-RU">
                <a:solidFill>
                  <a:srgbClr val="E0752F"/>
                </a:solidFill>
              </a:rPr>
              <a:pPr eaLnBrk="1" hangingPunct="1"/>
              <a:t>22.11.15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124F200F-9EBE-224C-8BF5-8F9C329FE81B}" type="slidenum">
              <a:rPr lang="ru-RU">
                <a:solidFill>
                  <a:srgbClr val="E0752F"/>
                </a:solidFill>
              </a:rPr>
              <a:pPr eaLnBrk="1" hangingPunct="1"/>
              <a:t>28</a:t>
            </a:fld>
            <a:endParaRPr lang="ru-RU">
              <a:solidFill>
                <a:srgbClr val="E0752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568371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___   ___ </a:t>
            </a:r>
            <a:r>
              <a:rPr lang="ru-RU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ПО </a:t>
            </a:r>
            <a:r>
              <a:rPr lang="ru-RU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Arial" pitchFamily="34" charset="0"/>
              </a:rPr>
              <a:t>___.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107951" y="749300"/>
            <a:ext cx="785812" cy="1587"/>
          </a:xfrm>
          <a:prstGeom prst="line">
            <a:avLst/>
          </a:prstGeom>
          <a:ln w="730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4" name="Picture 2" descr="E:\КАРТИНКИ для звуков\big\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71625"/>
            <a:ext cx="350043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3" descr="E:\КАРТИНКИ для звуков\транспорт\3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71625"/>
            <a:ext cx="494347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45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u="sng" dirty="0" smtClean="0">
                <a:solidFill>
                  <a:srgbClr val="FF0000"/>
                </a:solidFill>
              </a:rPr>
              <a:t/>
            </a:r>
            <a:br>
              <a:rPr lang="ru-RU" sz="2900" b="1" u="sng" dirty="0" smtClean="0">
                <a:solidFill>
                  <a:srgbClr val="FF0000"/>
                </a:solidFill>
              </a:rPr>
            </a:br>
            <a:r>
              <a:rPr lang="ru-RU" sz="2900" b="1" u="sng" dirty="0" smtClean="0">
                <a:solidFill>
                  <a:srgbClr val="FF0000"/>
                </a:solidFill>
              </a:rPr>
              <a:t>4-ый </a:t>
            </a:r>
            <a:r>
              <a:rPr lang="ru-RU" sz="2900" b="1" u="sng" dirty="0">
                <a:solidFill>
                  <a:srgbClr val="FF0000"/>
                </a:solidFill>
              </a:rPr>
              <a:t>параметр речевой готовности</a:t>
            </a:r>
            <a:r>
              <a:rPr lang="ru-RU" sz="2900" b="1" u="sng" dirty="0" smtClean="0">
                <a:solidFill>
                  <a:srgbClr val="FF0000"/>
                </a:solidFill>
              </a:rPr>
              <a:t>:</a:t>
            </a:r>
            <a:br>
              <a:rPr lang="ru-RU" sz="2900" b="1" u="sng" dirty="0" smtClean="0">
                <a:solidFill>
                  <a:srgbClr val="FF0000"/>
                </a:solidFill>
              </a:rPr>
            </a:br>
            <a:r>
              <a:rPr lang="ru-RU" sz="2900" b="1" u="sng" dirty="0" smtClean="0">
                <a:solidFill>
                  <a:srgbClr val="FF0000"/>
                </a:solidFill>
              </a:rPr>
              <a:t>соответствие словарного запаса возрастной норме </a:t>
            </a:r>
            <a:r>
              <a:rPr lang="ru-RU" sz="2900" b="1" u="sng" dirty="0">
                <a:solidFill>
                  <a:srgbClr val="FF0000"/>
                </a:solidFill>
              </a:rPr>
              <a:t/>
            </a:r>
            <a:br>
              <a:rPr lang="ru-RU" sz="2900" b="1" u="sng" dirty="0">
                <a:solidFill>
                  <a:srgbClr val="FF0000"/>
                </a:solidFill>
              </a:rPr>
            </a:br>
            <a:endParaRPr lang="ru-RU" sz="29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Ребёнка необходимо научить: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обобщать предметы по группам: </a:t>
            </a:r>
            <a:r>
              <a:rPr lang="ru-RU" sz="2000" b="1" i="1" dirty="0" smtClean="0">
                <a:solidFill>
                  <a:schemeClr val="tx2"/>
                </a:solidFill>
              </a:rPr>
              <a:t>овощи, фрукты, мебель, посуда, транспорт…;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подбирать признаки к предмету </a:t>
            </a:r>
            <a:r>
              <a:rPr lang="ru-RU" sz="2000" b="1" i="1" dirty="0" smtClean="0">
                <a:solidFill>
                  <a:schemeClr val="tx2"/>
                </a:solidFill>
              </a:rPr>
              <a:t>(яблоко – сочное, красное, ароматное…);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подбирать действия к предмету </a:t>
            </a:r>
            <a:r>
              <a:rPr lang="ru-RU" sz="2000" b="1" i="1" dirty="0" smtClean="0">
                <a:solidFill>
                  <a:schemeClr val="tx2"/>
                </a:solidFill>
              </a:rPr>
              <a:t>(снег – идёт, падает, кружится…);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подбирать предмет к действию </a:t>
            </a:r>
            <a:r>
              <a:rPr lang="ru-RU" sz="2000" b="1" i="1" dirty="0" smtClean="0">
                <a:solidFill>
                  <a:schemeClr val="tx2"/>
                </a:solidFill>
              </a:rPr>
              <a:t>(идёт – снег, дождь, человек, время…);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1F497D"/>
                </a:solidFill>
              </a:rPr>
              <a:t>- подбирать антонимы – слова с противоположным значением </a:t>
            </a:r>
            <a:r>
              <a:rPr lang="ru-RU" sz="2000" b="1" i="1" dirty="0">
                <a:solidFill>
                  <a:srgbClr val="1F497D"/>
                </a:solidFill>
              </a:rPr>
              <a:t>(высокий-низкий, пустой-полный, говорить-молчать…);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1F497D"/>
                </a:solidFill>
              </a:rPr>
              <a:t>- подбирать синонимы – слова близкие по значению </a:t>
            </a:r>
            <a:r>
              <a:rPr lang="ru-RU" sz="2000" b="1" i="1" dirty="0">
                <a:solidFill>
                  <a:srgbClr val="1F497D"/>
                </a:solidFill>
              </a:rPr>
              <a:t>(смелый-храбрый, отважный; бежать-нестись, мчаться…).</a:t>
            </a: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im4-tub.yandex.net/i?id=69144615-0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714884"/>
            <a:ext cx="1511188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486" name="Picture 6" descr="http://im3-tub.yandex.net/i?id=337853193-09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93" y="285729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488" name="Picture 8" descr="http://im0-tub.yandex.net/i?id=11308445-1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14290"/>
            <a:ext cx="1604967" cy="2383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 descr="http://im6-tub.yandex.net/i?id=39524191-00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143512"/>
            <a:ext cx="2000264" cy="14535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14282" y="285728"/>
            <a:ext cx="8786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85728"/>
            <a:ext cx="9001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Что же означает психологическая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                              готовность ребенка к школе?</a:t>
            </a:r>
          </a:p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</a:t>
            </a:r>
            <a:endParaRPr lang="ru-RU" sz="2400" b="1" dirty="0" smtClean="0">
              <a:latin typeface="Times New Roman"/>
              <a:cs typeface="Times New Roman"/>
            </a:endParaRPr>
          </a:p>
          <a:p>
            <a:r>
              <a:rPr lang="ru-RU" sz="2400" b="1" dirty="0" smtClean="0">
                <a:latin typeface="Times New Roman"/>
                <a:cs typeface="Times New Roman"/>
              </a:rPr>
              <a:t>       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От того, как ребенок подготовлен к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школе всем дошкольным периодом, будет зависеть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успешность его адаптации, вхождение в режим школьной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жизни, его учебные успехи и психологическое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                             самочувствие.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Когда говорят о готовности к школе, обычно подразумевают, что ребенок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должен уметь читать, пересказывать ( у него должна быть развита речь ),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писать ( у него должна быть развита мелкая моторика ), считать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( владеть навыками счета ) – это педагогическая готовность к школе.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Помимо этого, ребенку нужно обладать определенным уровнем физического здоровья.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Высидеть 4-5 уроков по 40 минут, да еще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делать домашние задания – задача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непривычная для дошкольника – это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физическая готовность к школе.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Но, конечно, этого недостаточно.</a:t>
            </a:r>
            <a:endParaRPr lang="ru-RU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>5-ый параметр речевой готовности: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smtClean="0">
                <a:solidFill>
                  <a:srgbClr val="FF0000"/>
                </a:solidFill>
              </a:rPr>
              <a:t>грамматически правильная речь</a:t>
            </a:r>
            <a:endParaRPr lang="ru-RU" sz="26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79950"/>
          </a:xfrm>
          <a:ln>
            <a:solidFill>
              <a:schemeClr val="accent1"/>
            </a:solidFill>
          </a:ln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900" dirty="0" smtClean="0"/>
              <a:t>   </a:t>
            </a:r>
            <a:r>
              <a:rPr lang="ru-RU" sz="2000" b="1" dirty="0" smtClean="0">
                <a:solidFill>
                  <a:srgbClr val="FF0000"/>
                </a:solidFill>
              </a:rPr>
              <a:t>Ребёнок учится: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множественное число существительных </a:t>
            </a:r>
            <a:r>
              <a:rPr lang="ru-RU" sz="2000" b="1" i="1" dirty="0" smtClean="0">
                <a:solidFill>
                  <a:schemeClr val="tx2"/>
                </a:solidFill>
              </a:rPr>
              <a:t>(дом-дома,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 окно-окна);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согласовывать прилагательные с существительными </a:t>
            </a:r>
            <a:r>
              <a:rPr lang="ru-RU" sz="2000" b="1" i="1" dirty="0" smtClean="0">
                <a:solidFill>
                  <a:schemeClr val="tx2"/>
                </a:solidFill>
              </a:rPr>
              <a:t>(красн</a:t>
            </a:r>
            <a:r>
              <a:rPr lang="ru-RU" sz="2000" b="1" i="1" u="sng" dirty="0" smtClean="0">
                <a:solidFill>
                  <a:schemeClr val="tx2"/>
                </a:solidFill>
              </a:rPr>
              <a:t>ое</a:t>
            </a:r>
            <a:r>
              <a:rPr lang="ru-RU" sz="2000" b="1" i="1" dirty="0" smtClean="0">
                <a:solidFill>
                  <a:schemeClr val="tx2"/>
                </a:solidFill>
              </a:rPr>
              <a:t> яблоко,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 но красн</a:t>
            </a:r>
            <a:r>
              <a:rPr lang="ru-RU" sz="2000" b="1" i="1" u="sng" dirty="0" smtClean="0">
                <a:solidFill>
                  <a:schemeClr val="tx2"/>
                </a:solidFill>
              </a:rPr>
              <a:t>ый</a:t>
            </a:r>
            <a:r>
              <a:rPr lang="ru-RU" sz="2000" b="1" i="1" dirty="0" smtClean="0">
                <a:solidFill>
                  <a:schemeClr val="tx2"/>
                </a:solidFill>
              </a:rPr>
              <a:t> бант);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слова с уменьшительно-ласкательными суффиксами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(голова-головушка, стол-столик);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- образовывать притяжательные прилагательные (</a:t>
            </a:r>
            <a:r>
              <a:rPr lang="ru-RU" sz="2600" b="1" i="1" dirty="0" smtClean="0">
                <a:solidFill>
                  <a:schemeClr val="tx2"/>
                </a:solidFill>
              </a:rPr>
              <a:t>лиса-хвост </a:t>
            </a:r>
            <a:r>
              <a:rPr lang="ru-RU" sz="2600" b="1" i="1" u="sng" dirty="0" smtClean="0">
                <a:solidFill>
                  <a:schemeClr val="tx2"/>
                </a:solidFill>
              </a:rPr>
              <a:t>лисий</a:t>
            </a:r>
            <a:r>
              <a:rPr lang="ru-RU" sz="2600" b="1" i="1" dirty="0" smtClean="0">
                <a:solidFill>
                  <a:schemeClr val="tx2"/>
                </a:solidFill>
              </a:rPr>
              <a:t>,   медведь-берлога </a:t>
            </a:r>
            <a:r>
              <a:rPr lang="ru-RU" sz="2600" b="1" i="1" u="sng" dirty="0" smtClean="0">
                <a:solidFill>
                  <a:schemeClr val="tx2"/>
                </a:solidFill>
              </a:rPr>
              <a:t>медвежья</a:t>
            </a:r>
            <a:r>
              <a:rPr lang="ru-RU" sz="2600" b="1" i="1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образовывать приставочные глаголы </a:t>
            </a:r>
            <a:r>
              <a:rPr lang="ru-RU" sz="2000" b="1" i="1" dirty="0" smtClean="0">
                <a:solidFill>
                  <a:schemeClr val="tx2"/>
                </a:solidFill>
              </a:rPr>
              <a:t>(Мальчик к дому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подходит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в дом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заходит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из дома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выходит</a:t>
            </a:r>
            <a:r>
              <a:rPr lang="ru-RU" sz="2000" b="1" i="1" dirty="0">
                <a:solidFill>
                  <a:schemeClr val="tx2"/>
                </a:solidFill>
              </a:rPr>
              <a:t> </a:t>
            </a:r>
            <a:r>
              <a:rPr lang="ru-RU" sz="2000" b="1" i="1" dirty="0" smtClean="0">
                <a:solidFill>
                  <a:schemeClr val="tx2"/>
                </a:solidFill>
              </a:rPr>
              <a:t>- дом </a:t>
            </a:r>
            <a:r>
              <a:rPr lang="ru-RU" sz="2000" b="1" i="1" u="sng" dirty="0" smtClean="0">
                <a:solidFill>
                  <a:schemeClr val="tx2"/>
                </a:solidFill>
              </a:rPr>
              <a:t>обходит</a:t>
            </a:r>
            <a:r>
              <a:rPr lang="ru-RU" sz="2000" b="1" i="1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>
                <a:solidFill>
                  <a:schemeClr val="tx2"/>
                </a:solidFill>
              </a:rPr>
              <a:t>- сложные слова (лес рубит - </a:t>
            </a:r>
            <a:r>
              <a:rPr lang="ru-RU" sz="2600" b="1" i="1" u="sng" dirty="0" smtClean="0">
                <a:solidFill>
                  <a:schemeClr val="tx2"/>
                </a:solidFill>
              </a:rPr>
              <a:t>лесоруб</a:t>
            </a:r>
            <a:r>
              <a:rPr lang="ru-RU" sz="2600" b="1" i="1" dirty="0" smtClean="0">
                <a:solidFill>
                  <a:schemeClr val="tx2"/>
                </a:solidFill>
              </a:rPr>
              <a:t>,</a:t>
            </a:r>
            <a:r>
              <a:rPr lang="ru-RU" sz="2000" b="1" i="1" dirty="0" smtClean="0">
                <a:solidFill>
                  <a:schemeClr val="tx2"/>
                </a:solidFill>
              </a:rPr>
              <a:t> снег падает - </a:t>
            </a:r>
            <a:r>
              <a:rPr lang="ru-RU" sz="2600" b="1" i="1" u="sng" dirty="0" smtClean="0">
                <a:solidFill>
                  <a:schemeClr val="tx2"/>
                </a:solidFill>
              </a:rPr>
              <a:t>снегопад</a:t>
            </a:r>
            <a:r>
              <a:rPr lang="ru-RU" sz="2000" b="1" i="1" dirty="0" smtClean="0">
                <a:solidFill>
                  <a:schemeClr val="tx2"/>
                </a:solidFill>
              </a:rPr>
              <a:t>);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solidFill>
                  <a:srgbClr val="1F497D"/>
                </a:solidFill>
              </a:rPr>
              <a:t>- употреблять сложные предлоги </a:t>
            </a:r>
            <a:r>
              <a:rPr lang="ru-RU" sz="2000" b="1" i="1" dirty="0">
                <a:solidFill>
                  <a:srgbClr val="1F497D"/>
                </a:solidFill>
              </a:rPr>
              <a:t>(от, около, </a:t>
            </a:r>
            <a:r>
              <a:rPr lang="ru-RU" sz="2600" b="1" i="1" dirty="0">
                <a:solidFill>
                  <a:srgbClr val="1F497D"/>
                </a:solidFill>
              </a:rPr>
              <a:t>из-за, из-под</a:t>
            </a:r>
            <a:r>
              <a:rPr lang="ru-RU" sz="2000" b="1" i="1" dirty="0">
                <a:solidFill>
                  <a:srgbClr val="1F497D"/>
                </a:solidFill>
              </a:rPr>
              <a:t>, меж</a:t>
            </a:r>
            <a:r>
              <a:rPr lang="ru-RU" sz="2000" b="1" dirty="0">
                <a:solidFill>
                  <a:srgbClr val="1F497D"/>
                </a:solidFill>
              </a:rPr>
              <a:t>ду).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i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600" b="1" i="1" dirty="0" smtClean="0">
              <a:solidFill>
                <a:schemeClr val="tx2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>6-ой параметр речевой готовности:</a:t>
            </a:r>
            <a:br>
              <a:rPr lang="ru-RU" sz="2600" b="1" u="sng" dirty="0" smtClean="0">
                <a:solidFill>
                  <a:srgbClr val="FF0000"/>
                </a:solidFill>
              </a:rPr>
            </a:br>
            <a:r>
              <a:rPr lang="ru-RU" sz="2600" b="1" u="sng" dirty="0" err="1" smtClean="0">
                <a:solidFill>
                  <a:srgbClr val="FF0000"/>
                </a:solidFill>
              </a:rPr>
              <a:t>сформированность</a:t>
            </a:r>
            <a:r>
              <a:rPr lang="ru-RU" sz="2600" b="1" u="sng" dirty="0" smtClean="0">
                <a:solidFill>
                  <a:srgbClr val="FF0000"/>
                </a:solidFill>
              </a:rPr>
              <a:t> связной речи</a:t>
            </a:r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умение вести беседу со сверстниками и взрослыми;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отвечать на вопросы предложениями, а не одним словом;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- умение пересказывать рассказ, сохраняя его смысл.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2000" dirty="0"/>
          </a:p>
        </p:txBody>
      </p:sp>
      <p:pic>
        <p:nvPicPr>
          <p:cNvPr id="31748" name="Picture 2" descr="C:\Users\user\Pictures\MaedchenFreundschaf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069190"/>
            <a:ext cx="4392836" cy="329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</a:rPr>
              <a:t>Умение составлять рассказ по сюжетной картине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58324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2600" b="1" u="sng" dirty="0" smtClean="0">
                <a:solidFill>
                  <a:srgbClr val="FF0000"/>
                </a:solidFill>
              </a:rPr>
              <a:t>Рекомендации родителям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Общайтесь со своими детьми! Задавайте такие вопросы, на которые нельзя дать односложные ответы.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Убираясь в квартире, попросите ребенка найти слова (названий предметов), где был бы какой-то определенный звук. </a:t>
            </a:r>
          </a:p>
          <a:p>
            <a:pPr algn="just" eaLnBrk="1" hangingPunct="1">
              <a:lnSpc>
                <a:spcPct val="105000"/>
              </a:lnSpc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Возвращаясь домой из детского сада, на прогулке, попросите, чтобы ребёнок назвал предметы, которые видит и составил с ними предложения с определенным количеством слов.</a:t>
            </a:r>
            <a:endParaRPr lang="ru-RU" sz="2000" b="1" dirty="0" smtClean="0"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05000"/>
              </a:lnSpc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В супермаркете можно использовать время покупок для плодотворной работы по развитию словаря и звукобуквенного анализа: найти на полках фрукты–овощи, продукты с определенным звуком и количеством слогов; устроить соревнование – кто больше найдет таких слов.</a:t>
            </a:r>
          </a:p>
          <a:p>
            <a:pPr algn="just" eaLnBrk="1" hangingPunct="1">
              <a:lnSpc>
                <a:spcPct val="105000"/>
              </a:lnSpc>
              <a:spcAft>
                <a:spcPts val="525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Обязательно читайте вслух!</a:t>
            </a:r>
            <a:endParaRPr lang="ru-RU" sz="2000" b="1" dirty="0" smtClean="0">
              <a:solidFill>
                <a:srgbClr val="000000"/>
              </a:solidFill>
              <a:cs typeface="Calibri" pitchFamily="34" charset="0"/>
            </a:endParaRPr>
          </a:p>
          <a:p>
            <a:pPr algn="just" eaLnBrk="1" hangingPunct="1">
              <a:lnSpc>
                <a:spcPct val="105000"/>
              </a:lnSpc>
              <a:spcAft>
                <a:spcPts val="525"/>
              </a:spcAft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Развивайте мелкую моторику: лепите, рисуйте, раскрашивайте, собирайте бусы…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algn="just" eaLnBrk="1" hangingPunct="1">
              <a:lnSpc>
                <a:spcPct val="105000"/>
              </a:lnSpc>
            </a:pPr>
            <a:endParaRPr lang="ru-RU" sz="2000" b="1" dirty="0" smtClean="0"/>
          </a:p>
          <a:p>
            <a:pPr eaLnBrk="1" hangingPunct="1">
              <a:lnSpc>
                <a:spcPct val="90000"/>
              </a:lnSpc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611188" y="3284538"/>
            <a:ext cx="8229600" cy="1143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8" name="Picture 2" descr="C:\Users\user\Pictures\1 класс\пора за учеб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08" y="550863"/>
            <a:ext cx="8854505" cy="59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http://im7-tub.yandex.net/i?id=86675715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686"/>
            <a:ext cx="182473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4" descr="http://im8-tub.yandex.net/i?id=47417445-19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857388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4" descr="http://im8-tub.yandex.net/i?id=109965166-1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214818"/>
            <a:ext cx="1428760" cy="21359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Облако 11"/>
          <p:cNvSpPr/>
          <p:nvPr/>
        </p:nvSpPr>
        <p:spPr>
          <a:xfrm>
            <a:off x="4214810" y="285728"/>
            <a:ext cx="4714908" cy="16430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Социальная готовность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428604"/>
            <a:ext cx="88583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    У ребенка, поступающего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в школу, сформирован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определенный уровень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познавательных интересов,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готовность к изменению социальной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позиции, желание учиться. В этом случаи мы можем говорить, что у ребенка сформирована мотивация к обучению – интерес к новым знаниям, желание научиться чему-то новому. Также, на рубеже 6 лет формируется внутренняя позиция школьника – эмоционально-благополучное отношение к школе, минимальное стремление к игровым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и развлекательным (дошкольным) элементам деятельности,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ребенок осознает необходимость учения, понимает ее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важность и социальную значимость. Но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помните, что желание пойти в школу и желание учиться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существенно отличаются друг от друга. Многие родители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понимают, насколько важно у ребенка желание учиться,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поэтому они рассказывают ребенку о школе, об учителях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и о знаниях, приобретаемых в школе. Все это вызывает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желание учиться, создает положительное отношение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                                                         к школе.</a:t>
            </a:r>
          </a:p>
          <a:p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>
            <a:off x="4572000" y="214290"/>
            <a:ext cx="4429156" cy="150019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Личностная готовность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" name="Picture 2" descr="http://im5-tub.yandex.net/i?id=336529827-12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857628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6" name="Picture 2" descr="http://im3-tub.yandex.net/i?id=146132910-19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429264"/>
            <a:ext cx="2033592" cy="129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 descr="http://im0-tub.yandex.net/i?id=158081621-00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144" y="5000636"/>
            <a:ext cx="1913516" cy="1428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50" name="Picture 6" descr="http://im7-tub.yandex.net/i?id=157521612-07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1643067" cy="2347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7" name="TextBox 16"/>
          <p:cNvSpPr txBox="1"/>
          <p:nvPr/>
        </p:nvSpPr>
        <p:spPr>
          <a:xfrm>
            <a:off x="214282" y="357166"/>
            <a:ext cx="8929718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</a:t>
            </a:r>
            <a:r>
              <a:rPr lang="ru-RU" sz="2000" b="1" dirty="0" smtClean="0">
                <a:latin typeface="Times New Roman"/>
                <a:cs typeface="Times New Roman"/>
              </a:rPr>
              <a:t> Чтобы успешно обучаться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в школе, ребенку желательно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уметь строить адекватные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отношения со взрослыми</a:t>
            </a:r>
            <a:r>
              <a:rPr lang="ru-RU"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и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	         сверстниками.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Если ребенок испытывает трудности в общении со взрослыми, 	        то он не видит за вопросами взрослого учебной задачи, а воспринимает их как повод для непосредственного, житейского общения.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Такие дети могут прервать учителя вопросом, не относящимся к уроку,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Выкрикивать с места, называть учителя не по имени-отчеству, а «тетя 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Таня». </a:t>
            </a: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				</a:t>
            </a:r>
          </a:p>
          <a:p>
            <a:r>
              <a:rPr lang="ru-RU" sz="2000" b="1" dirty="0">
                <a:latin typeface="Times New Roman"/>
                <a:cs typeface="Times New Roman"/>
              </a:rPr>
              <a:t>	</a:t>
            </a:r>
            <a:r>
              <a:rPr lang="ru-RU" sz="2000" b="1" dirty="0" smtClean="0">
                <a:latin typeface="Times New Roman"/>
                <a:cs typeface="Times New Roman"/>
              </a:rPr>
              <a:t>		          Общение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ребенка с детьми не должно отличаться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 особой конфликтностью, к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школьному возрасту он должен легко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устанавливать деловые контакты,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относиться к сверстникам как к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партнерам.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5-tub.yandex.net/i?id=157632476-1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540" y="5429264"/>
            <a:ext cx="1722164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5" name="TextBox 14"/>
          <p:cNvSpPr txBox="1"/>
          <p:nvPr/>
        </p:nvSpPr>
        <p:spPr>
          <a:xfrm>
            <a:off x="0" y="428604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В противном случае, ребенку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будет сложно выслушать ответ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одноклассника, продолжить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рассказ, начатый другим, адекватно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отреагировать на успех или неудачу другого ребенка.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Общение с другими детьми важно для формирования умения встать на точку зрения другого ребенка, принимать ту или иную задачу как общую, взглянуть на себя или свою деятельность со стороны.</a:t>
            </a: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latin typeface="Times New Roman"/>
                <a:cs typeface="Times New Roman"/>
              </a:rPr>
              <a:t>Часто мы можем услышать от дошкольника: «я самый сильный в группе», «мой рисунок самый лучший» и т.п. Для дошкольников характерна необъективно высокая оценка себя и своих способностей. Это происходит не от избытка самоуверенности и зазнайства, а является особенностью детского самосознания. Не нужно бороться с завышенной самооценкой и раньше времени добиваться ее адекватности. Это должно пройти само собой как результат прохождения ребенком кризиса 7 лет.</a:t>
            </a:r>
            <a:endParaRPr lang="ru-RU" sz="2000" b="1" dirty="0">
              <a:latin typeface="Times New Roman"/>
              <a:cs typeface="Times New Roman"/>
            </a:endParaRPr>
          </a:p>
        </p:txBody>
      </p:sp>
      <p:pic>
        <p:nvPicPr>
          <p:cNvPr id="7172" name="Picture 4" descr="http://im8-tub.yandex.net/i?id=466128836-16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5357826"/>
            <a:ext cx="1785940" cy="125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4" name="Picture 6" descr="http://im4-tub.yandex.net/i?id=108184382-0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97526"/>
            <a:ext cx="1881191" cy="1245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80" name="Picture 12" descr="http://im4-tub.yandex.net/i?id=136362256-12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57166"/>
            <a:ext cx="1731828" cy="1285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 descr="http://im4-tub.yandex.net/i?id=111361417-17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071810"/>
            <a:ext cx="1710580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42" name="Picture 14" descr="http://im8-tub.yandex.net/i?id=106735969-14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164307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46" name="Picture 18" descr="http://im2-tub.yandex.net/i?id=100468331-22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66"/>
            <a:ext cx="2147893" cy="1622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48" name="Picture 20" descr="http://im6-tub.yandex.net/i?id=23283714-05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14290"/>
            <a:ext cx="285752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0" name="Picture 22" descr="http://im8-tub.yandex.net/i?id=128424690-15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0166" y="1857364"/>
            <a:ext cx="192882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52" name="Picture 24" descr="http://im3-tub.yandex.net/i?id=176509369-16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5357826"/>
            <a:ext cx="2000264" cy="1328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54" name="Picture 26" descr="http://im0-tub.yandex.net/i?id=102626526-21-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2928934"/>
            <a:ext cx="1611000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556" name="Picture 28" descr="http://im7-tub.yandex.net/i?id=25272259-17-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5286388"/>
            <a:ext cx="1843091" cy="1411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1785918" y="428604"/>
            <a:ext cx="73580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</a:rPr>
              <a:t>           Но у некоторых дошкольников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наблюдается неустойчивая,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а иногда даже заниженная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самооценка. Это говорит 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том, что дети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испытывают дефицит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внимания, любви, поддержки, эмоциональной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защищенности со стороны взрослых.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Низкая самооценка,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сформированная на протяжении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дошкольного детства, может стать причиной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неуспеваемости в школе. Она порождает страх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неудачи, а в своем крайнем проявлении – отказ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от деятельности. Такие дети в школе отказываются отвечать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у доски и с места.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</a:t>
            </a:r>
            <a:endParaRPr lang="ru-RU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http://im5-tub.yandex.net/i?id=354512711-20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785926"/>
            <a:ext cx="1166814" cy="175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http://im5-tub.yandex.net/i?id=13617691-17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1714512" cy="2074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http://im6-tub.yandex.net/i?id=195687209-14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572008"/>
            <a:ext cx="1500191" cy="2000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Облако 11"/>
          <p:cNvSpPr/>
          <p:nvPr/>
        </p:nvSpPr>
        <p:spPr>
          <a:xfrm>
            <a:off x="4500562" y="142852"/>
            <a:ext cx="4429156" cy="1500198"/>
          </a:xfrm>
          <a:prstGeom prst="cloud">
            <a:avLst/>
          </a:prstGeom>
          <a:solidFill>
            <a:schemeClr val="tx1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Интеллектуальная готовность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5572140"/>
            <a:ext cx="2000254" cy="1080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42844" y="500042"/>
            <a:ext cx="900115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Интеллектуальный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аспект готовности к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                         школе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– </a:t>
            </a:r>
            <a:r>
              <a:rPr lang="ru-RU" sz="2000" b="1" dirty="0" smtClean="0">
                <a:latin typeface="Times New Roman"/>
                <a:cs typeface="Times New Roman"/>
              </a:rPr>
              <a:t>это уровень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развития познавательной сферы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психики. Он затрагивает такие психические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функции, как восприятие, внимание, память,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                 мышление, речь.</a:t>
            </a:r>
          </a:p>
          <a:p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Внимание: </a:t>
            </a:r>
            <a:r>
              <a:rPr lang="ru-RU" sz="2000" b="1" dirty="0" smtClean="0">
                <a:latin typeface="Times New Roman"/>
                <a:cs typeface="Times New Roman"/>
              </a:rPr>
              <a:t>важным показателем развития внимания является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то, что в деятельности ребенка появляется действие по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правилу – первый необходимый элемент произвольного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внимания. Вызывает тревогу ребенок 6, а особенно 7 лет, который не в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состоянии сосредоточиться на необходимой, но не интересной деятельности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  хотя бы 5-10 минут.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Память: </a:t>
            </a:r>
            <a:r>
              <a:rPr lang="ru-RU" sz="2000" b="1" dirty="0" smtClean="0">
                <a:latin typeface="Times New Roman"/>
                <a:cs typeface="Times New Roman"/>
              </a:rPr>
              <a:t>для ребенка 6 – 7 лет вполне доступно такое задание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- запомнить 10 слов, не связанных по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смыслу. В первый раз он повторит от 2 до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5 слов. Можно называть слова еще раз 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после 3 – 4 предъявлений </a:t>
            </a:r>
            <a:r>
              <a:rPr lang="ru-RU" sz="2000" b="1" dirty="0">
                <a:latin typeface="Times New Roman"/>
                <a:cs typeface="Times New Roman"/>
              </a:rPr>
              <a:t>ребенок </a:t>
            </a:r>
            <a:r>
              <a:rPr lang="ru-RU" sz="2000" b="1" dirty="0" smtClean="0">
                <a:latin typeface="Times New Roman"/>
                <a:cs typeface="Times New Roman"/>
              </a:rPr>
              <a:t>обычно </a:t>
            </a:r>
          </a:p>
          <a:p>
            <a:r>
              <a:rPr lang="ru-RU" sz="2000" b="1" dirty="0"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latin typeface="Times New Roman"/>
                <a:cs typeface="Times New Roman"/>
              </a:rPr>
              <a:t>                         запоминает </a:t>
            </a:r>
            <a:r>
              <a:rPr lang="ru-RU" sz="2000" b="1" dirty="0">
                <a:latin typeface="Times New Roman"/>
                <a:cs typeface="Times New Roman"/>
              </a:rPr>
              <a:t>более половины слов.</a:t>
            </a:r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im8-tub.yandex.net/i?id=81853800-19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1991411" cy="15001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10" descr="http://im7-tub.yandex.net/i?id=303558511-05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500190" cy="1875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10" descr="http://im5-tub.yandex.net/i?id=255929114-18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500702"/>
            <a:ext cx="1620102" cy="1209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8" descr="http://im6-tub.yandex.net/i?id=129037101-18-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71810"/>
            <a:ext cx="2071702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http://im4-tub.yandex.net/i?id=85451374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476872"/>
            <a:ext cx="2143140" cy="1381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4" descr="http://im4-tub.yandex.net/i?id=86635828-23-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3357562"/>
            <a:ext cx="2143140" cy="1480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http://im0-tub.yandex.net/i?id=305916319-16-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5500702"/>
            <a:ext cx="1643064" cy="1226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TextBox 10"/>
          <p:cNvSpPr txBox="1"/>
          <p:nvPr/>
        </p:nvSpPr>
        <p:spPr>
          <a:xfrm>
            <a:off x="209310" y="548680"/>
            <a:ext cx="90011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/>
                <a:cs typeface="Times New Roman"/>
              </a:rPr>
              <a:t>		</a:t>
            </a: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endParaRPr lang="ru-RU" sz="2000" b="1" dirty="0" smtClean="0">
              <a:latin typeface="Times New Roman"/>
              <a:cs typeface="Times New Roman"/>
            </a:endParaRPr>
          </a:p>
          <a:p>
            <a:r>
              <a:rPr lang="ru-RU" sz="2000" b="1" dirty="0">
                <a:latin typeface="Times New Roman"/>
                <a:cs typeface="Times New Roman"/>
              </a:rPr>
              <a:t>	</a:t>
            </a:r>
            <a:r>
              <a:rPr lang="ru-RU" sz="2000" b="1" dirty="0" smtClean="0">
                <a:latin typeface="Times New Roman"/>
                <a:cs typeface="Times New Roman"/>
              </a:rPr>
              <a:t>	К 7 годам процесс формирования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произвольного запоминания можно считать завершенным.</a:t>
            </a:r>
          </a:p>
          <a:p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Мышление: </a:t>
            </a:r>
            <a:r>
              <a:rPr lang="ru-RU" sz="2000" b="1" dirty="0" smtClean="0">
                <a:latin typeface="Times New Roman"/>
                <a:cs typeface="Times New Roman"/>
              </a:rPr>
              <a:t>совершенствуется наглядно-действенное мышление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(манипулирование предметами), улучшается наглядно-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образное мышление (манипулирование образами 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представлениями). Например, дети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  этого возраста уже могут понять, что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   такое план комнаты. С помощью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     схематичного изображения групповой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комнаты дети могут найти спрятанную игрушку. Полезны игры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«Найди клад», «Лабиринты». И начинают активно формироваться </a:t>
            </a:r>
          </a:p>
          <a:p>
            <a:r>
              <a:rPr lang="ru-RU" sz="2000" b="1" dirty="0" smtClean="0">
                <a:latin typeface="Times New Roman"/>
                <a:cs typeface="Times New Roman"/>
              </a:rPr>
              <a:t>                       предпосылки логического мышления.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TM02900722[[fn=Совет директоров]]</Template>
  <TotalTime>1059</TotalTime>
  <Words>2203</Words>
  <Application>Microsoft Macintosh PowerPoint</Application>
  <PresentationFormat>Экран (4:3)</PresentationFormat>
  <Paragraphs>336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HDOfficeLightV0</vt:lpstr>
      <vt:lpstr>Тема Office</vt:lpstr>
      <vt:lpstr>Психологическая готовность детей к школе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1-ый параметр речевой готовности:  сформированность правильного звукопроизношения</vt:lpstr>
      <vt:lpstr>2-ой параметр речевой готовности:  сформированность фонематического восприятия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согласный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3-ий параметр речевой готовности: готовность к анализу  предложений и слов  </vt:lpstr>
      <vt:lpstr>Презентация PowerPoint</vt:lpstr>
      <vt:lpstr> 4-ый параметр речевой готовности: соответствие словарного запаса возрастной норме  </vt:lpstr>
      <vt:lpstr>5-ый параметр речевой готовности: грамматически правильная речь</vt:lpstr>
      <vt:lpstr>6-ой параметр речевой готовности: сформированность связной речи</vt:lpstr>
      <vt:lpstr>Умение составлять рассказ по сюжетной картине</vt:lpstr>
      <vt:lpstr>Рекомендации родителям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ребенка к школе</dc:title>
  <cp:lastModifiedBy>Юлия</cp:lastModifiedBy>
  <cp:revision>111</cp:revision>
  <dcterms:modified xsi:type="dcterms:W3CDTF">2015-11-22T18:50:13Z</dcterms:modified>
</cp:coreProperties>
</file>