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60" r:id="rId4"/>
    <p:sldId id="274" r:id="rId5"/>
    <p:sldId id="257" r:id="rId6"/>
    <p:sldId id="261" r:id="rId7"/>
    <p:sldId id="286" r:id="rId8"/>
    <p:sldId id="287" r:id="rId9"/>
    <p:sldId id="288" r:id="rId10"/>
    <p:sldId id="258" r:id="rId11"/>
    <p:sldId id="289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CCFF"/>
    <a:srgbClr val="FFFF99"/>
    <a:srgbClr val="FFFFFF"/>
    <a:srgbClr val="1A0000"/>
    <a:srgbClr val="C0C0C0"/>
    <a:srgbClr val="969696"/>
    <a:srgbClr val="FFFF66"/>
    <a:srgbClr val="FF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08683" y="188640"/>
            <a:ext cx="792665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литературы</a:t>
            </a:r>
          </a:p>
          <a:p>
            <a:pPr algn="ct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Эхо войны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в повести </a:t>
            </a:r>
          </a:p>
          <a:p>
            <a:pPr algn="ctr"/>
            <a:r>
              <a:rPr lang="ru-RU" sz="44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В.Конецкого</a:t>
            </a:r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«Кто смотрит на</a:t>
            </a:r>
          </a:p>
          <a:p>
            <a:pPr algn="ctr"/>
            <a:r>
              <a:rPr lang="ru-RU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облака»</a:t>
            </a:r>
            <a:endParaRPr lang="ru-RU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24" y="2773963"/>
            <a:ext cx="4677156" cy="352044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2737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4624"/>
            <a:ext cx="8768939" cy="1200329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прав гражданского населения во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время вооружённых конфликтов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6812"/>
            <a:ext cx="3312368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08" y="3825044"/>
            <a:ext cx="3882680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3810000" cy="2368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5976" y="3284984"/>
            <a:ext cx="3725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/>
              <a:t>Гаагскиая</a:t>
            </a:r>
            <a:r>
              <a:rPr lang="ru-RU" sz="2000" b="1" dirty="0" smtClean="0"/>
              <a:t> конференция </a:t>
            </a:r>
            <a:r>
              <a:rPr lang="ru-RU" sz="2000" b="1" dirty="0"/>
              <a:t>1907 </a:t>
            </a:r>
            <a:r>
              <a:rPr lang="ru-RU" dirty="0"/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6485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18907" cy="1446550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 по обсуждаемым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проблемам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00" y="2060848"/>
            <a:ext cx="9007896" cy="3970318"/>
          </a:xfrm>
          <a:prstGeom prst="rect">
            <a:avLst/>
          </a:prstGeom>
          <a:solidFill>
            <a:srgbClr val="FFCC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 Какие последствия может испытывать 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мирное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население в ситуации 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вооруженного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конфликта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endParaRPr lang="ru-RU" sz="3600" b="1" dirty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  Чему служит соблюдение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норм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международного гуманитарного права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по</a:t>
            </a:r>
          </a:p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</a:rPr>
              <a:t>защите мирных жителей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00" y="2001029"/>
            <a:ext cx="9007896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Мирному населению в силу его уязвимости </a:t>
            </a:r>
            <a:endParaRPr lang="ru-RU" sz="3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приходится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испытывать тяжелые </a:t>
            </a:r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последствия </a:t>
            </a:r>
          </a:p>
          <a:p>
            <a:pPr algn="ct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вооруженного  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конфликта, такие как: голод, </a:t>
            </a:r>
            <a:endParaRPr lang="ru-RU" sz="3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болезни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, угроза жизни</a:t>
            </a:r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, 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разлука с близкими</a:t>
            </a:r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Соблюдение норм   международного </a:t>
            </a:r>
            <a:endParaRPr lang="ru-RU" sz="3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гуманитарного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права в </a:t>
            </a:r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ситуации вооруженного</a:t>
            </a:r>
          </a:p>
          <a:p>
            <a:pPr algn="ct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конфликта способствует уменьшению  </a:t>
            </a:r>
            <a:endParaRPr lang="ru-RU" sz="32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i="1" dirty="0">
                <a:solidFill>
                  <a:schemeClr val="bg1">
                    <a:lumMod val="50000"/>
                  </a:schemeClr>
                </a:solidFill>
              </a:rPr>
              <a:t>страданий мирных людей.</a:t>
            </a:r>
          </a:p>
        </p:txBody>
      </p:sp>
    </p:spTree>
    <p:extLst>
      <p:ext uri="{BB962C8B-B14F-4D97-AF65-F5344CB8AC3E}">
        <p14:creationId xmlns:p14="http://schemas.microsoft.com/office/powerpoint/2010/main" val="35576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2365"/>
            <a:ext cx="8129149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Домашнее задание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537032"/>
            <a:ext cx="9044705" cy="4401205"/>
          </a:xfrm>
          <a:prstGeom prst="rect">
            <a:avLst/>
          </a:prstGeom>
          <a:solidFill>
            <a:schemeClr val="tx2">
              <a:lumMod val="9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1. Напишите сочинение на тему:</a:t>
            </a:r>
          </a:p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     «Эхо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войны»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 рассказе Б. Екимова и повести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      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Конецкого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».</a:t>
            </a: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2. Представьте, что вы стали свидетелем разговора,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    в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котором один из участников сомневается в    </a:t>
            </a:r>
            <a:endParaRPr lang="ru-RU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    необходимости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существования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норм          международного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гуманитарного права по защите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 мирного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населения.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Подберите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 запишите ваши аргументы, которые помогли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бы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его убедить в нужности этих норм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.  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8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496" y="260648"/>
            <a:ext cx="741792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/>
              <a:t>Угроза мирным людям в </a:t>
            </a:r>
            <a:r>
              <a:rPr lang="ru-RU" sz="3600" b="1" dirty="0" smtClean="0"/>
              <a:t>ситуации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вооруженного </a:t>
            </a:r>
            <a:r>
              <a:rPr lang="ru-RU" sz="3600" b="1" dirty="0" smtClean="0"/>
              <a:t>конфликта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20541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Бомбёжка</a:t>
            </a:r>
          </a:p>
          <a:p>
            <a:r>
              <a:rPr lang="ru-RU" sz="3200" b="1" dirty="0" smtClean="0"/>
              <a:t>Смерть</a:t>
            </a:r>
          </a:p>
          <a:p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10046" y="2553290"/>
            <a:ext cx="1338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жизнь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6290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13343">
            <a:off x="520551" y="105079"/>
            <a:ext cx="684835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город был в дремучий убран иней.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Уездные сугробы, тишина…</a:t>
            </a:r>
          </a:p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отыскать в снегах трамвайных линий,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одних полозьев жалоба слышна.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Скрипят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 скрипят по Невскому полозья.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детских санках, узеньких, смешных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кастрюльках воду голубую возят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,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дрова и скарб, умерших и больных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…</a:t>
            </a:r>
          </a:p>
          <a:p>
            <a:pPr algn="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О.Берггольц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02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23" y="134104"/>
            <a:ext cx="4350229" cy="65253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88" y="3490292"/>
            <a:ext cx="6667500" cy="34671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27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261" y="332656"/>
            <a:ext cx="9004516" cy="707886"/>
          </a:xfrm>
          <a:prstGeom prst="rect">
            <a:avLst/>
          </a:prstGeom>
          <a:solidFill>
            <a:srgbClr val="FF616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Определяем проблему урока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1313776"/>
            <a:ext cx="4392488" cy="2554545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66"/>
                </a:solidFill>
              </a:rPr>
              <a:t>Какие </a:t>
            </a:r>
            <a:r>
              <a:rPr lang="ru-RU" sz="3200" b="1" i="1" dirty="0">
                <a:solidFill>
                  <a:srgbClr val="000066"/>
                </a:solidFill>
              </a:rPr>
              <a:t>последствия вооружённого </a:t>
            </a:r>
            <a:r>
              <a:rPr lang="ru-RU" sz="3200" b="1" i="1" dirty="0" smtClean="0">
                <a:solidFill>
                  <a:srgbClr val="000066"/>
                </a:solidFill>
              </a:rPr>
              <a:t>конфликта</a:t>
            </a:r>
          </a:p>
          <a:p>
            <a:pPr algn="ctr"/>
            <a:r>
              <a:rPr lang="ru-RU" sz="3200" b="1" i="1" dirty="0" smtClean="0">
                <a:solidFill>
                  <a:srgbClr val="000066"/>
                </a:solidFill>
              </a:rPr>
              <a:t> </a:t>
            </a:r>
            <a:r>
              <a:rPr lang="ru-RU" sz="3200" b="1" i="1" dirty="0">
                <a:solidFill>
                  <a:srgbClr val="000066"/>
                </a:solidFill>
              </a:rPr>
              <a:t>испытывают на себе </a:t>
            </a:r>
            <a:r>
              <a:rPr lang="ru-RU" sz="3200" b="1" i="1" dirty="0" smtClean="0">
                <a:solidFill>
                  <a:srgbClr val="000066"/>
                </a:solidFill>
              </a:rPr>
              <a:t>люди?</a:t>
            </a:r>
            <a:endParaRPr lang="ru-RU" sz="3200" b="1" i="1" dirty="0">
              <a:solidFill>
                <a:srgbClr val="00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017" y="4437112"/>
            <a:ext cx="8488349" cy="2308324"/>
          </a:xfrm>
          <a:prstGeom prst="rect">
            <a:avLst/>
          </a:prstGeom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u="sng" dirty="0" smtClean="0"/>
              <a:t>Цели урока:</a:t>
            </a:r>
          </a:p>
          <a:p>
            <a:pPr algn="ctr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разобраться в проблеме последствий 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вооружённого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конфликта для мирных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жителей</a:t>
            </a: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и доказать, что люди способны на гуманные </a:t>
            </a:r>
            <a:endParaRPr lang="ru-RU" sz="28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поступки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6"/>
          <a:stretch/>
        </p:blipFill>
        <p:spPr>
          <a:xfrm>
            <a:off x="80432" y="1060366"/>
            <a:ext cx="1971288" cy="258136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11" y="2016776"/>
            <a:ext cx="2844593" cy="234554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921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4"/>
            <a:ext cx="5652120" cy="38843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3721"/>
          <a:stretch/>
        </p:blipFill>
        <p:spPr>
          <a:xfrm>
            <a:off x="4853960" y="1108412"/>
            <a:ext cx="4290040" cy="548894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90" y="4081563"/>
            <a:ext cx="3768710" cy="27562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801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501221" cy="923330"/>
          </a:xfrm>
          <a:prstGeom prst="rect">
            <a:avLst/>
          </a:prstGeom>
          <a:solidFill>
            <a:srgbClr val="FFFFCC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</a:rPr>
              <a:t>ГРУППОВАЯ РАБОТА</a:t>
            </a:r>
            <a:endParaRPr lang="ru-RU" sz="5400" b="1" cap="all" spc="0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38" y="1484784"/>
            <a:ext cx="8947258" cy="50167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u="sng" dirty="0"/>
              <a:t>Значение слова Мотив по словарю Ушакова</a:t>
            </a:r>
            <a:r>
              <a:rPr lang="ru-RU" sz="2800" b="1" u="sng" dirty="0" smtClean="0"/>
              <a:t>:</a:t>
            </a:r>
          </a:p>
          <a:p>
            <a:endParaRPr lang="ru-RU" sz="2800" b="1" dirty="0"/>
          </a:p>
          <a:p>
            <a:r>
              <a:rPr lang="ru-RU" sz="2400" b="1" dirty="0">
                <a:solidFill>
                  <a:srgbClr val="000066"/>
                </a:solidFill>
              </a:rPr>
              <a:t>МОТИВ, мотива, м. (фр. </a:t>
            </a:r>
            <a:r>
              <a:rPr lang="ru-RU" sz="2400" b="1" dirty="0" err="1">
                <a:solidFill>
                  <a:srgbClr val="000066"/>
                </a:solidFill>
              </a:rPr>
              <a:t>motif</a:t>
            </a:r>
            <a:r>
              <a:rPr lang="ru-RU" sz="2400" b="1" dirty="0">
                <a:solidFill>
                  <a:srgbClr val="000066"/>
                </a:solidFill>
              </a:rPr>
              <a:t>). 1. Побудительная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причина</a:t>
            </a:r>
            <a:r>
              <a:rPr lang="ru-RU" sz="2400" b="1" dirty="0">
                <a:solidFill>
                  <a:srgbClr val="000066"/>
                </a:solidFill>
              </a:rPr>
              <a:t>, повод к какому-н. </a:t>
            </a:r>
            <a:r>
              <a:rPr lang="ru-RU" sz="2400" b="1" dirty="0" smtClean="0">
                <a:solidFill>
                  <a:srgbClr val="000066"/>
                </a:solidFill>
              </a:rPr>
              <a:t>действию </a:t>
            </a:r>
            <a:r>
              <a:rPr lang="ru-RU" sz="2400" b="1" dirty="0">
                <a:solidFill>
                  <a:srgbClr val="000066"/>
                </a:solidFill>
              </a:rPr>
              <a:t>(книжн.). </a:t>
            </a:r>
            <a:r>
              <a:rPr lang="ru-RU" sz="2400" b="1" i="1" dirty="0">
                <a:solidFill>
                  <a:srgbClr val="000066"/>
                </a:solidFill>
              </a:rPr>
              <a:t>По </a:t>
            </a:r>
            <a:r>
              <a:rPr lang="ru-RU" sz="2400" b="1" i="1" dirty="0" smtClean="0">
                <a:solidFill>
                  <a:srgbClr val="000066"/>
                </a:solidFill>
              </a:rPr>
              <a:t>мотивам </a:t>
            </a: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личного </a:t>
            </a:r>
            <a:r>
              <a:rPr lang="ru-RU" sz="2400" b="1" i="1" dirty="0">
                <a:solidFill>
                  <a:srgbClr val="000066"/>
                </a:solidFill>
              </a:rPr>
              <a:t>характера</a:t>
            </a:r>
            <a:r>
              <a:rPr lang="ru-RU" sz="2400" b="1" i="1" dirty="0" smtClean="0">
                <a:solidFill>
                  <a:srgbClr val="000066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2. Довод в пользу чего-н. (книжн.). </a:t>
            </a:r>
            <a:r>
              <a:rPr lang="ru-RU" sz="2400" b="1" i="1" dirty="0" smtClean="0">
                <a:solidFill>
                  <a:srgbClr val="000066"/>
                </a:solidFill>
              </a:rPr>
              <a:t>Привести </a:t>
            </a:r>
            <a:r>
              <a:rPr lang="ru-RU" sz="2400" b="1" i="1" dirty="0">
                <a:solidFill>
                  <a:srgbClr val="000066"/>
                </a:solidFill>
              </a:rPr>
              <a:t>мотивы в </a:t>
            </a:r>
            <a:r>
              <a:rPr lang="ru-RU" sz="2400" b="1" i="1" dirty="0" smtClean="0">
                <a:solidFill>
                  <a:srgbClr val="000066"/>
                </a:solidFill>
              </a:rPr>
              <a:t>пользу</a:t>
            </a: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 </a:t>
            </a:r>
            <a:r>
              <a:rPr lang="ru-RU" sz="2400" b="1" i="1" dirty="0">
                <a:solidFill>
                  <a:srgbClr val="000066"/>
                </a:solidFill>
              </a:rPr>
              <a:t>своего предложения</a:t>
            </a:r>
            <a:r>
              <a:rPr lang="ru-RU" sz="2400" b="1" i="1" dirty="0" smtClean="0">
                <a:solidFill>
                  <a:srgbClr val="000066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3. Простейшая единица сюжета (лит.). </a:t>
            </a:r>
            <a:r>
              <a:rPr lang="ru-RU" sz="2400" b="1" i="1" dirty="0">
                <a:solidFill>
                  <a:srgbClr val="000066"/>
                </a:solidFill>
              </a:rPr>
              <a:t>Мотив борьбы </a:t>
            </a:r>
            <a:endParaRPr lang="ru-RU" sz="2400" b="1" i="1" dirty="0" smtClean="0">
              <a:solidFill>
                <a:srgbClr val="000066"/>
              </a:solidFill>
            </a:endParaRP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с </a:t>
            </a:r>
            <a:r>
              <a:rPr lang="ru-RU" sz="2400" b="1" i="1" dirty="0">
                <a:solidFill>
                  <a:srgbClr val="000066"/>
                </a:solidFill>
              </a:rPr>
              <a:t>чудовищем в мифах и сказках. </a:t>
            </a:r>
          </a:p>
          <a:p>
            <a:r>
              <a:rPr lang="ru-RU" sz="2400" b="1" dirty="0">
                <a:solidFill>
                  <a:srgbClr val="000066"/>
                </a:solidFill>
              </a:rPr>
              <a:t>4. Тема, сюжет произведения искусства. </a:t>
            </a:r>
            <a:r>
              <a:rPr lang="ru-RU" sz="2400" b="1" i="1" dirty="0">
                <a:solidFill>
                  <a:srgbClr val="000066"/>
                </a:solidFill>
              </a:rPr>
              <a:t>Осенние </a:t>
            </a:r>
            <a:endParaRPr lang="ru-RU" sz="2400" b="1" i="1" dirty="0" smtClean="0">
              <a:solidFill>
                <a:srgbClr val="000066"/>
              </a:solidFill>
            </a:endParaRPr>
          </a:p>
          <a:p>
            <a:r>
              <a:rPr lang="ru-RU" sz="2400" b="1" i="1" dirty="0" smtClean="0">
                <a:solidFill>
                  <a:srgbClr val="000066"/>
                </a:solidFill>
              </a:rPr>
              <a:t>мотивы </a:t>
            </a:r>
            <a:r>
              <a:rPr lang="ru-RU" sz="2400" b="1" i="1" dirty="0">
                <a:solidFill>
                  <a:srgbClr val="000066"/>
                </a:solidFill>
              </a:rPr>
              <a:t>в картинах Левитана. </a:t>
            </a:r>
            <a:endParaRPr lang="ru-RU" sz="2400" b="1" i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5</a:t>
            </a:r>
            <a:r>
              <a:rPr lang="ru-RU" sz="2400" b="1" dirty="0">
                <a:solidFill>
                  <a:srgbClr val="000066"/>
                </a:solidFill>
              </a:rPr>
              <a:t>. Простейшая ритмическая единица мелодии (муз</a:t>
            </a:r>
            <a:r>
              <a:rPr lang="ru-RU" sz="2400" b="1" dirty="0" smtClean="0">
                <a:solidFill>
                  <a:srgbClr val="000066"/>
                </a:solidFill>
              </a:rPr>
              <a:t>.).Мелодия</a:t>
            </a:r>
            <a:r>
              <a:rPr lang="ru-RU" sz="2400" b="1" dirty="0">
                <a:solidFill>
                  <a:srgbClr val="000066"/>
                </a:solidFill>
              </a:rPr>
              <a:t>, 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напев </a:t>
            </a:r>
            <a:r>
              <a:rPr lang="ru-RU" sz="2400" b="1" dirty="0">
                <a:solidFill>
                  <a:srgbClr val="000066"/>
                </a:solidFill>
              </a:rPr>
              <a:t>(разг</a:t>
            </a:r>
            <a:r>
              <a:rPr lang="ru-RU" sz="2400" b="1" dirty="0" smtClean="0">
                <a:solidFill>
                  <a:srgbClr val="000066"/>
                </a:solidFill>
              </a:rPr>
              <a:t>.).  </a:t>
            </a:r>
            <a:r>
              <a:rPr lang="ru-RU" sz="2400" b="1" i="1" dirty="0">
                <a:solidFill>
                  <a:srgbClr val="000066"/>
                </a:solidFill>
              </a:rPr>
              <a:t>Плясовой мотив. Веселый мотив.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4149080"/>
            <a:ext cx="5254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3. Простейшая единица сюжета (</a:t>
            </a:r>
            <a:r>
              <a:rPr lang="ru-RU" sz="24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лит</a:t>
            </a:r>
            <a:endParaRPr lang="ru-RU" sz="24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6437" y="188640"/>
            <a:ext cx="7071551" cy="646331"/>
          </a:xfrm>
          <a:prstGeom prst="rect">
            <a:avLst/>
          </a:prstGeom>
          <a:solidFill>
            <a:srgbClr val="FFFFCC"/>
          </a:solidFill>
          <a:effectLst>
            <a:softEdge rad="63500"/>
          </a:effectLst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</a:rPr>
              <a:t>Итоги групповой</a:t>
            </a:r>
            <a:r>
              <a:rPr lang="ru-RU" sz="3600" b="1" cap="all" spc="0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</a:rPr>
              <a:t>РАБОТы</a:t>
            </a:r>
            <a:endParaRPr lang="ru-RU" sz="3600" b="1" cap="all" spc="0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6000" y="1341343"/>
            <a:ext cx="3608488" cy="4031873"/>
          </a:xfrm>
          <a:prstGeom prst="rect">
            <a:avLst/>
          </a:prstGeom>
          <a:solidFill>
            <a:srgbClr val="EAEAEA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    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Смерть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Отсутствие звука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Обездвиженность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Холод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Голод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Безразличие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Безнадёжность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</a:rPr>
              <a:t>раждебность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" y="1332089"/>
            <a:ext cx="5335669" cy="4076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330274"/>
            <a:ext cx="2775953" cy="4031873"/>
          </a:xfrm>
          <a:prstGeom prst="rect">
            <a:avLst/>
          </a:prstGeom>
          <a:solidFill>
            <a:srgbClr val="FFFF66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</a:t>
            </a:r>
            <a:r>
              <a:rPr lang="ru-RU" sz="3200" b="1" dirty="0" smtClean="0">
                <a:solidFill>
                  <a:srgbClr val="C00000"/>
                </a:solidFill>
              </a:rPr>
              <a:t>Жизнь</a:t>
            </a:r>
            <a:r>
              <a:rPr lang="ru-RU" sz="3200" b="1" dirty="0">
                <a:solidFill>
                  <a:srgbClr val="C00000"/>
                </a:solidFill>
              </a:rPr>
              <a:t>	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Звук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Движение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Тепло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Еда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Сочувствие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Надежда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Доверчивость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2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40" y="116632"/>
            <a:ext cx="8828186" cy="1446550"/>
          </a:xfrm>
          <a:prstGeom prst="rect">
            <a:avLst/>
          </a:prstGeom>
          <a:solidFill>
            <a:srgbClr val="FFFF99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 мирным людям в </a:t>
            </a:r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вооруженного конфликта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654" y="260648"/>
            <a:ext cx="8712834" cy="1323439"/>
          </a:xfrm>
          <a:prstGeom prst="rect">
            <a:avLst/>
          </a:prstGeom>
          <a:solidFill>
            <a:srgbClr val="FFFF9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Защита мирных жителей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  вооруженного конфликта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821" y="1772816"/>
            <a:ext cx="8859667" cy="4955203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>
                    <a:lumMod val="50000"/>
                  </a:schemeClr>
                </a:solidFill>
              </a:rPr>
              <a:t> Знаешь ли ты…</a:t>
            </a:r>
          </a:p>
          <a:p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С гражданскими лицами во время вооружённого конфликта  всегда надо обращаться гуманно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;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Запрещается прибегать к актам насилия в обращении с 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  гражданским населением  (убийствам, пыткам, телесным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  наказаниям, нанесению увечий, проведению научных или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  медицинских опытов);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Мирное население и его  имущество не должны являться 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  объектом нападений участников военных действий;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Стороны в конфликте обязаны оказывать необходимую 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  помощь гражданскому населению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5" r="26095"/>
          <a:stretch/>
        </p:blipFill>
        <p:spPr>
          <a:xfrm>
            <a:off x="7372662" y="1844824"/>
            <a:ext cx="1591826" cy="16851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06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C00000"/>
      </a:dk1>
      <a:lt1>
        <a:sysClr val="window" lastClr="FFFFFF"/>
      </a:lt1>
      <a:dk2>
        <a:srgbClr val="FFBFBF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800</TotalTime>
  <Words>509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Toshiba</dc:creator>
  <cp:lastModifiedBy>Toshiba</cp:lastModifiedBy>
  <cp:revision>49</cp:revision>
  <dcterms:created xsi:type="dcterms:W3CDTF">2015-01-17T14:27:38Z</dcterms:created>
  <dcterms:modified xsi:type="dcterms:W3CDTF">2016-01-23T12:34:56Z</dcterms:modified>
</cp:coreProperties>
</file>