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handoutMasterIdLst>
    <p:handoutMasterId r:id="rId12"/>
  </p:handoutMasterIdLst>
  <p:sldIdLst>
    <p:sldId id="256" r:id="rId2"/>
    <p:sldId id="267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5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0" d="100"/>
          <a:sy n="70" d="100"/>
        </p:scale>
        <p:origin x="-2814" y="-10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5C16A157-B42A-44A9-959F-244F4ECCC956}" type="datetimeFigureOut">
              <a:rPr lang="ru-RU"/>
              <a:pPr>
                <a:defRPr/>
              </a:pPr>
              <a:t>14.02.2016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D505D234-221C-4A2C-84C5-B7BEDF662C6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319088" y="1752600"/>
            <a:ext cx="8824912" cy="5129213"/>
            <a:chOff x="201" y="1104"/>
            <a:chExt cx="5559" cy="3231"/>
          </a:xfrm>
        </p:grpSpPr>
        <p:sp>
          <p:nvSpPr>
            <p:cNvPr id="5" name="Freeform 3"/>
            <p:cNvSpPr>
              <a:spLocks/>
            </p:cNvSpPr>
            <p:nvPr/>
          </p:nvSpPr>
          <p:spPr bwMode="ltGray">
            <a:xfrm>
              <a:off x="210" y="1104"/>
              <a:ext cx="5550" cy="3216"/>
            </a:xfrm>
            <a:custGeom>
              <a:avLst/>
              <a:gdLst/>
              <a:ahLst/>
              <a:cxnLst>
                <a:cxn ang="0">
                  <a:pos x="335" y="0"/>
                </a:cxn>
                <a:cxn ang="0">
                  <a:pos x="333" y="1290"/>
                </a:cxn>
                <a:cxn ang="0">
                  <a:pos x="0" y="1290"/>
                </a:cxn>
                <a:cxn ang="0">
                  <a:pos x="6" y="3210"/>
                </a:cxn>
                <a:cxn ang="0">
                  <a:pos x="5550" y="3216"/>
                </a:cxn>
                <a:cxn ang="0">
                  <a:pos x="5550" y="0"/>
                </a:cxn>
                <a:cxn ang="0">
                  <a:pos x="335" y="0"/>
                </a:cxn>
                <a:cxn ang="0">
                  <a:pos x="335" y="0"/>
                </a:cxn>
              </a:cxnLst>
              <a:rect l="0" t="0" r="r" b="b"/>
              <a:pathLst>
                <a:path w="5550" h="3216">
                  <a:moveTo>
                    <a:pt x="335" y="0"/>
                  </a:moveTo>
                  <a:lnTo>
                    <a:pt x="333" y="1290"/>
                  </a:lnTo>
                  <a:lnTo>
                    <a:pt x="0" y="1290"/>
                  </a:lnTo>
                  <a:lnTo>
                    <a:pt x="6" y="3210"/>
                  </a:lnTo>
                  <a:lnTo>
                    <a:pt x="5550" y="3216"/>
                  </a:lnTo>
                  <a:lnTo>
                    <a:pt x="5550" y="0"/>
                  </a:lnTo>
                  <a:lnTo>
                    <a:pt x="335" y="0"/>
                  </a:lnTo>
                  <a:lnTo>
                    <a:pt x="335" y="0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ltGray">
            <a:xfrm>
              <a:off x="528" y="2400"/>
              <a:ext cx="5232" cy="19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ltGray">
            <a:xfrm>
              <a:off x="201" y="2377"/>
              <a:ext cx="3455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ltGray">
            <a:xfrm>
              <a:off x="528" y="1104"/>
              <a:ext cx="4894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ltGray">
            <a:xfrm>
              <a:off x="201" y="2377"/>
              <a:ext cx="30" cy="195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16"/>
                </a:cxn>
                <a:cxn ang="0">
                  <a:pos x="29" y="1416"/>
                </a:cxn>
                <a:cxn ang="0">
                  <a:pos x="30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ltGray">
            <a:xfrm>
              <a:off x="528" y="1104"/>
              <a:ext cx="29" cy="32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61"/>
                </a:cxn>
                <a:cxn ang="0">
                  <a:pos x="29" y="2161"/>
                </a:cxn>
                <a:cxn ang="0">
                  <a:pos x="27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21513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990600" y="1905000"/>
            <a:ext cx="7772400" cy="1736725"/>
          </a:xfrm>
        </p:spPr>
        <p:txBody>
          <a:bodyPr anchor="t"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21514" name="Rectangle 1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90600" y="3962400"/>
            <a:ext cx="6781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1" name="Rectangle 11"/>
          <p:cNvSpPr>
            <a:spLocks noGrp="1" noChangeArrowheads="1"/>
          </p:cNvSpPr>
          <p:nvPr>
            <p:ph type="dt" sz="quarter" idx="10"/>
          </p:nvPr>
        </p:nvSpPr>
        <p:spPr>
          <a:xfrm>
            <a:off x="990600" y="6245225"/>
            <a:ext cx="1901825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" name="Rectangle 12"/>
          <p:cNvSpPr>
            <a:spLocks noGrp="1" noChangeArrowheads="1"/>
          </p:cNvSpPr>
          <p:nvPr>
            <p:ph type="ftr" sz="quarter" idx="11"/>
          </p:nvPr>
        </p:nvSpPr>
        <p:spPr>
          <a:xfrm>
            <a:off x="3468688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BDFBAD-4C20-414D-82CC-AD715EAF7C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C0359C-EFEF-4344-BCD9-6E8909F909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48463" y="244475"/>
            <a:ext cx="2097087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44475"/>
            <a:ext cx="6138863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D3F7E0-722A-479F-B0CA-E4443F1B48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2BC91E-7C0B-4EDA-BD99-86A3EF39CE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231B24-C8F9-4493-93DF-4CEDBEC0FF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18075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1958C2-8DEE-4184-8A31-2E9A4DF7E9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B4E21D-A51C-43F6-8C22-A241E2D8716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0F1F5D-E059-4558-B036-95D030DF2E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3765DA-0048-489F-A13A-E6F844C0ABA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A18D11-E744-4104-94BC-E119BA09BD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F3875D-BB0E-42E5-9A0E-50FEE1E6E5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319088" y="1828800"/>
            <a:ext cx="8824912" cy="5029200"/>
            <a:chOff x="201" y="1152"/>
            <a:chExt cx="5559" cy="3168"/>
          </a:xfrm>
        </p:grpSpPr>
        <p:sp>
          <p:nvSpPr>
            <p:cNvPr id="20483" name="Freeform 3"/>
            <p:cNvSpPr>
              <a:spLocks/>
            </p:cNvSpPr>
            <p:nvPr/>
          </p:nvSpPr>
          <p:spPr bwMode="ltGray">
            <a:xfrm>
              <a:off x="528" y="2909"/>
              <a:ext cx="5232" cy="141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484" name="Freeform 4"/>
            <p:cNvSpPr>
              <a:spLocks/>
            </p:cNvSpPr>
            <p:nvPr/>
          </p:nvSpPr>
          <p:spPr bwMode="ltGray">
            <a:xfrm>
              <a:off x="210" y="1152"/>
              <a:ext cx="5550" cy="3168"/>
            </a:xfrm>
            <a:custGeom>
              <a:avLst/>
              <a:gdLst/>
              <a:ahLst/>
              <a:cxnLst>
                <a:cxn ang="0">
                  <a:pos x="330" y="1764"/>
                </a:cxn>
                <a:cxn ang="0">
                  <a:pos x="0" y="1764"/>
                </a:cxn>
                <a:cxn ang="0">
                  <a:pos x="0" y="3168"/>
                </a:cxn>
                <a:cxn ang="0">
                  <a:pos x="5550" y="3168"/>
                </a:cxn>
                <a:cxn ang="0">
                  <a:pos x="5550" y="0"/>
                </a:cxn>
                <a:cxn ang="0">
                  <a:pos x="330" y="0"/>
                </a:cxn>
                <a:cxn ang="0">
                  <a:pos x="330" y="1764"/>
                </a:cxn>
              </a:cxnLst>
              <a:rect l="0" t="0" r="r" b="b"/>
              <a:pathLst>
                <a:path w="5550" h="3168">
                  <a:moveTo>
                    <a:pt x="330" y="1764"/>
                  </a:moveTo>
                  <a:lnTo>
                    <a:pt x="0" y="1764"/>
                  </a:lnTo>
                  <a:lnTo>
                    <a:pt x="0" y="3168"/>
                  </a:lnTo>
                  <a:lnTo>
                    <a:pt x="5550" y="3168"/>
                  </a:lnTo>
                  <a:lnTo>
                    <a:pt x="5550" y="0"/>
                  </a:lnTo>
                  <a:lnTo>
                    <a:pt x="330" y="0"/>
                  </a:lnTo>
                  <a:lnTo>
                    <a:pt x="330" y="1764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485" name="Freeform 5"/>
            <p:cNvSpPr>
              <a:spLocks/>
            </p:cNvSpPr>
            <p:nvPr/>
          </p:nvSpPr>
          <p:spPr bwMode="ltGray">
            <a:xfrm>
              <a:off x="528" y="2932"/>
              <a:ext cx="5232" cy="13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alpha val="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486" name="Freeform 6"/>
            <p:cNvSpPr>
              <a:spLocks/>
            </p:cNvSpPr>
            <p:nvPr/>
          </p:nvSpPr>
          <p:spPr bwMode="ltGray">
            <a:xfrm>
              <a:off x="528" y="1152"/>
              <a:ext cx="4607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487" name="Freeform 7"/>
            <p:cNvSpPr>
              <a:spLocks/>
            </p:cNvSpPr>
            <p:nvPr/>
          </p:nvSpPr>
          <p:spPr bwMode="ltGray">
            <a:xfrm>
              <a:off x="528" y="1152"/>
              <a:ext cx="29" cy="178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61"/>
                </a:cxn>
                <a:cxn ang="0">
                  <a:pos x="29" y="2161"/>
                </a:cxn>
                <a:cxn ang="0">
                  <a:pos x="27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488" name="Freeform 8"/>
            <p:cNvSpPr>
              <a:spLocks/>
            </p:cNvSpPr>
            <p:nvPr/>
          </p:nvSpPr>
          <p:spPr bwMode="ltGray">
            <a:xfrm>
              <a:off x="527" y="2904"/>
              <a:ext cx="29" cy="1416"/>
            </a:xfrm>
            <a:custGeom>
              <a:avLst/>
              <a:gdLst/>
              <a:ahLst/>
              <a:cxnLst>
                <a:cxn ang="0">
                  <a:pos x="0" y="1416"/>
                </a:cxn>
                <a:cxn ang="0">
                  <a:pos x="29" y="1416"/>
                </a:cxn>
                <a:cxn ang="0">
                  <a:pos x="28" y="24"/>
                </a:cxn>
                <a:cxn ang="0">
                  <a:pos x="0" y="0"/>
                </a:cxn>
                <a:cxn ang="0">
                  <a:pos x="0" y="1416"/>
                </a:cxn>
              </a:cxnLst>
              <a:rect l="0" t="0" r="r" b="b"/>
              <a:pathLst>
                <a:path w="29" h="1416">
                  <a:moveTo>
                    <a:pt x="0" y="1416"/>
                  </a:moveTo>
                  <a:lnTo>
                    <a:pt x="29" y="1416"/>
                  </a:lnTo>
                  <a:lnTo>
                    <a:pt x="28" y="24"/>
                  </a:lnTo>
                  <a:lnTo>
                    <a:pt x="0" y="0"/>
                  </a:lnTo>
                  <a:lnTo>
                    <a:pt x="0" y="1416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489" name="Freeform 9"/>
            <p:cNvSpPr>
              <a:spLocks/>
            </p:cNvSpPr>
            <p:nvPr/>
          </p:nvSpPr>
          <p:spPr bwMode="ltGray">
            <a:xfrm>
              <a:off x="201" y="2904"/>
              <a:ext cx="2879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490" name="Freeform 10"/>
            <p:cNvSpPr>
              <a:spLocks/>
            </p:cNvSpPr>
            <p:nvPr/>
          </p:nvSpPr>
          <p:spPr bwMode="ltGray">
            <a:xfrm>
              <a:off x="201" y="2904"/>
              <a:ext cx="30" cy="141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16"/>
                </a:cxn>
                <a:cxn ang="0">
                  <a:pos x="29" y="1416"/>
                </a:cxn>
                <a:cxn ang="0">
                  <a:pos x="30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10001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20491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245225"/>
            <a:ext cx="19018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492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493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7375" y="6245225"/>
            <a:ext cx="19018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7C06CCBA-AEFB-4428-87E0-3CD7D88523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20494" name="Rectangle 14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44475"/>
            <a:ext cx="8385175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0495" name="Rectangle 15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838200" y="1905000"/>
            <a:ext cx="800735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6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zapovednik-vrn.ru/netcat_files/123/300/lzhekamysh.jpg" TargetMode="External"/><Relationship Id="rId2" Type="http://schemas.openxmlformats.org/officeDocument/2006/relationships/hyperlink" Target="http://www.zapovednik-vrn.ru/netcat_files/123/300/cowslip.jpg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333375"/>
            <a:ext cx="7772400" cy="574675"/>
          </a:xfrm>
        </p:spPr>
        <p:txBody>
          <a:bodyPr/>
          <a:lstStyle/>
          <a:p>
            <a:pPr eaLnBrk="1" hangingPunct="1">
              <a:defRPr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                           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Муниципальное казенное дошкольное образовательное учреждение </a:t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                                      «Центр развития ребенка -  детский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сад №7»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00063" y="1357313"/>
            <a:ext cx="8286750" cy="5500687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                    Презентация</a:t>
            </a:r>
          </a:p>
          <a:p>
            <a:pPr eaLnBrk="1" hangingPunct="1">
              <a:defRPr/>
            </a:pPr>
            <a:r>
              <a:rPr lang="ru-RU" sz="2800" dirty="0" smtClean="0"/>
              <a:t>               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экологического праздника</a:t>
            </a:r>
          </a:p>
          <a:p>
            <a:pPr eaLnBrk="1" hangingPunct="1">
              <a:defRPr/>
            </a:pPr>
            <a:r>
              <a:rPr lang="ru-RU" sz="2800" dirty="0" smtClean="0"/>
              <a:t>          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Тема:</a:t>
            </a:r>
            <a:r>
              <a:rPr lang="ru-RU" sz="2800" dirty="0" smtClean="0"/>
              <a:t>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«В заповедном лесу»</a:t>
            </a:r>
          </a:p>
          <a:p>
            <a:pPr eaLnBrk="1" hangingPunct="1">
              <a:defRPr/>
            </a:pPr>
            <a:r>
              <a:rPr lang="ru-RU" sz="1400" dirty="0" smtClean="0"/>
              <a:t>                                         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подготовительной группе №3</a:t>
            </a:r>
          </a:p>
          <a:p>
            <a:pPr eaLnBrk="1" hangingPunct="1">
              <a:defRPr/>
            </a:pPr>
            <a:endParaRPr lang="ru-RU" sz="1400" dirty="0" smtClean="0"/>
          </a:p>
          <a:p>
            <a:pPr eaLnBrk="1" hangingPunct="1">
              <a:defRPr/>
            </a:pPr>
            <a:endParaRPr lang="ru-RU" sz="1400" dirty="0" smtClean="0"/>
          </a:p>
          <a:p>
            <a:pPr eaLnBrk="1" hangingPunct="1">
              <a:defRPr/>
            </a:pPr>
            <a:r>
              <a:rPr lang="ru-RU" sz="1400" dirty="0" smtClean="0"/>
              <a:t>                                                                                                                    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Подготовила и провела</a:t>
            </a:r>
          </a:p>
          <a:p>
            <a:pPr eaLnBrk="1" hangingPunct="1">
              <a:defRPr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воспитатель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квалификационной категории                      </a:t>
            </a:r>
          </a:p>
          <a:p>
            <a:pPr eaLnBrk="1" hangingPunct="1">
              <a:defRPr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              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Затонская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Зинаида Леонидовна</a:t>
            </a:r>
          </a:p>
          <a:p>
            <a:pPr eaLnBrk="1" hangingPunct="1">
              <a:defRPr/>
            </a:pPr>
            <a:endParaRPr lang="ru-RU" sz="1400" dirty="0" smtClean="0"/>
          </a:p>
          <a:p>
            <a:pPr eaLnBrk="1" hangingPunct="1">
              <a:defRPr/>
            </a:pPr>
            <a:endParaRPr lang="ru-RU" sz="1400" dirty="0" smtClean="0"/>
          </a:p>
          <a:p>
            <a:pPr eaLnBrk="1" hangingPunct="1">
              <a:defRPr/>
            </a:pPr>
            <a:r>
              <a:rPr lang="ru-RU" sz="1200" dirty="0" smtClean="0"/>
              <a:t>                                                             </a:t>
            </a:r>
          </a:p>
          <a:p>
            <a:pPr eaLnBrk="1" hangingPunct="1">
              <a:defRPr/>
            </a:pPr>
            <a:endParaRPr lang="ru-RU" sz="1200" dirty="0" smtClean="0"/>
          </a:p>
          <a:p>
            <a:pPr eaLnBrk="1" hangingPunct="1">
              <a:defRPr/>
            </a:pPr>
            <a:endParaRPr lang="ru-RU" sz="1200" dirty="0" smtClean="0"/>
          </a:p>
          <a:p>
            <a:pPr eaLnBrk="1" hangingPunct="1">
              <a:defRPr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Калач 2013г.</a:t>
            </a:r>
          </a:p>
          <a:p>
            <a:pPr eaLnBrk="1" hangingPunct="1">
              <a:defRPr/>
            </a:pPr>
            <a:endParaRPr lang="ru-RU" sz="1200" dirty="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 sz="quarter"/>
          </p:nvPr>
        </p:nvSpPr>
        <p:spPr>
          <a:xfrm>
            <a:off x="857250" y="3786188"/>
            <a:ext cx="7772400" cy="2786062"/>
          </a:xfrm>
        </p:spPr>
        <p:txBody>
          <a:bodyPr/>
          <a:lstStyle/>
          <a:p>
            <a:pPr>
              <a:defRPr/>
            </a:pPr>
            <a:r>
              <a:rPr lang="ru-RU" sz="1800" dirty="0" smtClean="0"/>
              <a:t>- Пройдя большой путь, мы узнали, как нужно  вести себя в лесу, как охранять природу. </a:t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>- Друзья, посмотрите, у нас получилось слово – ЗАПОВЕДНИК.</a:t>
            </a:r>
            <a:br>
              <a:rPr lang="ru-RU" sz="1800" dirty="0" smtClean="0"/>
            </a:br>
            <a:endParaRPr lang="ru-RU" sz="1800" dirty="0"/>
          </a:p>
        </p:txBody>
      </p:sp>
      <p:pic>
        <p:nvPicPr>
          <p:cNvPr id="13315" name="Picture 5" descr="P1010392"/>
          <p:cNvPicPr>
            <a:picLocks noGrp="1" noChangeAspect="1" noChangeArrowheads="1"/>
          </p:cNvPicPr>
          <p:nvPr>
            <p:ph type="subTitle" sz="quarter" idx="1"/>
          </p:nvPr>
        </p:nvPicPr>
        <p:blipFill>
          <a:blip r:embed="rId2" cstate="screen"/>
          <a:stretch>
            <a:fillRect/>
          </a:stretch>
        </p:blipFill>
        <p:spPr>
          <a:xfrm>
            <a:off x="1928794" y="142852"/>
            <a:ext cx="5143536" cy="3643338"/>
          </a:xfr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38200" y="500063"/>
            <a:ext cx="8007350" cy="5595937"/>
          </a:xfrm>
        </p:spPr>
        <p:txBody>
          <a:bodyPr/>
          <a:lstStyle/>
          <a:p>
            <a:pPr eaLnBrk="1" hangingPunct="1">
              <a:defRPr/>
            </a:pPr>
            <a:r>
              <a:rPr lang="ru-RU" sz="1800" b="1" u="sng" dirty="0" smtClean="0">
                <a:latin typeface="Times New Roman" pitchFamily="18" charset="0"/>
                <a:cs typeface="Times New Roman" pitchFamily="18" charset="0"/>
              </a:rPr>
              <a:t>Цель: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defRPr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развивать познавательную активность детей;</a:t>
            </a:r>
          </a:p>
          <a:p>
            <a:pPr eaLnBrk="1" hangingPunct="1">
              <a:defRPr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формировать представления об охраняемых природных территориях – заповедниках;</a:t>
            </a:r>
          </a:p>
          <a:p>
            <a:pPr eaLnBrk="1" hangingPunct="1">
              <a:defRPr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продолжать знакомство с многообразием животного и растительного мира региона;</a:t>
            </a:r>
          </a:p>
          <a:p>
            <a:pPr eaLnBrk="1" hangingPunct="1">
              <a:defRPr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познакомить детей с Красной книгой, ее значением;</a:t>
            </a:r>
          </a:p>
          <a:p>
            <a:pPr eaLnBrk="1" hangingPunct="1">
              <a:defRPr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способствовать формированию у детей навыков разумного поведения в лесу;</a:t>
            </a:r>
          </a:p>
          <a:p>
            <a:pPr eaLnBrk="1" hangingPunct="1">
              <a:defRPr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развивать речь детей;</a:t>
            </a:r>
          </a:p>
          <a:p>
            <a:pPr eaLnBrk="1" hangingPunct="1">
              <a:defRPr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развивать творческое воображение и коммуникативные качества;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eaLnBrk="1" hangingPunct="1">
              <a:defRPr/>
            </a:pPr>
            <a:r>
              <a:rPr lang="ru-RU" sz="1800" b="1" u="sng" dirty="0" smtClean="0">
                <a:latin typeface="Times New Roman" pitchFamily="18" charset="0"/>
                <a:cs typeface="Times New Roman" pitchFamily="18" charset="0"/>
              </a:rPr>
              <a:t>Материал: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кроссворд, видеозаписи о заповеднике, красная книга, атрибуты для игр, музыкальное сопровождение.</a:t>
            </a:r>
            <a:endParaRPr lang="ru-RU" dirty="0" smtClean="0"/>
          </a:p>
          <a:p>
            <a:pPr eaLnBrk="1" hangingPunct="1">
              <a:buFont typeface="Wingdings" pitchFamily="2" charset="2"/>
              <a:buNone/>
              <a:defRPr/>
            </a:pPr>
            <a:endParaRPr lang="ru-RU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3050"/>
            <a:ext cx="8258175" cy="727075"/>
          </a:xfrm>
        </p:spPr>
        <p:txBody>
          <a:bodyPr/>
          <a:lstStyle/>
          <a:p>
            <a:pPr eaLnBrk="1" hangingPunct="1">
              <a:defRPr/>
            </a:pPr>
            <a:r>
              <a:rPr lang="ru-RU" sz="2800" dirty="0" smtClean="0"/>
              <a:t>                   Ход праздника: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286250" y="1071563"/>
            <a:ext cx="4857750" cy="4768850"/>
          </a:xfrm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1600" b="1" u="sng" dirty="0" smtClean="0">
                <a:latin typeface="Times New Roman" pitchFamily="18" charset="0"/>
                <a:cs typeface="Times New Roman" pitchFamily="18" charset="0"/>
              </a:rPr>
              <a:t>Ведущий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:  Ребята, к нам в группу пришло необычное письмо.</a:t>
            </a:r>
          </a:p>
          <a:p>
            <a:pPr>
              <a:buFont typeface="Wingdings" pitchFamily="2" charset="2"/>
              <a:buNone/>
              <a:defRPr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Интересно, что в нем ? </a:t>
            </a:r>
          </a:p>
          <a:p>
            <a:pPr>
              <a:buFont typeface="Wingdings" pitchFamily="2" charset="2"/>
              <a:buNone/>
              <a:defRPr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«Знаю лес и лес люблю,</a:t>
            </a:r>
          </a:p>
          <a:p>
            <a:pPr>
              <a:buFont typeface="Wingdings" pitchFamily="2" charset="2"/>
              <a:buNone/>
              <a:defRPr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 гости вас к себе зову.</a:t>
            </a:r>
          </a:p>
          <a:p>
            <a:pPr>
              <a:buFont typeface="Wingdings" pitchFamily="2" charset="2"/>
              <a:buNone/>
              <a:defRPr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Я люблю гулять по лесу, </a:t>
            </a:r>
          </a:p>
          <a:p>
            <a:pPr>
              <a:buFont typeface="Wingdings" pitchFamily="2" charset="2"/>
              <a:buNone/>
              <a:defRPr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 лесу хожу я целый день.</a:t>
            </a:r>
          </a:p>
          <a:p>
            <a:pPr>
              <a:buFont typeface="Wingdings" pitchFamily="2" charset="2"/>
              <a:buNone/>
              <a:defRPr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Все в лесу мне интересно</a:t>
            </a:r>
          </a:p>
          <a:p>
            <a:pPr>
              <a:buFont typeface="Wingdings" pitchFamily="2" charset="2"/>
              <a:buNone/>
              <a:defRPr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Каждый куст и каждый пень.</a:t>
            </a:r>
          </a:p>
          <a:p>
            <a:pPr>
              <a:buFont typeface="Wingdings" pitchFamily="2" charset="2"/>
              <a:buNone/>
              <a:defRPr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Я – веселый старичок.»</a:t>
            </a:r>
          </a:p>
          <a:p>
            <a:pPr>
              <a:buFont typeface="Wingdings" pitchFamily="2" charset="2"/>
              <a:buNone/>
              <a:defRPr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                 Старичок –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лесовичок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 typeface="Wingdings" pitchFamily="2" charset="2"/>
              <a:buNone/>
              <a:defRPr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( мой адрес: г. Воронеж,   Государственный заповедник)</a:t>
            </a:r>
          </a:p>
          <a:p>
            <a:pPr>
              <a:buFont typeface="Wingdings" pitchFamily="2" charset="2"/>
              <a:buNone/>
              <a:defRPr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Ну, что, ребята, принимаем приглашение старичка –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лесовичка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>
              <a:buFont typeface="Wingdings" pitchFamily="2" charset="2"/>
              <a:buNone/>
              <a:defRPr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Дети отвечают…</a:t>
            </a:r>
          </a:p>
          <a:p>
            <a:pPr>
              <a:buFont typeface="Wingdings" pitchFamily="2" charset="2"/>
              <a:buNone/>
              <a:defRPr/>
            </a:pPr>
            <a:endParaRPr lang="ru-RU" dirty="0"/>
          </a:p>
        </p:txBody>
      </p:sp>
      <p:pic>
        <p:nvPicPr>
          <p:cNvPr id="5123" name="Picture 5" descr="P1010379"/>
          <p:cNvPicPr>
            <a:picLocks noGrp="1" noChangeAspect="1" noChangeArrowheads="1"/>
          </p:cNvPicPr>
          <p:nvPr>
            <p:ph type="body" sz="half" idx="2"/>
          </p:nvPr>
        </p:nvPicPr>
        <p:blipFill>
          <a:blip r:embed="rId2" cstate="screen"/>
          <a:stretch>
            <a:fillRect/>
          </a:stretch>
        </p:blipFill>
        <p:spPr>
          <a:xfrm>
            <a:off x="214282" y="1357298"/>
            <a:ext cx="4071966" cy="4429156"/>
          </a:xfr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Rot="1" noChangeArrowheads="1"/>
          </p:cNvSpPr>
          <p:nvPr>
            <p:ph type="ctrTitle" sz="quarter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2800" dirty="0" smtClean="0"/>
              <a:t>            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type="subTitle" sz="quarter" idx="1"/>
          </p:nvPr>
        </p:nvSpPr>
        <p:spPr>
          <a:xfrm>
            <a:off x="428625" y="3643313"/>
            <a:ext cx="8286750" cy="3214687"/>
          </a:xfrm>
        </p:spPr>
        <p:txBody>
          <a:bodyPr/>
          <a:lstStyle/>
          <a:p>
            <a:pPr>
              <a:defRPr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Из –за елочки появляется </a:t>
            </a: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Лесовичок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- Здравствуйте, юные туристы! Я вижу, получили вы мое письмо и очень рад вас видеть. Сейчас  мы совершим путешествие по моему заповеднику. Мы поиграем, послушаем голоса птиц, познакомимся с  обитателями заповедника  и увидим  редкие растения.</a:t>
            </a:r>
          </a:p>
          <a:p>
            <a:pPr>
              <a:defRPr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А все, что мы встретим в пути, о чем узнаем, мы будем записывать в кроссворд. Когда мы заполним все клеточки, то у нас получится интересное ключевое слово.</a:t>
            </a:r>
          </a:p>
          <a:p>
            <a:pPr>
              <a:defRPr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 собой мы возьмем </a:t>
            </a:r>
            <a:r>
              <a:rPr lang="ru-RU" sz="1600" u="sng" dirty="0" smtClean="0">
                <a:latin typeface="Times New Roman" pitchFamily="18" charset="0"/>
                <a:cs typeface="Times New Roman" pitchFamily="18" charset="0"/>
              </a:rPr>
              <a:t>глаза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чтобы все увидеть и полюбоваться красотой природы,  </a:t>
            </a:r>
          </a:p>
          <a:p>
            <a:pPr>
              <a:defRPr/>
            </a:pPr>
            <a:r>
              <a:rPr lang="ru-RU" sz="1600" u="sng" dirty="0" smtClean="0">
                <a:latin typeface="Times New Roman" pitchFamily="18" charset="0"/>
                <a:cs typeface="Times New Roman" pitchFamily="18" charset="0"/>
              </a:rPr>
              <a:t>уши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чтобы послушать « голоса природы», наши </a:t>
            </a:r>
            <a:r>
              <a:rPr lang="ru-RU" sz="1600" u="sng" dirty="0" smtClean="0">
                <a:latin typeface="Times New Roman" pitchFamily="18" charset="0"/>
                <a:cs typeface="Times New Roman" pitchFamily="18" charset="0"/>
              </a:rPr>
              <a:t>руки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чтобы помогать природе, и наши </a:t>
            </a:r>
            <a:r>
              <a:rPr lang="ru-RU" sz="1600" u="sng" dirty="0" smtClean="0">
                <a:latin typeface="Times New Roman" pitchFamily="18" charset="0"/>
                <a:cs typeface="Times New Roman" pitchFamily="18" charset="0"/>
              </a:rPr>
              <a:t>улыбки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чтобы было весело в пути.</a:t>
            </a:r>
          </a:p>
          <a:p>
            <a:pPr>
              <a:buFontTx/>
              <a:buChar char="-"/>
              <a:defRPr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7" name="Picture 5" descr="P1010380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 cstate="screen"/>
          <a:stretch>
            <a:fillRect/>
          </a:stretch>
        </p:blipFill>
        <p:spPr>
          <a:xfrm>
            <a:off x="285720" y="142852"/>
            <a:ext cx="4214842" cy="3500462"/>
          </a:xfr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7" name="Picture 5" descr="P1010385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4643438" y="142852"/>
            <a:ext cx="4321175" cy="350046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 sz="quarter"/>
          </p:nvPr>
        </p:nvSpPr>
        <p:spPr>
          <a:xfrm>
            <a:off x="1071563" y="3571875"/>
            <a:ext cx="7772400" cy="3286125"/>
          </a:xfrm>
        </p:spPr>
        <p:txBody>
          <a:bodyPr/>
          <a:lstStyle/>
          <a:p>
            <a:pPr>
              <a:defRPr/>
            </a:pPr>
            <a:r>
              <a:rPr lang="ru-RU" sz="1600" dirty="0" smtClean="0"/>
              <a:t>                            Игра « Разрушенный дом»</a:t>
            </a:r>
            <a:br>
              <a:rPr lang="ru-RU" sz="1600" dirty="0" smtClean="0"/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Дети стоят в кругу, опоясанные веревкой. Все они – обитатели леса, которые жили себе, не тужили, каждый по – своему, пока  люди не надумали построить дорогу через лес. Они срубили деревья, и животные, которые жили в  этой части леса, остались без жилья. 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 лесу стало теснее (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лесовичок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стягивает веревку).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Но люди не только проложили дорогу, но и решили построить поселок. 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Вырубили лес на постройку домов (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лесовичок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постепенно стягивает веревку).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Животным в лесу стало еще теснее, выбора у многих животных не осталось,  и они погибли. Так могут погибнуть все животные, если человек без конца будет теснить их. Для того, чтобы не случилось такой беды,  существуют </a:t>
            </a:r>
            <a:r>
              <a:rPr lang="ru-RU" sz="1800" u="sng" dirty="0" smtClean="0">
                <a:latin typeface="Times New Roman" pitchFamily="18" charset="0"/>
                <a:cs typeface="Times New Roman" pitchFamily="18" charset="0"/>
              </a:rPr>
              <a:t>заповедники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острова жизни для растений и животных.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71" name="Picture 5" descr="P1010381"/>
          <p:cNvPicPr>
            <a:picLocks noGrp="1" noChangeAspect="1" noChangeArrowheads="1"/>
          </p:cNvPicPr>
          <p:nvPr>
            <p:ph type="subTitle" sz="quarter" idx="1"/>
          </p:nvPr>
        </p:nvPicPr>
        <p:blipFill>
          <a:blip r:embed="rId2" cstate="screen"/>
          <a:stretch>
            <a:fillRect/>
          </a:stretch>
        </p:blipFill>
        <p:spPr>
          <a:xfrm>
            <a:off x="2357422" y="214290"/>
            <a:ext cx="4857784" cy="3357586"/>
          </a:xfr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5" name="Picture 5" descr="P1010383"/>
          <p:cNvPicPr>
            <a:picLocks noGrp="1" noChangeAspect="1" noChangeArrowheads="1"/>
          </p:cNvPicPr>
          <p:nvPr>
            <p:ph type="subTitle" sz="quarter" idx="1"/>
          </p:nvPr>
        </p:nvPicPr>
        <p:blipFill>
          <a:blip r:embed="rId2" cstate="screen"/>
          <a:stretch>
            <a:fillRect/>
          </a:stretch>
        </p:blipFill>
        <p:spPr>
          <a:xfrm>
            <a:off x="2571736" y="357166"/>
            <a:ext cx="4572032" cy="3214710"/>
          </a:xfr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4" name="Заголовок 3"/>
          <p:cNvSpPr>
            <a:spLocks noGrp="1"/>
          </p:cNvSpPr>
          <p:nvPr>
            <p:ph type="ctrTitle" sz="quarter"/>
          </p:nvPr>
        </p:nvSpPr>
        <p:spPr>
          <a:xfrm>
            <a:off x="1000125" y="3643313"/>
            <a:ext cx="7772400" cy="3214687"/>
          </a:xfrm>
        </p:spPr>
        <p:txBody>
          <a:bodyPr/>
          <a:lstStyle/>
          <a:p>
            <a:pPr>
              <a:defRPr/>
            </a:pPr>
            <a:r>
              <a:rPr lang="ru-RU" sz="1800" dirty="0" smtClean="0"/>
              <a:t>                          Аутотренинг « Голоса леса»</a:t>
            </a:r>
            <a:br>
              <a:rPr lang="ru-RU" sz="1800" dirty="0" smtClean="0"/>
            </a:br>
            <a:r>
              <a:rPr lang="ru-RU" sz="1800" dirty="0" smtClean="0"/>
              <a:t>                                    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Ярко светит солнце,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Дует легкий ветерок,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Я вдыхаю его чистый,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Свежий воздух.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Колышутся травы на лугах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Надо мной гордо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Кружатся птицы.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Мне очень хорошо и приятно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Я очень рад, что встретился 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С удивительным миром заповедника.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Я хочу жить в мире с природой.</a:t>
            </a:r>
            <a:r>
              <a:rPr lang="ru-RU" sz="1800" dirty="0" smtClean="0"/>
              <a:t/>
            </a:r>
            <a:br>
              <a:rPr lang="ru-RU" sz="1800" dirty="0" smtClean="0"/>
            </a:b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 sz="quarter"/>
          </p:nvPr>
        </p:nvSpPr>
        <p:spPr>
          <a:xfrm>
            <a:off x="357188" y="3857625"/>
            <a:ext cx="8429625" cy="2643188"/>
          </a:xfrm>
        </p:spPr>
        <p:txBody>
          <a:bodyPr/>
          <a:lstStyle/>
          <a:p>
            <a:pPr>
              <a:defRPr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- Ребята, сейчас я хочу показать вам настоящее чудо, которое растет в нашем заповеднике.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Возьмите в руки бинокли ( имитация) Видите, на выровненных участках и склонах к боровым болотам, в местах близкого залегания грунтовых вод растут </a:t>
            </a: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сосняки-черничники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Усманский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бор - единственная в воронежской области место, где сохранилось таежное растение черника, поэтому Воронежские ботаники включили этот вид в региональную Красную книгу.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219" name="Picture 5" descr="P1010384"/>
          <p:cNvPicPr>
            <a:picLocks noGrp="1" noChangeAspect="1" noChangeArrowheads="1"/>
          </p:cNvPicPr>
          <p:nvPr>
            <p:ph type="subTitle" sz="quarter" idx="1"/>
          </p:nvPr>
        </p:nvPicPr>
        <p:blipFill>
          <a:blip r:embed="rId2" cstate="screen"/>
          <a:stretch>
            <a:fillRect/>
          </a:stretch>
        </p:blipFill>
        <p:spPr>
          <a:xfrm>
            <a:off x="214282" y="142852"/>
            <a:ext cx="4214842" cy="3643338"/>
          </a:xfr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8" name="Рисунок 7" descr="Сосняки черничники.jpg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4500562" y="142852"/>
            <a:ext cx="4500594" cy="364331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ctrTitle" sz="quarter"/>
          </p:nvPr>
        </p:nvSpPr>
        <p:spPr>
          <a:xfrm>
            <a:off x="928688" y="4071938"/>
            <a:ext cx="7772400" cy="2500312"/>
          </a:xfrm>
        </p:spPr>
        <p:txBody>
          <a:bodyPr/>
          <a:lstStyle/>
          <a:p>
            <a:pPr>
              <a:defRPr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Богата флора заповедных водоемов.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Весной пойменные ольшаники украшают ярко-желтые цветки </a:t>
            </a:r>
            <a:r>
              <a:rPr lang="ru-RU" sz="1800" u="sng" dirty="0" smtClean="0">
                <a:latin typeface="Times New Roman" pitchFamily="18" charset="0"/>
                <a:cs typeface="Times New Roman" pitchFamily="18" charset="0"/>
                <a:hlinkClick r:id="rId2"/>
              </a:rPr>
              <a:t>калужницы болотной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 и ириса. Летом воды лесных рек и небольших озер оживляют цветки кувшинок, кубышки и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водокраса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 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Вдоль тенистых ручьев - притоков реке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Ивницы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можно встретить эффектный крупный папоротник – 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страусник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обыкновенный. 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Песчаные обмели живописного борового озера Чистое - единственное в заповеднике место, где встречается </a:t>
            </a:r>
            <a:r>
              <a:rPr lang="ru-RU" sz="1800" u="sng" dirty="0" err="1" smtClean="0">
                <a:latin typeface="Times New Roman" pitchFamily="18" charset="0"/>
                <a:cs typeface="Times New Roman" pitchFamily="18" charset="0"/>
                <a:hlinkClick r:id="rId3"/>
              </a:rPr>
              <a:t>лжекамыш</a:t>
            </a:r>
            <a:r>
              <a:rPr lang="ru-RU" sz="1800" u="sng" dirty="0" smtClean="0">
                <a:latin typeface="Times New Roman" pitchFamily="18" charset="0"/>
                <a:cs typeface="Times New Roman" pitchFamily="18" charset="0"/>
                <a:hlinkClick r:id="rId3"/>
              </a:rPr>
              <a:t> обыкновенный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10243" name="Picture 5" descr="P1010387"/>
          <p:cNvPicPr>
            <a:picLocks noGrp="1" noChangeAspect="1" noChangeArrowheads="1"/>
          </p:cNvPicPr>
          <p:nvPr>
            <p:ph type="subTitle" sz="quarter" idx="1"/>
          </p:nvPr>
        </p:nvPicPr>
        <p:blipFill>
          <a:blip r:embed="rId4" cstate="screen"/>
          <a:stretch>
            <a:fillRect/>
          </a:stretch>
        </p:blipFill>
        <p:spPr>
          <a:xfrm>
            <a:off x="428596" y="142852"/>
            <a:ext cx="4286280" cy="3643338"/>
          </a:xfr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0244" name="Picture 6" descr="P1010386"/>
          <p:cNvPicPr>
            <a:picLocks noChangeAspect="1" noChangeArrowheads="1"/>
          </p:cNvPicPr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4786314" y="142852"/>
            <a:ext cx="4071966" cy="364333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Rot="1" noChangeArrowheads="1"/>
          </p:cNvSpPr>
          <p:nvPr>
            <p:ph type="ctrTitle" sz="quarter"/>
          </p:nvPr>
        </p:nvSpPr>
        <p:spPr>
          <a:xfrm>
            <a:off x="500063" y="3714750"/>
            <a:ext cx="8358187" cy="3143250"/>
          </a:xfrm>
        </p:spPr>
        <p:txBody>
          <a:bodyPr/>
          <a:lstStyle/>
          <a:p>
            <a:pPr>
              <a:defRPr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- Ребята, познакомьтесь с  лучшим защитником заповедной природы – </a:t>
            </a:r>
            <a:r>
              <a:rPr lang="ru-RU" sz="1800" u="sng" dirty="0" smtClean="0">
                <a:latin typeface="Times New Roman" pitchFamily="18" charset="0"/>
                <a:cs typeface="Times New Roman" pitchFamily="18" charset="0"/>
              </a:rPr>
              <a:t>лесником.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Лесник: Здравствуйте дети. Вы знаете кто я?  Правильно, я – очень важный для леса человек. Я знаю всех обитателей леса, стараюсь помочь им в трудное время – зимой в бескормицу, весной в половодье. Берегу лес от пожара, очищаю от старых деревьев, высаживаю новые. А еще борюсь с браконьерами.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/>
              <a:t>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- Путешествуя по моему заповеднику, вы наверняка встретили много редких растений и животных. Все они занесены в эту Красную книгу. ( показывает детям, вместе рассматривают иллюстрации книги) 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 smtClean="0"/>
          </a:p>
        </p:txBody>
      </p:sp>
      <p:pic>
        <p:nvPicPr>
          <p:cNvPr id="11267" name="Picture 5" descr="P1010388"/>
          <p:cNvPicPr>
            <a:picLocks noGrp="1" noChangeAspect="1" noChangeArrowheads="1"/>
          </p:cNvPicPr>
          <p:nvPr>
            <p:ph type="subTitle" sz="quarter" idx="1"/>
          </p:nvPr>
        </p:nvPicPr>
        <p:blipFill>
          <a:blip r:embed="rId2" cstate="screen"/>
          <a:stretch>
            <a:fillRect/>
          </a:stretch>
        </p:blipFill>
        <p:spPr>
          <a:xfrm>
            <a:off x="2500298" y="142852"/>
            <a:ext cx="4286280" cy="3500462"/>
          </a:xfr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рава">
  <a:themeElements>
    <a:clrScheme name="Трава 4">
      <a:dk1>
        <a:srgbClr val="006600"/>
      </a:dk1>
      <a:lt1>
        <a:srgbClr val="FFFFFF"/>
      </a:lt1>
      <a:dk2>
        <a:srgbClr val="008000"/>
      </a:dk2>
      <a:lt2>
        <a:srgbClr val="FFFFB7"/>
      </a:lt2>
      <a:accent1>
        <a:srgbClr val="99CC00"/>
      </a:accent1>
      <a:accent2>
        <a:srgbClr val="00CC00"/>
      </a:accent2>
      <a:accent3>
        <a:srgbClr val="AAC0AA"/>
      </a:accent3>
      <a:accent4>
        <a:srgbClr val="DADADA"/>
      </a:accent4>
      <a:accent5>
        <a:srgbClr val="CAE2AA"/>
      </a:accent5>
      <a:accent6>
        <a:srgbClr val="00B900"/>
      </a:accent6>
      <a:hlink>
        <a:srgbClr val="99FF66"/>
      </a:hlink>
      <a:folHlink>
        <a:srgbClr val="FFFF66"/>
      </a:folHlink>
    </a:clrScheme>
    <a:fontScheme name="Трава">
      <a:majorFont>
        <a:latin typeface="Arial Black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рава 1">
        <a:dk1>
          <a:srgbClr val="FF9900"/>
        </a:dk1>
        <a:lt1>
          <a:srgbClr val="FFFFFF"/>
        </a:lt1>
        <a:dk2>
          <a:srgbClr val="FFCC66"/>
        </a:dk2>
        <a:lt2>
          <a:srgbClr val="CC6600"/>
        </a:lt2>
        <a:accent1>
          <a:srgbClr val="F05000"/>
        </a:accent1>
        <a:accent2>
          <a:srgbClr val="B28300"/>
        </a:accent2>
        <a:accent3>
          <a:srgbClr val="FFE2B8"/>
        </a:accent3>
        <a:accent4>
          <a:srgbClr val="DADADA"/>
        </a:accent4>
        <a:accent5>
          <a:srgbClr val="F6B3AA"/>
        </a:accent5>
        <a:accent6>
          <a:srgbClr val="A17600"/>
        </a:accent6>
        <a:hlink>
          <a:srgbClr val="99CC00"/>
        </a:hlink>
        <a:folHlink>
          <a:srgbClr val="0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2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3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DDFFB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4">
        <a:dk1>
          <a:srgbClr val="006600"/>
        </a:dk1>
        <a:lt1>
          <a:srgbClr val="FFFFFF"/>
        </a:lt1>
        <a:dk2>
          <a:srgbClr val="008000"/>
        </a:dk2>
        <a:lt2>
          <a:srgbClr val="FFFFB7"/>
        </a:lt2>
        <a:accent1>
          <a:srgbClr val="99CC00"/>
        </a:accent1>
        <a:accent2>
          <a:srgbClr val="00CC00"/>
        </a:accent2>
        <a:accent3>
          <a:srgbClr val="AAC0AA"/>
        </a:accent3>
        <a:accent4>
          <a:srgbClr val="DADADA"/>
        </a:accent4>
        <a:accent5>
          <a:srgbClr val="CAE2AA"/>
        </a:accent5>
        <a:accent6>
          <a:srgbClr val="00B900"/>
        </a:accent6>
        <a:hlink>
          <a:srgbClr val="99FF66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5">
        <a:dk1>
          <a:srgbClr val="000000"/>
        </a:dk1>
        <a:lt1>
          <a:srgbClr val="CCECFF"/>
        </a:lt1>
        <a:dk2>
          <a:srgbClr val="000000"/>
        </a:dk2>
        <a:lt2>
          <a:srgbClr val="D6EDEE"/>
        </a:lt2>
        <a:accent1>
          <a:srgbClr val="E8F0F4"/>
        </a:accent1>
        <a:accent2>
          <a:srgbClr val="8EAAFA"/>
        </a:accent2>
        <a:accent3>
          <a:srgbClr val="E2F4FF"/>
        </a:accent3>
        <a:accent4>
          <a:srgbClr val="000000"/>
        </a:accent4>
        <a:accent5>
          <a:srgbClr val="F2F6F8"/>
        </a:accent5>
        <a:accent6>
          <a:srgbClr val="809AE3"/>
        </a:accent6>
        <a:hlink>
          <a:srgbClr val="0066FF"/>
        </a:hlink>
        <a:folHlink>
          <a:srgbClr val="9947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рава 6">
        <a:dk1>
          <a:srgbClr val="48486A"/>
        </a:dk1>
        <a:lt1>
          <a:srgbClr val="FFFFFF"/>
        </a:lt1>
        <a:dk2>
          <a:srgbClr val="000099"/>
        </a:dk2>
        <a:lt2>
          <a:srgbClr val="F8F8F8"/>
        </a:lt2>
        <a:accent1>
          <a:srgbClr val="6699FF"/>
        </a:accent1>
        <a:accent2>
          <a:srgbClr val="0000FF"/>
        </a:accent2>
        <a:accent3>
          <a:srgbClr val="AAAACA"/>
        </a:accent3>
        <a:accent4>
          <a:srgbClr val="DADADA"/>
        </a:accent4>
        <a:accent5>
          <a:srgbClr val="B8CAFF"/>
        </a:accent5>
        <a:accent6>
          <a:srgbClr val="0000E7"/>
        </a:accent6>
        <a:hlink>
          <a:srgbClr val="3DCC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7">
        <a:dk1>
          <a:srgbClr val="573F8B"/>
        </a:dk1>
        <a:lt1>
          <a:srgbClr val="FFFFFF"/>
        </a:lt1>
        <a:dk2>
          <a:srgbClr val="666699"/>
        </a:dk2>
        <a:lt2>
          <a:srgbClr val="D9D9FF"/>
        </a:lt2>
        <a:accent1>
          <a:srgbClr val="CC99FF"/>
        </a:accent1>
        <a:accent2>
          <a:srgbClr val="9933FF"/>
        </a:accent2>
        <a:accent3>
          <a:srgbClr val="B8B8CA"/>
        </a:accent3>
        <a:accent4>
          <a:srgbClr val="DADADA"/>
        </a:accent4>
        <a:accent5>
          <a:srgbClr val="E2CAFF"/>
        </a:accent5>
        <a:accent6>
          <a:srgbClr val="8A2DE7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8">
        <a:dk1>
          <a:srgbClr val="000000"/>
        </a:dk1>
        <a:lt1>
          <a:srgbClr val="EAEAEA"/>
        </a:lt1>
        <a:dk2>
          <a:srgbClr val="000000"/>
        </a:dk2>
        <a:lt2>
          <a:srgbClr val="C1C2CB"/>
        </a:lt2>
        <a:accent1>
          <a:srgbClr val="F1F1F7"/>
        </a:accent1>
        <a:accent2>
          <a:srgbClr val="8C8CB4"/>
        </a:accent2>
        <a:accent3>
          <a:srgbClr val="F3F3F3"/>
        </a:accent3>
        <a:accent4>
          <a:srgbClr val="000000"/>
        </a:accent4>
        <a:accent5>
          <a:srgbClr val="F7F7FA"/>
        </a:accent5>
        <a:accent6>
          <a:srgbClr val="7E7EA3"/>
        </a:accent6>
        <a:hlink>
          <a:srgbClr val="A3FFFF"/>
        </a:hlink>
        <a:folHlink>
          <a:srgbClr val="9E99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Glass Layers</Template>
  <TotalTime>171</TotalTime>
  <Words>388</Words>
  <Application>Microsoft Office PowerPoint</Application>
  <PresentationFormat>Экран (4:3)</PresentationFormat>
  <Paragraphs>54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6" baseType="lpstr">
      <vt:lpstr>Arial</vt:lpstr>
      <vt:lpstr>Arial Black</vt:lpstr>
      <vt:lpstr>Wingdings</vt:lpstr>
      <vt:lpstr>Calibri</vt:lpstr>
      <vt:lpstr>Times New Roman</vt:lpstr>
      <vt:lpstr>Трава</vt:lpstr>
      <vt:lpstr>                             Муниципальное казенное дошкольное образовательное учреждение                                              «Центр развития ребенка -  детский сад №7»</vt:lpstr>
      <vt:lpstr>Слайд 2</vt:lpstr>
      <vt:lpstr>                   Ход праздника:</vt:lpstr>
      <vt:lpstr>            </vt:lpstr>
      <vt:lpstr>                            Игра « Разрушенный дом» Дети стоят в кругу, опоясанные веревкой. Все они – обитатели леса, которые жили себе, не тужили, каждый по – своему, пока  люди не надумали построить дорогу через лес. Они срубили деревья, и животные, которые жили в  этой части леса, остались без жилья.  В лесу стало теснее (лесовичок стягивает веревку). Но люди не только проложили дорогу, но и решили построить поселок.  Вырубили лес на постройку домов (лесовичок постепенно стягивает веревку). Животным в лесу стало еще теснее, выбора у многих животных не осталось,  и они погибли. Так могут погибнуть все животные, если человек без конца будет теснить их. Для того, чтобы не случилось такой беды,  существуют заповедники- острова жизни для растений и животных. </vt:lpstr>
      <vt:lpstr>                          Аутотренинг « Голоса леса»                                      Ярко светит солнце,                                                        Дует легкий ветерок,                                                        Я вдыхаю его чистый,                                                        Свежий воздух.                                                        Колышутся травы на лугах                                                        Надо мной гордо                                                        Кружатся птицы.                                                        Мне очень хорошо и приятно                                                        Я очень рад, что встретился                                                         С удивительным миром заповедника.                                                        Я хочу жить в мире с природой. </vt:lpstr>
      <vt:lpstr>- Ребята, сейчас я хочу показать вам настоящее чудо, которое растет в нашем заповеднике. Возьмите в руки бинокли ( имитация) Видите, на выровненных участках и склонах к боровым болотам, в местах близкого залегания грунтовых вод растут сосняки-черничники. Усманский бор - единственная в воронежской области место, где сохранилось таежное растение черника, поэтому Воронежские ботаники включили этот вид в региональную Красную книгу.  </vt:lpstr>
      <vt:lpstr>Богата флора заповедных водоемов. Весной пойменные ольшаники украшают ярко-желтые цветки калужницы болотной и ириса. Летом воды лесных рек и небольших озер оживляют цветки кувшинок, кубышки и водокраса.  Вдоль тенистых ручьев - притоков реке Ивницы можно встретить эффектный крупный папоротник – страусник обыкновенный.  Песчаные обмели живописного борового озера Чистое - единственное в заповеднике место, где встречается лжекамыш обыкновенный. </vt:lpstr>
      <vt:lpstr> - Ребята, познакомьтесь с  лучшим защитником заповедной природы – лесником.  Лесник: Здравствуйте дети. Вы знаете кто я?  Правильно, я – очень важный для леса человек. Я знаю всех обитателей леса, стараюсь помочь им в трудное время – зимой в бескормицу, весной в половодье. Берегу лес от пожара, очищаю от старых деревьев, высаживаю новые. А еще борюсь с браконьерами.  - Путешествуя по моему заповеднику, вы наверняка встретили много редких растений и животных. Все они занесены в эту Красную книгу. ( показывает детям, вместе рассматривают иллюстрации книги)   </vt:lpstr>
      <vt:lpstr>- Пройдя большой путь, мы узнали, как нужно  вести себя в лесу, как охранять природу.   - Друзья, посмотрите, у нас получилось слово – ЗАПОВЕДНИК. </vt:lpstr>
    </vt:vector>
  </TitlesOfParts>
  <Company>MoBIL GROUP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Муниципальное казенное дошкольное образовательное учреждение «ЦРР- детский сад №7»</dc:title>
  <dc:creator>NickOn</dc:creator>
  <cp:lastModifiedBy>Мария</cp:lastModifiedBy>
  <cp:revision>33</cp:revision>
  <dcterms:created xsi:type="dcterms:W3CDTF">2013-12-12T08:03:09Z</dcterms:created>
  <dcterms:modified xsi:type="dcterms:W3CDTF">2016-02-14T12:09:36Z</dcterms:modified>
</cp:coreProperties>
</file>