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330" r:id="rId4"/>
    <p:sldId id="297" r:id="rId5"/>
    <p:sldId id="323" r:id="rId6"/>
    <p:sldId id="312" r:id="rId7"/>
    <p:sldId id="315" r:id="rId8"/>
    <p:sldId id="316" r:id="rId9"/>
    <p:sldId id="325" r:id="rId10"/>
    <p:sldId id="319" r:id="rId11"/>
    <p:sldId id="320" r:id="rId12"/>
    <p:sldId id="322" r:id="rId13"/>
    <p:sldId id="317" r:id="rId14"/>
    <p:sldId id="333" r:id="rId15"/>
    <p:sldId id="307" r:id="rId16"/>
    <p:sldId id="326" r:id="rId17"/>
    <p:sldId id="335" r:id="rId18"/>
    <p:sldId id="334" r:id="rId19"/>
    <p:sldId id="308" r:id="rId20"/>
    <p:sldId id="321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4652" autoAdjust="0"/>
  </p:normalViewPr>
  <p:slideViewPr>
    <p:cSldViewPr>
      <p:cViewPr varScale="1">
        <p:scale>
          <a:sx n="75" d="100"/>
          <a:sy n="75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F52735-4580-4E35-8557-9FB453C0DD44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6A0915-A95E-4C03-9243-68B72DFD48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15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B7A3375-7C64-4874-A3F3-DA4C586820F6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6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D377D-51E0-4735-A3AD-1FB1033F87C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510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0BB6B-EE66-4651-ADB8-66D41B0C072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1361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2A990-ADE9-4217-AC0C-8E11D6212FF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418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F7924-E9CD-4CEF-8076-1000AB8798E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181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90589-4D93-4692-A929-93332569BAA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3183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B8C99-C89E-468E-87A6-218C3562CC0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0394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C2DDC-A265-46A9-8429-67BCADF0D35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2170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18FFF-5759-404B-9069-B49BDABE3D7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346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45674-288B-482C-9C60-563FED97139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538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665DB-4707-4510-BD1B-8E6F4AD1683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7866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9AC7-8E36-467D-9D3D-5042F52DD8A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942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97A8395-AEF3-4D27-87F8-5F4AFFB8F43D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00" y="1468894"/>
            <a:ext cx="7416824" cy="954107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интегративного обучения детей с ОВЗ в общеобразовательной школе</a:t>
            </a:r>
          </a:p>
        </p:txBody>
      </p:sp>
      <p:pic>
        <p:nvPicPr>
          <p:cNvPr id="3077" name="Picture 6" descr="http://us.cdn3.123rf.com/168nwm/grynold/grynold0911/grynold091100019/5855537-vector-drawing-handshake-colored-figures-of-people-on-a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1600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3625" y="422275"/>
            <a:ext cx="475297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</a:t>
            </a:r>
          </a:p>
        </p:txBody>
      </p:sp>
      <p:sp>
        <p:nvSpPr>
          <p:cNvPr id="3082" name="TextBox 4"/>
          <p:cNvSpPr txBox="1">
            <a:spLocks noChangeArrowheads="1"/>
          </p:cNvSpPr>
          <p:nvPr/>
        </p:nvSpPr>
        <p:spPr bwMode="auto">
          <a:xfrm>
            <a:off x="3708400" y="3775075"/>
            <a:ext cx="51117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«Средняя общеобразовательная школа №11»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Юрьева И.В., учитель-дефектолог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23875" y="1125538"/>
            <a:ext cx="79930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Индивидуальный подход к каждому ученику.</a:t>
            </a:r>
          </a:p>
          <a:p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Предотвращение наступления утомления, используя для этого </a:t>
            </a:r>
          </a:p>
          <a:p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наглядности).</a:t>
            </a:r>
          </a:p>
          <a:p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Использование методов, активизирующих познавательную деятельность учащихся, развивающих их устную и письменную</a:t>
            </a:r>
          </a:p>
          <a:p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речь и формирующих необходимые учебные навыки.</a:t>
            </a:r>
          </a:p>
          <a:p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Проявление педагогического такта. Постоянное поощрение за малейшие успехи, своевременная и тактическая помощь </a:t>
            </a:r>
          </a:p>
          <a:p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каждому ребёнку, развитие в нём веры в собственные силы и возможности.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964" y="332656"/>
            <a:ext cx="8136904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и правила коррекционной работы</a:t>
            </a:r>
          </a:p>
        </p:txBody>
      </p:sp>
      <p:pic>
        <p:nvPicPr>
          <p:cNvPr id="13318" name="Picture 2" descr="C:\Documents and Settings\Admin\Рабочий стол\11 март 2015 Коррекция\CIMG5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5" y="3983481"/>
            <a:ext cx="2862487" cy="214484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4" descr="C:\Documents and Settings\Admin\Рабочий стол\11 март 2015 Коррекция\CIMG5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83481"/>
            <a:ext cx="2733475" cy="205212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416824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коррекционного воздействия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34825" name="Прямоугольник 1"/>
          <p:cNvSpPr>
            <a:spLocks noChangeArrowheads="1"/>
          </p:cNvSpPr>
          <p:nvPr/>
        </p:nvSpPr>
        <p:spPr bwMode="auto">
          <a:xfrm>
            <a:off x="395288" y="836613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Эффективными приемами коррекционного воздействия на эмоциональную и познавательную сферу детей с  ОВЗ в развитии являются:</a:t>
            </a: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ситуации;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игры, которые связаны с поиском видовых и родовых признаков предметов;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тренинги, способствующие развитию умения общаться с другими;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релаксация, позволяющие снять мышечные спазмы и зажимы, особенно в области лица и кистей рук.</a:t>
            </a:r>
          </a:p>
        </p:txBody>
      </p:sp>
      <p:pic>
        <p:nvPicPr>
          <p:cNvPr id="14345" name="Picture 2" descr="C:\Documents and Settings\Admin\Рабочий стол\фото 4к\DSC06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59" y="3077501"/>
            <a:ext cx="2802429" cy="2102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7" y="3164800"/>
            <a:ext cx="2543445" cy="22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29" y="4128895"/>
            <a:ext cx="2694196" cy="19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416824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работы с детьми с ОВЗ</a:t>
            </a:r>
          </a:p>
        </p:txBody>
      </p:sp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401638" y="908050"/>
            <a:ext cx="62579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здоровьесбережения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сенсомоторной интеграции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Песочная терапия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Логоритмика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Кинезитерапия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Классно-урочная технология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Игровые технологии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 коммуникационные технологии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бесконфликтного общения. 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  <a:tabLst>
                <a:tab pos="2312988" algn="l"/>
              </a:tabLst>
            </a:pP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проектного обучения </a:t>
            </a:r>
          </a:p>
        </p:txBody>
      </p:sp>
      <p:pic>
        <p:nvPicPr>
          <p:cNvPr id="1536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71" y="4270929"/>
            <a:ext cx="2562606" cy="192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4" y="1196754"/>
            <a:ext cx="2734300" cy="2049475"/>
          </a:xfrm>
          <a:prstGeom prst="rect">
            <a:avLst/>
          </a:prstGeom>
          <a:effectLst>
            <a:glow rad="228600">
              <a:srgbClr val="9BBB59">
                <a:satMod val="175000"/>
                <a:alpha val="4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6321"/>
            <a:ext cx="6480720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карты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16392" name="Прямоугольник 4"/>
          <p:cNvSpPr>
            <a:spLocks noChangeArrowheads="1"/>
          </p:cNvSpPr>
          <p:nvPr/>
        </p:nvSpPr>
        <p:spPr bwMode="auto">
          <a:xfrm>
            <a:off x="682625" y="908050"/>
            <a:ext cx="79216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Индивидуальные карты каждого   учащегося с   ограниченными   возможностями здоровья содержат: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социальный паспорт семьи,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 динамического наблюдения психологом;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 динамического наблюдения логопедом;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психологического/дефектологического обследования ребенка;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 с родителями (законными представителями) о психолого - медико педагогическом обследовании и сопровождении учащегося.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6321"/>
            <a:ext cx="6480720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социальных компетенций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981075"/>
            <a:ext cx="83534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социально-бытовых и социально - трудовых навыков</a:t>
            </a:r>
            <a:r>
              <a:rPr lang="ru-RU" altLang="ru-RU" sz="1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          </a:t>
            </a:r>
            <a:r>
              <a:rPr lang="ru-RU" alt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– 0%-35%     </a:t>
            </a:r>
            <a:r>
              <a:rPr lang="ru-RU" alt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-34%-65%      Достаточный </a:t>
            </a:r>
            <a:r>
              <a:rPr lang="ru-RU" alt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66% - 100%</a:t>
            </a:r>
            <a:endParaRPr lang="ru-RU" alt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7524" y="1844824"/>
          <a:ext cx="8018584" cy="38846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8647"/>
                <a:gridCol w="3253836"/>
                <a:gridCol w="505196"/>
                <a:gridCol w="505196"/>
                <a:gridCol w="505196"/>
                <a:gridCol w="533263"/>
                <a:gridCol w="533263"/>
                <a:gridCol w="533263"/>
                <a:gridCol w="662367"/>
                <a:gridCol w="488357"/>
              </a:tblGrid>
              <a:tr h="1097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Ф.И. уч-ся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самообслуживания: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коммуникативного общения: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ориентации: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1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 за своим поведением: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навыки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468313" y="836613"/>
            <a:ext cx="835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4"/>
          <a:ext cx="8640639" cy="6101536"/>
        </p:xfrm>
        <a:graphic>
          <a:graphicData uri="http://schemas.openxmlformats.org/drawingml/2006/table">
            <a:tbl>
              <a:tblPr firstRow="1" firstCol="1" bandRow="1"/>
              <a:tblGrid>
                <a:gridCol w="569846"/>
                <a:gridCol w="1419252"/>
                <a:gridCol w="569846"/>
                <a:gridCol w="506927"/>
                <a:gridCol w="709269"/>
                <a:gridCol w="709269"/>
                <a:gridCol w="709269"/>
                <a:gridCol w="608455"/>
                <a:gridCol w="506927"/>
                <a:gridCol w="506927"/>
                <a:gridCol w="912326"/>
                <a:gridCol w="912326"/>
              </a:tblGrid>
              <a:tr h="404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9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 обучающегося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с самим собой»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и окружающие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и окружающий мир»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и школа»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Санитарно-гигиенические навыки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пищи, дежурство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столовой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Трудовая деятельность,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самообслуживание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считаться  с другими, независимость,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Адаптации в условиях города, безопасность, здоровье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контакты дружба, личные взаимности.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Поведение в школе, выполнение дом. задания.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 и организация досуга.</a:t>
                      </a: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слабый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слабый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слабый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по классу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468313" y="836613"/>
            <a:ext cx="835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>
            <a:off x="255588" y="1203325"/>
            <a:ext cx="5253037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1)репрезентация ситуации как значимого события;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2)критическое осмысление жизненного события;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3)личностная рефлексия;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4)переосмысление действительности;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5)изменение отношения к ситуации;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6)изменение мотивов деятельности;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7)освоение новых способов 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8351837" cy="830997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проект, акция, как механизм формирования социальных компетенций</a:t>
            </a:r>
          </a:p>
        </p:txBody>
      </p:sp>
      <p:pic>
        <p:nvPicPr>
          <p:cNvPr id="1946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42" y="1556172"/>
            <a:ext cx="2817890" cy="19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312233"/>
            <a:ext cx="2350465" cy="16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02" y="3737610"/>
            <a:ext cx="1584960" cy="21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8964488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и социализация –слагаемые  развития личности</a:t>
            </a:r>
          </a:p>
        </p:txBody>
      </p:sp>
      <p:pic>
        <p:nvPicPr>
          <p:cNvPr id="20485" name="Picture 3" descr="C:\Documents and Settings\Admin\Рабочий стол\фото 4к\DSC06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7" y="937873"/>
            <a:ext cx="2677030" cy="18545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7" y="4005265"/>
            <a:ext cx="2469877" cy="18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4" y="891142"/>
            <a:ext cx="2668468" cy="2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22" y="3258703"/>
            <a:ext cx="2830234" cy="212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69" y="1157239"/>
            <a:ext cx="1725514" cy="230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8" y="3200406"/>
            <a:ext cx="1778092" cy="23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16321"/>
            <a:ext cx="8351837" cy="830997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уровня функциональной грамотности по предметам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1230313"/>
            <a:ext cx="835183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оценки предметных результатов по математике</a:t>
            </a:r>
            <a:endParaRPr lang="ru-RU" altLang="ru-RU" sz="1400" u="sng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Класс     ____класс______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б. – не научился                  1 б. – частично научился                     2 б. – в полной мере научился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8179" y="2161310"/>
          <a:ext cx="8431970" cy="4325486"/>
        </p:xfrm>
        <a:graphic>
          <a:graphicData uri="http://schemas.openxmlformats.org/drawingml/2006/table">
            <a:tbl>
              <a:tblPr firstRow="1" firstCol="1" bandRow="1"/>
              <a:tblGrid>
                <a:gridCol w="517161"/>
                <a:gridCol w="5841452"/>
                <a:gridCol w="518441"/>
                <a:gridCol w="518034"/>
                <a:gridCol w="518441"/>
                <a:gridCol w="518441"/>
              </a:tblGrid>
              <a:tr h="1210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ФИО обучающихся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Формируемые навыки и умения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row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Математика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Получать , называть, сравнивать, записывать круглые десятки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Считать круглыми десятками в пределах 100 в прямой и обратной последовательности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Получать двузначные числа из десятков и единиц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Раскладывать двузначные числа на десятки и единицы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и записывать, откладывать на счётах двузначные числа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Считать в прямой и обратной последовательности по единице и разными числовыми группами по 2 по 3 по 5 по 4 в пределах 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однозначные и двузначные, чётные и нечётные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числа в пределах 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Увеличивать и уменьшать количество и число в несколько раз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.Пользоваться единицами измерения стоимости, длины, времени, ёмкости, соотносить изученные меры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.Определять порядок месяцев в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время с точностью до получаса, до четверти, до 5 минут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0" y="30163"/>
            <a:ext cx="9144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уровня функциональной грамотности по русскому языку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(оценка производилась в баллах) :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- 0 б. – не научился                  1 б. – частично научился                     2 б. – в полной мере научился</a:t>
            </a:r>
          </a:p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7" y="1435831"/>
          <a:ext cx="8496944" cy="4657465"/>
        </p:xfrm>
        <a:graphic>
          <a:graphicData uri="http://schemas.openxmlformats.org/drawingml/2006/table">
            <a:tbl>
              <a:tblPr firstRow="1" firstCol="1" bandRow="1"/>
              <a:tblGrid>
                <a:gridCol w="6335696"/>
                <a:gridCol w="540312"/>
                <a:gridCol w="540312"/>
                <a:gridCol w="540312"/>
                <a:gridCol w="540312"/>
              </a:tblGrid>
              <a:tr h="928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ФИО обучающихся                        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и умения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Записывать слова с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послоговым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орфографическим проговариванием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гласные и согласные, ударные и безударные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Делить слова на слоги, переносить части слова при письме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Списывать текст целыми словами, писать под диктовку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Выделять из предложения слова, обозначающие предметы, действия, признаки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предложения, восстанавливать нарушенный порядок слов в предложении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.Складывать  и вычитать числа с переходом через десяток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пределах 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Складывать и вычитать числа в пределах 100без перехода через разряд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арифметические действия умножения и деления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Пользоваться таблицами умножения и деления чисел в пределах 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0825" y="2708275"/>
            <a:ext cx="8785225" cy="144621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Образовательная организация призвана обеспечить овладение обучающимися тех компетенций, которые позволят им в дальнейшем самореализовываться. Метакомпетенции и адаптивные навыки вот то, что нужно ребенку с ОВЗ для подготовки к реальной жизни, в которой ему придется играть разные социальные роли.</a:t>
            </a:r>
            <a:endParaRPr lang="ru-RU" alt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50825" y="688975"/>
            <a:ext cx="87852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  Дети с ограниченными возможностями здоровья – группа детей с сенсорными, интеллектуальными, эмоционально-волевыми, 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физическими и другими отклонениями в психофизическом развитии. 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Эволюция понятия: «аномальные», «с отклонениями в развитии», 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«с особыми образовательными потребностями», «с ограниченными возможностями здоровья».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16321"/>
            <a:ext cx="8351837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результаты</a:t>
            </a:r>
          </a:p>
        </p:txBody>
      </p:sp>
      <p:pic>
        <p:nvPicPr>
          <p:cNvPr id="2355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196975"/>
            <a:ext cx="1882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638"/>
            <a:ext cx="193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3950"/>
            <a:ext cx="1873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187801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20891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416824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инклюзивного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5128" name="TextBox 4"/>
          <p:cNvSpPr txBox="1">
            <a:spLocks noChangeArrowheads="1"/>
          </p:cNvSpPr>
          <p:nvPr/>
        </p:nvSpPr>
        <p:spPr bwMode="auto">
          <a:xfrm>
            <a:off x="323850" y="996950"/>
            <a:ext cx="82089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Ценность человека не зависит от его способностей</a:t>
            </a:r>
          </a:p>
          <a:p>
            <a:pPr marL="342900" indent="-342900" eaLnBrk="1" hangingPunct="1"/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2. Каждый человек способен чувствовать и думать</a:t>
            </a:r>
          </a:p>
          <a:p>
            <a:pPr marL="342900" indent="-342900" eaLnBrk="1" hangingPunct="1"/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3. Каждый человек имеет право на общение и на то, чтобы быть услышанным</a:t>
            </a:r>
          </a:p>
          <a:p>
            <a:pPr marL="342900" indent="-342900" eaLnBrk="1" hangingPunct="1"/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4. Все люди нуждаются в друг друге</a:t>
            </a:r>
          </a:p>
          <a:p>
            <a:pPr marL="342900" indent="-342900" eaLnBrk="1" hangingPunct="1"/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5. Подлинное образование может осуществляться только в контексте реальных взаимоотношений</a:t>
            </a:r>
          </a:p>
          <a:p>
            <a:pPr marL="342900" indent="-342900" eaLnBrk="1" hangingPunct="1"/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6. Все люди нуждаются в поддержке и дружбе ровесников</a:t>
            </a:r>
          </a:p>
          <a:p>
            <a:pPr marL="342900" indent="-342900" eaLnBrk="1" hangingPunct="1"/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7. Для всех обучающихся достижение прогресса скорее может быть в том, что они могут делать, чем в том, что не могут</a:t>
            </a:r>
          </a:p>
          <a:p>
            <a:pPr marL="342900" indent="-342900" eaLnBrk="1" hangingPunct="1"/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8.Разнообразие усиливает все стороны жизни  человека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95288" y="0"/>
            <a:ext cx="8137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введения федеральных государственных   образовательных стандартов образования обучающихся с  ограниченными   возможностями здоровья:</a:t>
            </a:r>
          </a:p>
          <a:p>
            <a:endParaRPr lang="ru-RU" alt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981075"/>
            <a:ext cx="8496300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19 декабря 2014 г. № 1599 “Об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нарушениями)”;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государственный образовательный стандарт образования обучающихся с умственной отсталостью (интеллектуальными нарушениями);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Примерная основная образовательная программа для умственно отсталых детей;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ребенка, принятой резолюцией Генеральной Ассамблеи ООН от 20.11.1989 № 44/25.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N 273-ФЗ «Об образовании в Российской Федерации»;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2.4.2. 2821 – 10 «Санитарно-эпидемиологические требования к условиям и организации  обучения в общеобразовательных	учреждениях»	(утверждены постановлением Главного государственного санитарного врача Российской Федерации от 29 декабря 2010 г.;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основных гарантиях прав ребенка в РФ» № 124-ФЗ от 24.07.1998 г. (в ред. От 20.07.2000г.);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РФ «Об образовании лиц с ограниченными возможностями здоровья (специальном образовании)» от 02.06.1999г.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8640"/>
            <a:ext cx="7416824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компонент ФГОС для детей с ОВЗ</a:t>
            </a:r>
          </a:p>
        </p:txBody>
      </p:sp>
      <p:sp>
        <p:nvSpPr>
          <p:cNvPr id="4" name="Овал 3"/>
          <p:cNvSpPr/>
          <p:nvPr/>
        </p:nvSpPr>
        <p:spPr>
          <a:xfrm>
            <a:off x="3195638" y="650875"/>
            <a:ext cx="2600325" cy="1393825"/>
          </a:xfrm>
          <a:prstGeom prst="ellipse">
            <a:avLst/>
          </a:prstGeom>
          <a:solidFill>
            <a:srgbClr val="E76618">
              <a:lumMod val="60000"/>
              <a:lumOff val="4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   стандарта</a:t>
            </a:r>
            <a:r>
              <a:rPr lang="ru-RU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400" kern="0" dirty="0">
              <a:solidFill>
                <a:srgbClr val="1734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4038" y="1565275"/>
            <a:ext cx="3133725" cy="1217613"/>
          </a:xfrm>
          <a:prstGeom prst="ellipse">
            <a:avLst/>
          </a:prstGeom>
          <a:solidFill>
            <a:srgbClr val="2C3C43">
              <a:lumMod val="40000"/>
              <a:lumOff val="6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prstClr val="white"/>
              </a:solidFill>
              <a:latin typeface="Trebuchet MS" panose="020B0603020202020204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</a:t>
            </a:r>
            <a:r>
              <a:rPr lang="ru-RU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потребности </a:t>
            </a:r>
            <a:r>
              <a:rPr lang="ru-RU" sz="2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5557838" y="1636713"/>
            <a:ext cx="2951162" cy="1271587"/>
          </a:xfrm>
          <a:prstGeom prst="ellipse">
            <a:avLst/>
          </a:prstGeom>
          <a:solidFill>
            <a:srgbClr val="2C3C43">
              <a:lumMod val="40000"/>
              <a:lumOff val="6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3429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      потребности </a:t>
            </a:r>
          </a:p>
        </p:txBody>
      </p:sp>
      <p:sp>
        <p:nvSpPr>
          <p:cNvPr id="7" name="Овал 6"/>
          <p:cNvSpPr/>
          <p:nvPr/>
        </p:nvSpPr>
        <p:spPr>
          <a:xfrm>
            <a:off x="179388" y="2887663"/>
            <a:ext cx="3397250" cy="1220787"/>
          </a:xfrm>
          <a:prstGeom prst="ellipse">
            <a:avLst/>
          </a:prstGeom>
          <a:solidFill>
            <a:srgbClr val="EBEBEB">
              <a:lumMod val="9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Дифференцирован-</a:t>
            </a:r>
            <a:r>
              <a:rPr lang="ru-RU" sz="2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</p:txBody>
      </p:sp>
      <p:sp>
        <p:nvSpPr>
          <p:cNvPr id="8" name="Овал 7"/>
          <p:cNvSpPr/>
          <p:nvPr/>
        </p:nvSpPr>
        <p:spPr>
          <a:xfrm>
            <a:off x="5707063" y="2947988"/>
            <a:ext cx="3116262" cy="1138237"/>
          </a:xfrm>
          <a:prstGeom prst="ellipse">
            <a:avLst/>
          </a:prstGeom>
          <a:solidFill>
            <a:srgbClr val="EBEBEB">
              <a:lumMod val="9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</a:t>
            </a:r>
          </a:p>
        </p:txBody>
      </p:sp>
      <p:sp>
        <p:nvSpPr>
          <p:cNvPr id="9" name="Овал 8"/>
          <p:cNvSpPr/>
          <p:nvPr/>
        </p:nvSpPr>
        <p:spPr>
          <a:xfrm>
            <a:off x="3228975" y="3706813"/>
            <a:ext cx="2919413" cy="1235075"/>
          </a:xfrm>
          <a:prstGeom prst="ellipse">
            <a:avLst/>
          </a:prstGeom>
          <a:solidFill>
            <a:srgbClr val="54A021">
              <a:lumMod val="60000"/>
              <a:lumOff val="40000"/>
            </a:srgbClr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БУД</a:t>
            </a:r>
          </a:p>
        </p:txBody>
      </p:sp>
      <p:sp>
        <p:nvSpPr>
          <p:cNvPr id="10" name="Овал 9"/>
          <p:cNvSpPr/>
          <p:nvPr/>
        </p:nvSpPr>
        <p:spPr>
          <a:xfrm>
            <a:off x="1077913" y="4514850"/>
            <a:ext cx="2970212" cy="1279525"/>
          </a:xfrm>
          <a:prstGeom prst="ellipse">
            <a:avLst/>
          </a:prstGeom>
          <a:solidFill>
            <a:srgbClr val="90C226">
              <a:lumMod val="40000"/>
              <a:lumOff val="6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i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ичностные</a:t>
            </a:r>
            <a:r>
              <a:rPr lang="ru-RU" sz="20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kern="0" dirty="0">
              <a:solidFill>
                <a:prstClr val="white"/>
              </a:solidFill>
              <a:latin typeface="Trebuchet MS" panose="020B0603020202020204"/>
              <a:cs typeface="Arial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24488" y="4503738"/>
            <a:ext cx="2892425" cy="1243012"/>
          </a:xfrm>
          <a:prstGeom prst="ellipse">
            <a:avLst/>
          </a:prstGeom>
          <a:solidFill>
            <a:srgbClr val="90C226">
              <a:lumMod val="40000"/>
              <a:lumOff val="6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редметные</a:t>
            </a:r>
            <a:r>
              <a:rPr lang="ru-RU" sz="2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четверенная стрелка 11"/>
          <p:cNvSpPr/>
          <p:nvPr/>
        </p:nvSpPr>
        <p:spPr>
          <a:xfrm>
            <a:off x="3228975" y="2178050"/>
            <a:ext cx="2711450" cy="146843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6228" y="216321"/>
            <a:ext cx="7416824" cy="830997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Содержательные и организационные подходы, способы, формы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323850" y="1436688"/>
            <a:ext cx="83518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Учебный план и образовательная программа;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Социальная реабилитация ребенка с ОВЗ;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ребенка с ОВЗ в процессе обучения и социализации;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Психолого-медико-педагогический консилиум;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Индивидуальная психолого-педагогическая карта развития ребенка с ОВЗ;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Портфолио учащегося – ребенка с ОВЗ;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в области инклюзивного образования;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Рабочие программы освоения предметов образовательной программы в соответствии с образовательными стандартами  и в соответствии с образовательной программой;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Адаптивная образовательная среда – оснащение образовательного процесса техническими средствами;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Адаптивная  образовательная среда – коррекционно-развивающая предметная среда обучения;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Сплочение ученического коллектива, развитие навыков сотрудничества, взаимодействия и взаимопомощи;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Ориентация воспитательной среды на формирование и развитие толерантного восприятия и отношений участников образовательного процесса.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8640"/>
            <a:ext cx="7416824" cy="830997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Содержательные и организационные подходы, способы, формы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16321"/>
            <a:ext cx="8136904" cy="461665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коррекционной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776" y="6596390"/>
            <a:ext cx="2016224" cy="261610"/>
          </a:xfrm>
          <a:prstGeom prst="rect">
            <a:avLst/>
          </a:prstGeom>
          <a:gradFill>
            <a:gsLst>
              <a:gs pos="0">
                <a:srgbClr val="5E9EFF"/>
              </a:gs>
              <a:gs pos="32000">
                <a:srgbClr val="0070C0"/>
              </a:gs>
              <a:gs pos="72000">
                <a:srgbClr val="C4D6EB"/>
              </a:gs>
              <a:gs pos="93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C00000"/>
                </a:solidFill>
              </a:rPr>
              <a:t>МБОУ «СОШ №11»</a:t>
            </a: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539750" y="677863"/>
            <a:ext cx="79930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ОВЗ: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Логопедиия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специальный курс коррекционно-развивающих занятий, помогающий решить комплекс задач интеллектуально-личностно-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школьников, имеющих трудности в формировании речи.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программа по коррекции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Составленная на основе программы Мазанова Е. В. «Формы и методы логопедической работы по коррекции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Лалаева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И. «Логопедическая работа в коррекционных классах».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программа по коррекции фонетико- фонематического недоразвития речи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Ефеменкова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Н.,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Садовникова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Н. «Коррекция устной и письменной речи учащихся начальных классов».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509120"/>
            <a:ext cx="2263007" cy="1654060"/>
          </a:xfrm>
          <a:prstGeom prst="rect">
            <a:avLst/>
          </a:prstGeom>
          <a:effectLst>
            <a:glow rad="228600">
              <a:srgbClr val="9BBB59">
                <a:satMod val="175000"/>
                <a:alpha val="4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5288" y="0"/>
            <a:ext cx="87487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>
                <a:solidFill>
                  <a:srgbClr val="000000"/>
                </a:solidFill>
              </a:rPr>
              <a:t>«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Ритмика» курс занятий, способствующий :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коррекции имеющихся отклонений в физическом развитии: нормализации мышечного тонуса, снятию неестественного напряжения мышц, формированию правильной осанки, формированию и развитию мышечной памяти;</a:t>
            </a:r>
          </a:p>
          <a:p>
            <a:pPr eaLnBrk="1" hangingPunct="1">
              <a:buFontTx/>
              <a:buChar char="-"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развитию умения согласовывать движения частей тела во времени и пространстве; 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развитию мелкой моторики;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развитию подвижности суставов и силы мышц всего тела;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развитию внимания;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формированию положительной мотивации.</a:t>
            </a: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78213"/>
            <a:ext cx="2660405" cy="22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78213"/>
            <a:ext cx="2088232" cy="26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476250"/>
            <a:ext cx="83423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психомоторики и сенсорных процессов»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занятий по этому блоку являются дидактические игры на развитие ручной моторики и упражнения по сенсорному воспитанию. На занятиях решаются задачи по развитию ручной умелости, отрабатываются согласованность действий обеих рук, дифференцируются движения пальцев. Совершенствование двигательных функций ребенка происходит на основе подражания взрослому и действий с предметами.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50" y="3501008"/>
            <a:ext cx="2180096" cy="239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7" y="3212976"/>
            <a:ext cx="2515764" cy="188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Documents and Settings\Admin\Рабочий стол\фото 4к\DSC07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23" y="3001621"/>
            <a:ext cx="2652840" cy="198761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34</TotalTime>
  <Words>1618</Words>
  <Application>Microsoft Office PowerPoint</Application>
  <PresentationFormat>Экран (4:3)</PresentationFormat>
  <Paragraphs>456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Bookman Old Style</vt:lpstr>
      <vt:lpstr>Calibri</vt:lpstr>
      <vt:lpstr>Times New Roman</vt:lpstr>
      <vt:lpstr>Trebuchet MS</vt:lpstr>
      <vt:lpstr>Wingdings</vt:lpstr>
      <vt:lpstr>Diseño predeterminado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Ирина</cp:lastModifiedBy>
  <cp:revision>338</cp:revision>
  <dcterms:created xsi:type="dcterms:W3CDTF">2010-05-23T14:28:12Z</dcterms:created>
  <dcterms:modified xsi:type="dcterms:W3CDTF">2016-02-14T15:03:41Z</dcterms:modified>
</cp:coreProperties>
</file>