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A32E6-1BAE-47C4-AEDF-307711F2A0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04E76-22E8-48A2-A2CB-FA98A694A4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A627-37F5-4042-B750-527FCF93A6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6FFDA-6045-4936-ABE9-697BD647AF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8DCC-2E8D-42FA-B415-F859958580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4153A-584C-4C92-81B5-A082053B10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7D812-B024-4C60-BF6C-62D0A56913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B74F-9BE7-4F71-8356-1E713B1C6E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8095-6A32-4CD6-BD87-03D923B2C1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4D11-AA4B-4A36-8A87-5B26BF9A73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09E6-C021-4790-B394-0750025516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95F35-BFA3-4E3A-805A-B0CCFE718B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6C57-DE41-43ED-8235-2CC56F9FC7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50000">
              <a:srgbClr val="99FF99"/>
            </a:gs>
            <a:gs pos="100000">
              <a:srgbClr val="FFCC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746D11-7897-4720-83D1-773C0D6DD66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63" y="1989138"/>
            <a:ext cx="7175500" cy="2936875"/>
          </a:xfrm>
        </p:spPr>
        <p:txBody>
          <a:bodyPr/>
          <a:lstStyle/>
          <a:p>
            <a:pPr marL="182880" eaLnBrk="1" hangingPunct="1">
              <a:defRPr/>
            </a:pP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 и 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</a:rPr>
              <a:t>II</a:t>
            </a: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спряжение глаголов</a:t>
            </a:r>
            <a:endParaRPr lang="ru-RU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350"/>
            <a:ext cx="9144000" cy="6310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i="1" dirty="0">
                <a:solidFill>
                  <a:srgbClr val="808080">
                    <a:lumMod val="50000"/>
                  </a:srgbClr>
                </a:solidFill>
                <a:latin typeface="Arial Black" pitchFamily="34" charset="0"/>
              </a:rPr>
              <a:t>	</a:t>
            </a:r>
            <a:r>
              <a:rPr lang="ru-RU" sz="3600" b="1" i="1" dirty="0">
                <a:solidFill>
                  <a:srgbClr val="808080">
                    <a:lumMod val="50000"/>
                  </a:srgbClr>
                </a:solidFill>
                <a:cs typeface="Arial" pitchFamily="34" charset="0"/>
              </a:rPr>
              <a:t>У глаголов одного и того же спряжения ударные и безударные окончания </a:t>
            </a:r>
            <a:r>
              <a:rPr lang="ru-RU" sz="3600" b="1" i="1" dirty="0">
                <a:solidFill>
                  <a:srgbClr val="FF0000"/>
                </a:solidFill>
                <a:cs typeface="Arial" pitchFamily="34" charset="0"/>
              </a:rPr>
              <a:t>одинаковые. 	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 dirty="0">
                <a:solidFill>
                  <a:srgbClr val="808080">
                    <a:lumMod val="50000"/>
                  </a:srgbClr>
                </a:solidFill>
                <a:cs typeface="Arial" pitchFamily="34" charset="0"/>
              </a:rPr>
              <a:t>	Спряжение глаголов с ударными окончаниями определяют </a:t>
            </a:r>
            <a:r>
              <a:rPr lang="ru-RU" sz="3600" b="1" i="1" dirty="0">
                <a:solidFill>
                  <a:srgbClr val="FF0000"/>
                </a:solidFill>
                <a:cs typeface="Arial" pitchFamily="34" charset="0"/>
              </a:rPr>
              <a:t>по окончанию.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 dirty="0">
                <a:solidFill>
                  <a:srgbClr val="808080">
                    <a:lumMod val="50000"/>
                  </a:srgbClr>
                </a:solidFill>
                <a:cs typeface="Arial" pitchFamily="34" charset="0"/>
              </a:rPr>
              <a:t>	Глаголы I спряжения легко отличить от глаголов II  спряжения только тогда, когда их личные окончания находятся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cs typeface="Arial" pitchFamily="34" charset="0"/>
              </a:rPr>
              <a:t>под ударением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388" y="496888"/>
            <a:ext cx="8569325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indent="2698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Уж таять снег, бежать ручьи,</a:t>
            </a:r>
            <a:endParaRPr lang="ru-RU" sz="4000" b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окно повеяло весною</a:t>
            </a:r>
            <a:endParaRPr lang="ru-RU" sz="4000" b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Засвистеть скоро соловьи</a:t>
            </a:r>
            <a:endParaRPr lang="ru-RU" sz="2000" b="1">
              <a:solidFill>
                <a:srgbClr val="002060"/>
              </a:solidFill>
              <a:ea typeface="Calibri" pitchFamily="34" charset="0"/>
              <a:cs typeface="Arial" charset="0"/>
            </a:endParaRP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И лес одеться листвою!</a:t>
            </a:r>
            <a:endParaRPr lang="ru-RU" sz="2000" b="1">
              <a:solidFill>
                <a:srgbClr val="002060"/>
              </a:solidFill>
              <a:ea typeface="Calibri" pitchFamily="34" charset="0"/>
              <a:cs typeface="Arial" charset="0"/>
            </a:endParaRP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Чиста небесная лазурь</a:t>
            </a:r>
            <a:endParaRPr lang="ru-RU" sz="2000" b="1">
              <a:solidFill>
                <a:srgbClr val="002060"/>
              </a:solidFill>
              <a:ea typeface="Calibri" pitchFamily="34" charset="0"/>
              <a:cs typeface="Arial" charset="0"/>
            </a:endParaRP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Теплей и ярче солнце стало</a:t>
            </a:r>
            <a:endParaRPr lang="ru-RU" sz="2000" b="1">
              <a:solidFill>
                <a:srgbClr val="002060"/>
              </a:solidFill>
              <a:ea typeface="Calibri" pitchFamily="34" charset="0"/>
              <a:cs typeface="Arial" charset="0"/>
            </a:endParaRP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Пора метелей злых и бурь</a:t>
            </a:r>
            <a:endParaRPr lang="ru-RU" sz="4000" b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Опять надолго миновала.</a:t>
            </a:r>
            <a:endParaRPr lang="ru-RU" sz="4000" b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А. Плещеев</a:t>
            </a:r>
            <a:endParaRPr lang="ru-RU" sz="4800" b="1">
              <a:solidFill>
                <a:srgbClr val="002060"/>
              </a:solidFill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042988" y="731838"/>
            <a:ext cx="3457575" cy="639762"/>
          </a:xfrm>
        </p:spPr>
        <p:txBody>
          <a:bodyPr>
            <a:normAutofit lnSpcReduction="10000"/>
          </a:bodyPr>
          <a:lstStyle/>
          <a:p>
            <a:pPr marL="45720" indent="0" algn="ctr" eaLnBrk="1" hangingPunct="1">
              <a:buFontTx/>
              <a:buNone/>
              <a:defRPr/>
            </a:pPr>
            <a:r>
              <a:rPr lang="en-US" sz="3800" i="1" u="sng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ru-RU" sz="3800" i="1" u="sng" dirty="0" smtClean="0">
                <a:solidFill>
                  <a:schemeClr val="accent6">
                    <a:lumMod val="75000"/>
                  </a:schemeClr>
                </a:solidFill>
              </a:rPr>
              <a:t> спряжение </a:t>
            </a:r>
            <a:endParaRPr lang="ru-RU" sz="3800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79388" y="1400175"/>
            <a:ext cx="4679950" cy="4476750"/>
          </a:xfrm>
        </p:spPr>
        <p:txBody>
          <a:bodyPr>
            <a:noAutofit/>
          </a:bodyPr>
          <a:lstStyle/>
          <a:p>
            <a:pPr marL="36000" indent="0" algn="just" eaLnBrk="1" hangingPunct="1">
              <a:spcBef>
                <a:spcPts val="600"/>
              </a:spcBef>
              <a:buFontTx/>
              <a:buNone/>
              <a:defRPr/>
            </a:pPr>
            <a:r>
              <a:rPr lang="ru-RU" b="1" i="1" dirty="0" err="1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Ед.ч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. 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л.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 -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у(ю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</a:t>
            </a:r>
          </a:p>
          <a:p>
            <a:pPr marL="36000" indent="0" algn="just" eaLnBrk="1" hangingPunct="1">
              <a:spcBef>
                <a:spcPts val="600"/>
              </a:spcBef>
              <a:buFontTx/>
              <a:buNone/>
              <a:defRPr/>
            </a:pPr>
            <a:r>
              <a:rPr lang="ru-RU" b="1" i="1" dirty="0">
                <a:solidFill>
                  <a:srgbClr val="FF0000"/>
                </a:solidFill>
                <a:cs typeface="Arial" pitchFamily="34" charset="0"/>
              </a:rPr>
              <a:t>	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2л.	   - </a:t>
            </a:r>
            <a:r>
              <a:rPr lang="ru-RU" b="1" i="1" dirty="0" smtClean="0">
                <a:solidFill>
                  <a:srgbClr val="FF0000"/>
                </a:solidFill>
                <a:cs typeface="Arial" pitchFamily="34" charset="0"/>
              </a:rPr>
              <a:t>е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шь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(</a:t>
            </a:r>
            <a:r>
              <a:rPr lang="ru-RU" b="1" i="1" dirty="0" err="1">
                <a:solidFill>
                  <a:srgbClr val="FF0000"/>
                </a:solidFill>
                <a:cs typeface="Arial" pitchFamily="34" charset="0"/>
              </a:rPr>
              <a:t>ё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шь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</a:t>
            </a:r>
          </a:p>
          <a:p>
            <a:pPr marL="36000" indent="0" algn="just" eaLnBrk="1" hangingPunct="1">
              <a:spcBef>
                <a:spcPts val="600"/>
              </a:spcBef>
              <a:buFontTx/>
              <a:buNone/>
              <a:defRPr/>
            </a:pPr>
            <a:r>
              <a:rPr lang="ru-RU" b="1" i="1" dirty="0">
                <a:solidFill>
                  <a:srgbClr val="FF0000"/>
                </a:solidFill>
                <a:cs typeface="Arial" pitchFamily="34" charset="0"/>
              </a:rPr>
              <a:t>	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3л.    - </a:t>
            </a:r>
            <a:r>
              <a:rPr lang="ru-RU" b="1" i="1" dirty="0" err="1" smtClean="0">
                <a:solidFill>
                  <a:srgbClr val="FF0000"/>
                </a:solidFill>
                <a:cs typeface="Arial" pitchFamily="34" charset="0"/>
              </a:rPr>
              <a:t>е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(</a:t>
            </a:r>
            <a:r>
              <a:rPr lang="ru-RU" b="1" i="1" dirty="0" err="1">
                <a:solidFill>
                  <a:srgbClr val="FF0000"/>
                </a:solidFill>
                <a:cs typeface="Arial" pitchFamily="34" charset="0"/>
              </a:rPr>
              <a:t>ё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</a:t>
            </a:r>
          </a:p>
          <a:p>
            <a:pPr marL="36000" indent="0" algn="just" eaLnBrk="1" hangingPunct="1">
              <a:spcBef>
                <a:spcPts val="600"/>
              </a:spcBef>
              <a:buFontTx/>
              <a:buNone/>
              <a:defRPr/>
            </a:pPr>
            <a:endParaRPr lang="ru-RU" b="1" i="1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36000" indent="0" algn="just" eaLnBrk="1" hangingPunct="1">
              <a:spcBef>
                <a:spcPts val="600"/>
              </a:spcBef>
              <a:buFontTx/>
              <a:buNone/>
              <a:defRPr/>
            </a:pP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Мн.ч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. 1л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.	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  - </a:t>
            </a:r>
            <a:r>
              <a:rPr lang="ru-RU" b="1" i="1" dirty="0">
                <a:solidFill>
                  <a:srgbClr val="FF0000"/>
                </a:solidFill>
                <a:cs typeface="Arial" pitchFamily="34" charset="0"/>
              </a:rPr>
              <a:t>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м (</a:t>
            </a:r>
            <a:r>
              <a:rPr lang="ru-RU" b="1" i="1" dirty="0" err="1">
                <a:solidFill>
                  <a:srgbClr val="FF0000"/>
                </a:solidFill>
                <a:cs typeface="Arial" pitchFamily="34" charset="0"/>
              </a:rPr>
              <a:t>ё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м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</a:t>
            </a:r>
          </a:p>
          <a:p>
            <a:pPr marL="36000" indent="0" algn="just" eaLnBrk="1" hangingPunct="1">
              <a:spcBef>
                <a:spcPts val="600"/>
              </a:spcBef>
              <a:buFontTx/>
              <a:buNone/>
              <a:defRPr/>
            </a:pPr>
            <a:r>
              <a:rPr lang="ru-RU" b="1" i="1" dirty="0">
                <a:solidFill>
                  <a:srgbClr val="FF0000"/>
                </a:solidFill>
                <a:cs typeface="Arial" pitchFamily="34" charset="0"/>
              </a:rPr>
              <a:t>	</a:t>
            </a:r>
            <a:r>
              <a:rPr lang="ru-RU" b="1" i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2л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.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  - </a:t>
            </a:r>
            <a:r>
              <a:rPr lang="ru-RU" b="1" i="1" dirty="0" err="1">
                <a:solidFill>
                  <a:srgbClr val="FF0000"/>
                </a:solidFill>
                <a:cs typeface="Arial" pitchFamily="34" charset="0"/>
              </a:rPr>
              <a:t>е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(</a:t>
            </a:r>
            <a:r>
              <a:rPr lang="ru-RU" b="1" i="1" dirty="0" err="1">
                <a:solidFill>
                  <a:srgbClr val="FF0000"/>
                </a:solidFill>
                <a:cs typeface="Arial" pitchFamily="34" charset="0"/>
              </a:rPr>
              <a:t>ё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</a:t>
            </a:r>
          </a:p>
          <a:p>
            <a:pPr marL="36000" indent="0" algn="just" eaLnBrk="1" hangingPunct="1">
              <a:spcBef>
                <a:spcPts val="600"/>
              </a:spcBef>
              <a:buFontTx/>
              <a:buNone/>
              <a:defRPr/>
            </a:pPr>
            <a:r>
              <a:rPr lang="ru-RU" b="1" i="1" dirty="0">
                <a:solidFill>
                  <a:srgbClr val="FF0000"/>
                </a:solidFill>
                <a:cs typeface="Arial" pitchFamily="34" charset="0"/>
              </a:rPr>
              <a:t>	</a:t>
            </a:r>
            <a:r>
              <a:rPr lang="ru-RU" b="1" i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3л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.	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  -</a:t>
            </a:r>
            <a:r>
              <a:rPr lang="ru-RU" b="1" i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cs typeface="Arial" pitchFamily="34" charset="0"/>
              </a:rPr>
              <a:t>у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(</a:t>
            </a:r>
            <a:r>
              <a:rPr lang="ru-RU" b="1" i="1" dirty="0">
                <a:solidFill>
                  <a:srgbClr val="C00000"/>
                </a:solidFill>
                <a:cs typeface="Arial" pitchFamily="34" charset="0"/>
              </a:rPr>
              <a:t>ю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4294967295"/>
          </p:nvPr>
        </p:nvSpPr>
        <p:spPr>
          <a:xfrm>
            <a:off x="5795963" y="731838"/>
            <a:ext cx="3097212" cy="639762"/>
          </a:xfrm>
        </p:spPr>
        <p:txBody>
          <a:bodyPr>
            <a:normAutofit lnSpcReduction="10000"/>
          </a:bodyPr>
          <a:lstStyle/>
          <a:p>
            <a:pPr marL="45720" indent="0" eaLnBrk="1" hangingPunct="1">
              <a:buFontTx/>
              <a:buNone/>
              <a:defRPr/>
            </a:pPr>
            <a:r>
              <a:rPr lang="en-US" sz="3800" i="1" u="sng" dirty="0" smtClean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ru-RU" sz="3800" i="1" u="sng" dirty="0" smtClean="0">
                <a:solidFill>
                  <a:schemeClr val="accent6">
                    <a:lumMod val="75000"/>
                  </a:schemeClr>
                </a:solidFill>
              </a:rPr>
              <a:t> спряжение</a:t>
            </a:r>
            <a:endParaRPr lang="ru-RU" sz="3800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4644008" y="1398588"/>
            <a:ext cx="3816424" cy="4694708"/>
          </a:xfrm>
        </p:spPr>
        <p:txBody>
          <a:bodyPr>
            <a:noAutofit/>
          </a:bodyPr>
          <a:lstStyle/>
          <a:p>
            <a:pPr marL="1800000" lvl="5" indent="0">
              <a:spcBef>
                <a:spcPts val="600"/>
              </a:spcBef>
              <a:buFontTx/>
              <a:buNone/>
              <a:defRPr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-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у(ю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</a:t>
            </a:r>
          </a:p>
          <a:p>
            <a:pPr marL="1800000" lvl="5" indent="0">
              <a:spcBef>
                <a:spcPts val="600"/>
              </a:spcBef>
              <a:buFontTx/>
              <a:buNone/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- </a:t>
            </a:r>
            <a:r>
              <a:rPr lang="ru-RU" sz="3200" b="1" i="1" dirty="0">
                <a:solidFill>
                  <a:srgbClr val="FF0000"/>
                </a:solidFill>
                <a:cs typeface="Arial" pitchFamily="34" charset="0"/>
              </a:rPr>
              <a:t>и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шь</a:t>
            </a:r>
          </a:p>
          <a:p>
            <a:pPr marL="1800000" lvl="5" indent="0">
              <a:spcBef>
                <a:spcPts val="600"/>
              </a:spcBef>
              <a:buFontTx/>
              <a:buChar char="-"/>
              <a:defRPr/>
            </a:pPr>
            <a:r>
              <a:rPr lang="ru-RU" sz="3200" b="1" i="1" dirty="0" err="1" smtClean="0">
                <a:solidFill>
                  <a:schemeClr val="accent6"/>
                </a:solidFill>
                <a:cs typeface="Arial" pitchFamily="34" charset="0"/>
              </a:rPr>
              <a:t>и</a:t>
            </a:r>
            <a:r>
              <a:rPr lang="ru-RU" sz="32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</a:t>
            </a:r>
            <a:endParaRPr lang="ru-RU" sz="3200" b="1" i="1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1800000" lvl="5" indent="0">
              <a:spcBef>
                <a:spcPts val="600"/>
              </a:spcBef>
              <a:buFontTx/>
              <a:buChar char="-"/>
              <a:defRPr/>
            </a:pPr>
            <a:endParaRPr lang="ru-RU" sz="3200" b="1" i="1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1800000" lvl="5" indent="0">
              <a:spcBef>
                <a:spcPts val="600"/>
              </a:spcBef>
              <a:buFontTx/>
              <a:buNone/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- </a:t>
            </a:r>
            <a:r>
              <a:rPr lang="ru-RU" sz="3200" b="1" i="1" dirty="0">
                <a:solidFill>
                  <a:schemeClr val="accent6"/>
                </a:solidFill>
                <a:cs typeface="Arial" pitchFamily="34" charset="0"/>
              </a:rPr>
              <a:t>и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м</a:t>
            </a:r>
          </a:p>
          <a:p>
            <a:pPr marL="1800000" lvl="5" indent="0">
              <a:spcBef>
                <a:spcPts val="600"/>
              </a:spcBef>
              <a:buFontTx/>
              <a:buNone/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- </a:t>
            </a:r>
            <a:r>
              <a:rPr lang="ru-RU" sz="3200" b="1" i="1" dirty="0" err="1">
                <a:solidFill>
                  <a:schemeClr val="accent6"/>
                </a:solidFill>
                <a:cs typeface="Arial" pitchFamily="34" charset="0"/>
              </a:rPr>
              <a:t>и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те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  <a:p>
            <a:pPr marL="1800000" lvl="5" indent="0">
              <a:spcBef>
                <a:spcPts val="600"/>
              </a:spcBef>
              <a:buFontTx/>
              <a:buNone/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- </a:t>
            </a:r>
            <a:r>
              <a:rPr lang="ru-RU" sz="3200" b="1" i="1" dirty="0" err="1">
                <a:solidFill>
                  <a:srgbClr val="C00000"/>
                </a:solidFill>
                <a:cs typeface="Arial" pitchFamily="34" charset="0"/>
              </a:rPr>
              <a:t>а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(</a:t>
            </a:r>
            <a:r>
              <a:rPr lang="ru-RU" sz="3200" b="1" i="1" dirty="0" err="1">
                <a:solidFill>
                  <a:srgbClr val="C00000"/>
                </a:solidFill>
                <a:cs typeface="Arial" pitchFamily="34" charset="0"/>
              </a:rPr>
              <a:t>я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</a:t>
            </a:r>
          </a:p>
          <a:p>
            <a:pPr marL="45720" indent="0" eaLnBrk="1" hangingPunct="1">
              <a:buFontTx/>
              <a:buNone/>
              <a:defRPr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427538" y="333375"/>
            <a:ext cx="4716462" cy="5937250"/>
          </a:xfrm>
        </p:spPr>
        <p:txBody>
          <a:bodyPr>
            <a:normAutofit fontScale="25000" lnSpcReduction="20000"/>
          </a:bodyPr>
          <a:lstStyle/>
          <a:p>
            <a:pPr marL="45720" indent="0" algn="ctr" eaLnBrk="1" hangingPunct="1">
              <a:buFontTx/>
              <a:buNone/>
              <a:defRPr/>
            </a:pPr>
            <a:r>
              <a:rPr lang="ru-RU" sz="12800" b="1" i="1" dirty="0">
                <a:solidFill>
                  <a:srgbClr val="FF0000"/>
                </a:solidFill>
              </a:rPr>
              <a:t>Что  без  меня  предметы?</a:t>
            </a:r>
          </a:p>
          <a:p>
            <a:pPr marL="45720" indent="0" algn="ctr" eaLnBrk="1" hangingPunct="1">
              <a:buFontTx/>
              <a:buNone/>
              <a:defRPr/>
            </a:pPr>
            <a:r>
              <a:rPr lang="ru-RU" sz="12800" b="1" i="1" dirty="0">
                <a:solidFill>
                  <a:srgbClr val="FF0000"/>
                </a:solidFill>
              </a:rPr>
              <a:t>Лишь  названья.</a:t>
            </a:r>
          </a:p>
          <a:p>
            <a:pPr marL="45720" indent="0" algn="ctr" eaLnBrk="1" hangingPunct="1">
              <a:buFontTx/>
              <a:buNone/>
              <a:defRPr/>
            </a:pPr>
            <a:r>
              <a:rPr lang="ru-RU" sz="12800" b="1" i="1" dirty="0">
                <a:solidFill>
                  <a:srgbClr val="FF0000"/>
                </a:solidFill>
              </a:rPr>
              <a:t>А  я  приду –</a:t>
            </a:r>
          </a:p>
          <a:p>
            <a:pPr marL="45720" indent="0" algn="ctr" eaLnBrk="1" hangingPunct="1">
              <a:buFontTx/>
              <a:buNone/>
              <a:defRPr/>
            </a:pPr>
            <a:r>
              <a:rPr lang="ru-RU" sz="12800" b="1" i="1" dirty="0">
                <a:solidFill>
                  <a:srgbClr val="FF0000"/>
                </a:solidFill>
              </a:rPr>
              <a:t>Всё  в  действие  придёт.</a:t>
            </a:r>
          </a:p>
          <a:p>
            <a:pPr marL="45720" indent="0" algn="ctr" eaLnBrk="1" hangingPunct="1">
              <a:buFontTx/>
              <a:buNone/>
              <a:defRPr/>
            </a:pPr>
            <a:r>
              <a:rPr lang="ru-RU" sz="12800" b="1" i="1" dirty="0">
                <a:solidFill>
                  <a:srgbClr val="FF0000"/>
                </a:solidFill>
              </a:rPr>
              <a:t>Летит  ракета.</a:t>
            </a:r>
          </a:p>
          <a:p>
            <a:pPr marL="45720" indent="0" algn="ctr" eaLnBrk="1" hangingPunct="1">
              <a:buFontTx/>
              <a:buNone/>
              <a:defRPr/>
            </a:pPr>
            <a:r>
              <a:rPr lang="ru-RU" sz="12800" b="1" i="1" dirty="0">
                <a:solidFill>
                  <a:srgbClr val="FF0000"/>
                </a:solidFill>
              </a:rPr>
              <a:t>Люди  строят  здания.</a:t>
            </a:r>
          </a:p>
          <a:p>
            <a:pPr marL="45720" indent="0" algn="ctr" eaLnBrk="1" hangingPunct="1">
              <a:buFontTx/>
              <a:buNone/>
              <a:defRPr/>
            </a:pPr>
            <a:r>
              <a:rPr lang="ru-RU" sz="12800" b="1" i="1" dirty="0">
                <a:solidFill>
                  <a:srgbClr val="FF0000"/>
                </a:solidFill>
              </a:rPr>
              <a:t>Цветут  сады.</a:t>
            </a:r>
          </a:p>
          <a:p>
            <a:pPr marL="45720" indent="0" algn="ctr" eaLnBrk="1" hangingPunct="1">
              <a:buFontTx/>
              <a:buNone/>
              <a:defRPr/>
            </a:pPr>
            <a:r>
              <a:rPr lang="ru-RU" sz="12800" b="1" i="1" dirty="0">
                <a:solidFill>
                  <a:srgbClr val="FF0000"/>
                </a:solidFill>
              </a:rPr>
              <a:t>И  хлеб  в  полях  растёт.</a:t>
            </a:r>
          </a:p>
          <a:p>
            <a:pPr eaLnBrk="1" hangingPunct="1"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3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405313" cy="6858000"/>
          </a:xfrm>
        </p:spPr>
      </p:pic>
      <p:sp>
        <p:nvSpPr>
          <p:cNvPr id="4" name="Прямоугольник 3"/>
          <p:cNvSpPr/>
          <p:nvPr/>
        </p:nvSpPr>
        <p:spPr>
          <a:xfrm>
            <a:off x="4427538" y="5732463"/>
            <a:ext cx="4716462" cy="1125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>
                <a:solidFill>
                  <a:srgbClr val="660066"/>
                </a:solidFill>
              </a:rPr>
              <a:t>ГЛАГОЛ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4"/>
          <p:cNvSpPr>
            <a:spLocks noChangeArrowheads="1"/>
          </p:cNvSpPr>
          <p:nvPr/>
        </p:nvSpPr>
        <p:spPr bwMode="auto">
          <a:xfrm>
            <a:off x="323850" y="549275"/>
            <a:ext cx="82804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b="1" i="1" smtClean="0">
                <a:solidFill>
                  <a:srgbClr val="002060"/>
                </a:solidFill>
                <a:cs typeface="Arial" charset="0"/>
              </a:rPr>
              <a:t>-Что такое глагол?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b="1" i="1" smtClean="0">
                <a:solidFill>
                  <a:srgbClr val="002060"/>
                </a:solidFill>
                <a:cs typeface="Arial" charset="0"/>
              </a:rPr>
              <a:t>-Какова роль глаголов в тексте, предложении?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b="1" i="1" smtClean="0">
                <a:solidFill>
                  <a:srgbClr val="002060"/>
                </a:solidFill>
                <a:cs typeface="Arial" charset="0"/>
              </a:rPr>
              <a:t>-Что такое неопределённая форма глагола?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b="1" i="1" smtClean="0">
                <a:solidFill>
                  <a:srgbClr val="002060"/>
                </a:solidFill>
                <a:cs typeface="Arial" charset="0"/>
              </a:rPr>
              <a:t>-Как изменяются глаголы?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4200" y="304800"/>
            <a:ext cx="25299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Глагол</a:t>
            </a:r>
          </a:p>
        </p:txBody>
      </p:sp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533400" y="1371600"/>
            <a:ext cx="81534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mtClean="0">
                <a:solidFill>
                  <a:srgbClr val="0027A2"/>
                </a:solidFill>
              </a:rPr>
              <a:t> </a:t>
            </a:r>
            <a:r>
              <a:rPr lang="ru-RU" sz="2000" b="1" smtClean="0">
                <a:solidFill>
                  <a:srgbClr val="0027A2"/>
                </a:solidFill>
              </a:rPr>
              <a:t>часть речи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27A2"/>
                </a:solidFill>
              </a:rPr>
              <a:t> отвечает на вопросы что делать? что сделать?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27A2"/>
                </a:solidFill>
              </a:rPr>
              <a:t> обозначает действие предмета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27A2"/>
                </a:solidFill>
              </a:rPr>
              <a:t> изменяется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27A2"/>
                </a:solidFill>
              </a:rPr>
              <a:t>                 по временам                  и                    числам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27A2"/>
                </a:solidFill>
              </a:rPr>
              <a:t>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27A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27A2"/>
                </a:solidFill>
              </a:rPr>
              <a:t>  будущее    настоящее   </a:t>
            </a:r>
            <a:r>
              <a:rPr lang="ru-RU" u="sng" smtClean="0">
                <a:solidFill>
                  <a:srgbClr val="0027A2"/>
                </a:solidFill>
              </a:rPr>
              <a:t>прошедшее</a:t>
            </a:r>
            <a:r>
              <a:rPr lang="ru-RU" smtClean="0">
                <a:solidFill>
                  <a:srgbClr val="0027A2"/>
                </a:solidFill>
              </a:rPr>
              <a:t>         единственное    множественное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27A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27A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27A2"/>
                </a:solidFill>
              </a:rPr>
              <a:t>                             мужской   женский   средний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27A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27A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27A2"/>
                </a:solidFill>
              </a:rPr>
              <a:t>по лицам </a:t>
            </a:r>
            <a:r>
              <a:rPr lang="ru-RU" sz="2000" smtClean="0">
                <a:solidFill>
                  <a:srgbClr val="0027A2"/>
                </a:solidFill>
              </a:rPr>
              <a:t>1 лицо, 2 лицо, 3 лицо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27A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mtClean="0">
                <a:solidFill>
                  <a:srgbClr val="0027A2"/>
                </a:solidFill>
              </a:rPr>
              <a:t> </a:t>
            </a:r>
            <a:r>
              <a:rPr lang="ru-RU" sz="2000" b="1" smtClean="0">
                <a:solidFill>
                  <a:srgbClr val="0027A2"/>
                </a:solidFill>
              </a:rPr>
              <a:t>имеет неопределённую форму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27A2"/>
                </a:solidFill>
              </a:rPr>
              <a:t> в предложении чаще всего является сказуемым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mtClean="0">
              <a:solidFill>
                <a:srgbClr val="0027A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cxnSp>
        <p:nvCxnSpPr>
          <p:cNvPr id="2052" name="Прямая со стрелкой 9"/>
          <p:cNvCxnSpPr>
            <a:cxnSpLocks noChangeShapeType="1"/>
          </p:cNvCxnSpPr>
          <p:nvPr/>
        </p:nvCxnSpPr>
        <p:spPr bwMode="auto">
          <a:xfrm rot="10800000" flipV="1">
            <a:off x="1524000" y="3048000"/>
            <a:ext cx="6858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3" name="Прямая со стрелкой 11"/>
          <p:cNvCxnSpPr>
            <a:cxnSpLocks noChangeShapeType="1"/>
          </p:cNvCxnSpPr>
          <p:nvPr/>
        </p:nvCxnSpPr>
        <p:spPr bwMode="auto">
          <a:xfrm rot="5400000">
            <a:off x="2477294" y="3237706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4" name="Прямая со стрелкой 13"/>
          <p:cNvCxnSpPr>
            <a:cxnSpLocks noChangeShapeType="1"/>
          </p:cNvCxnSpPr>
          <p:nvPr/>
        </p:nvCxnSpPr>
        <p:spPr bwMode="auto">
          <a:xfrm>
            <a:off x="3124200" y="2971800"/>
            <a:ext cx="7620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5" name="Прямая со стрелкой 21"/>
          <p:cNvCxnSpPr>
            <a:cxnSpLocks noChangeShapeType="1"/>
          </p:cNvCxnSpPr>
          <p:nvPr/>
        </p:nvCxnSpPr>
        <p:spPr bwMode="auto">
          <a:xfrm rot="5400000">
            <a:off x="6096000" y="2971800"/>
            <a:ext cx="4572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6" name="Прямая со стрелкой 22"/>
          <p:cNvCxnSpPr>
            <a:cxnSpLocks noChangeShapeType="1"/>
          </p:cNvCxnSpPr>
          <p:nvPr/>
        </p:nvCxnSpPr>
        <p:spPr bwMode="auto">
          <a:xfrm rot="16200000" flipH="1">
            <a:off x="6858000" y="2971800"/>
            <a:ext cx="4572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7" name="Прямая со стрелкой 27"/>
          <p:cNvCxnSpPr>
            <a:cxnSpLocks noChangeShapeType="1"/>
          </p:cNvCxnSpPr>
          <p:nvPr/>
        </p:nvCxnSpPr>
        <p:spPr bwMode="auto">
          <a:xfrm rot="10800000" flipV="1">
            <a:off x="3059113" y="3860800"/>
            <a:ext cx="5334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8" name="Прямая со стрелкой 29"/>
          <p:cNvCxnSpPr>
            <a:cxnSpLocks noChangeShapeType="1"/>
          </p:cNvCxnSpPr>
          <p:nvPr/>
        </p:nvCxnSpPr>
        <p:spPr bwMode="auto">
          <a:xfrm rot="5400000">
            <a:off x="3840163" y="4087812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59" name="Прямая со стрелкой 31"/>
          <p:cNvCxnSpPr>
            <a:cxnSpLocks noChangeShapeType="1"/>
          </p:cNvCxnSpPr>
          <p:nvPr/>
        </p:nvCxnSpPr>
        <p:spPr bwMode="auto">
          <a:xfrm>
            <a:off x="4427538" y="3860800"/>
            <a:ext cx="4572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9"/>
          <p:cNvCxnSpPr>
            <a:cxnSpLocks noChangeShapeType="1"/>
          </p:cNvCxnSpPr>
          <p:nvPr/>
        </p:nvCxnSpPr>
        <p:spPr bwMode="auto">
          <a:xfrm>
            <a:off x="1116013" y="3789363"/>
            <a:ext cx="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Прямая со стрелкой 9"/>
          <p:cNvCxnSpPr>
            <a:cxnSpLocks noChangeShapeType="1"/>
          </p:cNvCxnSpPr>
          <p:nvPr/>
        </p:nvCxnSpPr>
        <p:spPr bwMode="auto">
          <a:xfrm flipH="1">
            <a:off x="1187450" y="3789363"/>
            <a:ext cx="1081088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smtClean="0">
                <a:solidFill>
                  <a:srgbClr val="FF0000"/>
                </a:solidFill>
              </a:rPr>
              <a:t>Расшифруйте слова.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7002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0066"/>
                </a:solidFill>
              </a:rPr>
              <a:t>наденетьви,      вотьнели, 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27082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9900"/>
                </a:solidFill>
              </a:rPr>
              <a:t>н</a:t>
            </a:r>
            <a:r>
              <a:rPr lang="ru-RU" sz="4000" b="1" smtClean="0">
                <a:solidFill>
                  <a:srgbClr val="CC0000"/>
                </a:solidFill>
              </a:rPr>
              <a:t>е</a:t>
            </a:r>
            <a:r>
              <a:rPr lang="ru-RU" sz="4000" b="1" smtClean="0">
                <a:solidFill>
                  <a:srgbClr val="333399"/>
                </a:solidFill>
              </a:rPr>
              <a:t>н</a:t>
            </a:r>
            <a:r>
              <a:rPr lang="ru-RU" sz="4000" b="1" smtClean="0">
                <a:solidFill>
                  <a:srgbClr val="CC0000"/>
                </a:solidFill>
              </a:rPr>
              <a:t>а</a:t>
            </a:r>
            <a:r>
              <a:rPr lang="ru-RU" sz="4000" b="1" smtClean="0">
                <a:solidFill>
                  <a:srgbClr val="009900"/>
                </a:solidFill>
              </a:rPr>
              <a:t>в</a:t>
            </a:r>
            <a:r>
              <a:rPr lang="ru-RU" sz="4000" b="1" smtClean="0">
                <a:solidFill>
                  <a:srgbClr val="CC0000"/>
                </a:solidFill>
              </a:rPr>
              <a:t>и</a:t>
            </a:r>
            <a:r>
              <a:rPr lang="ru-RU" sz="4000" b="1" smtClean="0">
                <a:solidFill>
                  <a:srgbClr val="009900"/>
                </a:solidFill>
              </a:rPr>
              <a:t>д</a:t>
            </a:r>
            <a:r>
              <a:rPr lang="ru-RU" sz="4000" b="1" smtClean="0">
                <a:solidFill>
                  <a:srgbClr val="CC0000"/>
                </a:solidFill>
              </a:rPr>
              <a:t>е</a:t>
            </a:r>
            <a:r>
              <a:rPr lang="ru-RU" sz="4000" b="1" smtClean="0">
                <a:solidFill>
                  <a:srgbClr val="009900"/>
                </a:solidFill>
              </a:rPr>
              <a:t>т</a:t>
            </a:r>
            <a:r>
              <a:rPr lang="ru-RU" sz="4000" b="1" smtClean="0">
                <a:solidFill>
                  <a:srgbClr val="000000"/>
                </a:solidFill>
              </a:rPr>
              <a:t>ь</a:t>
            </a:r>
            <a:r>
              <a:rPr lang="ru-RU" sz="4000" b="1" smtClean="0">
                <a:solidFill>
                  <a:srgbClr val="009900"/>
                </a:solidFill>
              </a:rPr>
              <a:t>        </a:t>
            </a:r>
            <a:r>
              <a:rPr lang="ru-RU" sz="4000" b="1" smtClean="0">
                <a:solidFill>
                  <a:srgbClr val="00CC00"/>
                </a:solidFill>
              </a:rPr>
              <a:t>н</a:t>
            </a:r>
            <a:r>
              <a:rPr lang="ru-RU" sz="4000" b="1" smtClean="0">
                <a:solidFill>
                  <a:srgbClr val="FF0000"/>
                </a:solidFill>
              </a:rPr>
              <a:t>е</a:t>
            </a:r>
            <a:r>
              <a:rPr lang="ru-RU" sz="4000" b="1" smtClean="0">
                <a:solidFill>
                  <a:srgbClr val="333399"/>
                </a:solidFill>
              </a:rPr>
              <a:t>в</a:t>
            </a:r>
            <a:r>
              <a:rPr lang="ru-RU" sz="4000" b="1" smtClean="0">
                <a:solidFill>
                  <a:srgbClr val="FF0000"/>
                </a:solidFill>
              </a:rPr>
              <a:t>о</a:t>
            </a:r>
            <a:r>
              <a:rPr lang="ru-RU" sz="4000" b="1" smtClean="0">
                <a:solidFill>
                  <a:srgbClr val="00CC00"/>
                </a:solidFill>
              </a:rPr>
              <a:t>л</a:t>
            </a:r>
            <a:r>
              <a:rPr lang="ru-RU" sz="4000" b="1" smtClean="0">
                <a:solidFill>
                  <a:srgbClr val="FF0000"/>
                </a:solidFill>
              </a:rPr>
              <a:t>и</a:t>
            </a:r>
            <a:r>
              <a:rPr lang="ru-RU" sz="4000" b="1" smtClean="0">
                <a:solidFill>
                  <a:srgbClr val="00CC00"/>
                </a:solidFill>
              </a:rPr>
              <a:t>т</a:t>
            </a:r>
            <a:r>
              <a:rPr lang="ru-RU" sz="4000" b="1" smtClean="0">
                <a:solidFill>
                  <a:srgbClr val="000000"/>
                </a:solidFill>
              </a:rPr>
              <a:t>ь</a:t>
            </a:r>
            <a:r>
              <a:rPr lang="ru-RU" sz="4000" b="1" smtClean="0">
                <a:solidFill>
                  <a:srgbClr val="009900"/>
                </a:solidFill>
              </a:rPr>
              <a:t>    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78936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0066"/>
                </a:solidFill>
              </a:rPr>
              <a:t>* рн * м * нт,   п * ртр * т,   п * р * ль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486886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99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о</a:t>
            </a:r>
            <a:r>
              <a:rPr lang="ru-RU" sz="4000" b="1" smtClean="0">
                <a:solidFill>
                  <a:srgbClr val="333399"/>
                </a:solidFill>
              </a:rPr>
              <a:t>рн</a:t>
            </a:r>
            <a:r>
              <a:rPr lang="ru-RU" sz="4000" b="1" smtClean="0">
                <a:solidFill>
                  <a:srgbClr val="FF0000"/>
                </a:solidFill>
              </a:rPr>
              <a:t>а</a:t>
            </a:r>
            <a:r>
              <a:rPr lang="ru-RU" sz="4000" b="1" smtClean="0">
                <a:solidFill>
                  <a:srgbClr val="009900"/>
                </a:solidFill>
              </a:rPr>
              <a:t>м</a:t>
            </a:r>
            <a:r>
              <a:rPr lang="ru-RU" sz="4000" b="1" smtClean="0">
                <a:solidFill>
                  <a:srgbClr val="CC0000"/>
                </a:solidFill>
              </a:rPr>
              <a:t>е</a:t>
            </a:r>
            <a:r>
              <a:rPr lang="ru-RU" sz="4000" b="1" smtClean="0">
                <a:solidFill>
                  <a:srgbClr val="333399"/>
                </a:solidFill>
              </a:rPr>
              <a:t>нт</a:t>
            </a:r>
            <a:r>
              <a:rPr lang="ru-RU" sz="4000" b="1" smtClean="0">
                <a:solidFill>
                  <a:srgbClr val="009900"/>
                </a:solidFill>
              </a:rPr>
              <a:t>      </a:t>
            </a:r>
            <a:r>
              <a:rPr lang="ru-RU" sz="4000" b="1" smtClean="0">
                <a:solidFill>
                  <a:srgbClr val="333399"/>
                </a:solidFill>
              </a:rPr>
              <a:t>п</a:t>
            </a:r>
            <a:r>
              <a:rPr lang="ru-RU" sz="4000" b="1" smtClean="0">
                <a:solidFill>
                  <a:srgbClr val="FF0000"/>
                </a:solidFill>
              </a:rPr>
              <a:t>о</a:t>
            </a:r>
            <a:r>
              <a:rPr lang="ru-RU" sz="4000" b="1" smtClean="0">
                <a:solidFill>
                  <a:srgbClr val="333399"/>
                </a:solidFill>
              </a:rPr>
              <a:t>рт</a:t>
            </a:r>
            <a:r>
              <a:rPr lang="ru-RU" sz="4000" b="1" smtClean="0">
                <a:solidFill>
                  <a:srgbClr val="00CC00"/>
                </a:solidFill>
              </a:rPr>
              <a:t>р</a:t>
            </a:r>
            <a:r>
              <a:rPr lang="ru-RU" sz="4000" b="1" smtClean="0">
                <a:solidFill>
                  <a:srgbClr val="FF0000"/>
                </a:solidFill>
              </a:rPr>
              <a:t>е</a:t>
            </a:r>
            <a:r>
              <a:rPr lang="ru-RU" sz="4000" b="1" smtClean="0">
                <a:solidFill>
                  <a:srgbClr val="333399"/>
                </a:solidFill>
              </a:rPr>
              <a:t>т</a:t>
            </a:r>
            <a:r>
              <a:rPr lang="ru-RU" sz="4000" b="1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009900"/>
                </a:solidFill>
              </a:rPr>
              <a:t>    </a:t>
            </a:r>
            <a:r>
              <a:rPr lang="ru-RU" sz="4000" b="1" smtClean="0">
                <a:solidFill>
                  <a:srgbClr val="333399"/>
                </a:solidFill>
              </a:rPr>
              <a:t>п</a:t>
            </a:r>
            <a:r>
              <a:rPr lang="ru-RU" sz="4000" b="1" smtClean="0">
                <a:solidFill>
                  <a:srgbClr val="FF0000"/>
                </a:solidFill>
              </a:rPr>
              <a:t>а</a:t>
            </a:r>
            <a:r>
              <a:rPr lang="ru-RU" sz="4000" b="1" smtClean="0">
                <a:solidFill>
                  <a:srgbClr val="333399"/>
                </a:solidFill>
              </a:rPr>
              <a:t>р</a:t>
            </a:r>
            <a:r>
              <a:rPr lang="ru-RU" sz="4000" b="1" smtClean="0">
                <a:solidFill>
                  <a:srgbClr val="FF0000"/>
                </a:solidFill>
              </a:rPr>
              <a:t>о</a:t>
            </a:r>
            <a:r>
              <a:rPr lang="ru-RU" sz="4000" b="1" smtClean="0">
                <a:solidFill>
                  <a:srgbClr val="009900"/>
                </a:solidFill>
              </a:rPr>
              <a:t>л</a:t>
            </a:r>
            <a:r>
              <a:rPr lang="ru-RU" sz="4000" b="1" smtClean="0">
                <a:solidFill>
                  <a:srgbClr val="000000"/>
                </a:solidFill>
              </a:rPr>
              <a:t>ь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195513" y="3357563"/>
            <a:ext cx="2873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2987675" y="2636838"/>
            <a:ext cx="142875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619250" y="3357563"/>
            <a:ext cx="431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1908175" y="2781300"/>
            <a:ext cx="0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724525" y="3357563"/>
            <a:ext cx="5032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492500" y="3357563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2484438" y="2781300"/>
            <a:ext cx="0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6516688" y="2708275"/>
            <a:ext cx="142875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6948488" y="3357563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3132138" y="2708275"/>
            <a:ext cx="0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6011863" y="2781300"/>
            <a:ext cx="0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1835150" y="4797425"/>
            <a:ext cx="142875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55650" y="5516563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1331913" y="4941888"/>
            <a:ext cx="0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V="1">
            <a:off x="1908175" y="4941888"/>
            <a:ext cx="0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2339975" y="5516563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5651500" y="4797425"/>
            <a:ext cx="142875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5148263" y="4941888"/>
            <a:ext cx="0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4356100" y="5516563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7812088" y="4797425"/>
            <a:ext cx="142875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019925" y="5516563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V="1">
            <a:off x="7308850" y="4941888"/>
            <a:ext cx="0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V="1">
            <a:off x="6659563" y="2781300"/>
            <a:ext cx="0" cy="576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 animBg="1"/>
      <p:bldP spid="10248" grpId="0" animBg="1"/>
      <p:bldP spid="10249" grpId="0" animBg="1"/>
      <p:bldP spid="10250" grpId="0" animBg="1"/>
      <p:bldP spid="10251" grpId="0" animBg="1"/>
      <p:bldP spid="10253" grpId="0" animBg="1"/>
      <p:bldP spid="10254" grpId="0" animBg="1"/>
      <p:bldP spid="10256" grpId="0" animBg="1"/>
      <p:bldP spid="10257" grpId="0" animBg="1"/>
      <p:bldP spid="10258" grpId="0" animBg="1"/>
      <p:bldP spid="10259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9" grpId="0" animBg="1"/>
      <p:bldP spid="10270" grpId="0" animBg="1"/>
      <p:bldP spid="10271" grpId="0" animBg="1"/>
      <p:bldP spid="10272" grpId="0" animBg="1"/>
      <p:bldP spid="10274" grpId="0" animBg="1"/>
      <p:bldP spid="102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00"/>
                </a:solidFill>
              </a:rPr>
              <a:t>Спишите, раскрывая скобки.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172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</a:t>
            </a:r>
            <a:r>
              <a:rPr lang="ru-RU" sz="3600" b="1" smtClean="0">
                <a:solidFill>
                  <a:schemeClr val="accent2"/>
                </a:solidFill>
              </a:rPr>
              <a:t>(Не)клади  волку  пальца  (в)рот. (Не)спрося броду  (не)суйся  (в)воду. (Не)слушал начала,  так  жди  конца.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492375"/>
            <a:ext cx="914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CC0000"/>
                </a:solidFill>
              </a:rPr>
              <a:t>Определите падеж имен существительных.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CC"/>
                </a:solidFill>
              </a:rPr>
              <a:t>Спишите слова и разберите по составу.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39750" y="4221163"/>
            <a:ext cx="2592388" cy="720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0000"/>
                </a:solidFill>
              </a:rPr>
              <a:t>слушал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843213" y="5084763"/>
            <a:ext cx="2592387" cy="720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0000"/>
                </a:solidFill>
              </a:rPr>
              <a:t>везёт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156325" y="5084763"/>
            <a:ext cx="2592388" cy="720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0000"/>
                </a:solidFill>
              </a:rPr>
              <a:t>подходит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116013" y="5949950"/>
            <a:ext cx="2592387" cy="720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0000"/>
                </a:solidFill>
              </a:rPr>
              <a:t>рисую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427538" y="5949950"/>
            <a:ext cx="2592387" cy="7207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000000"/>
                </a:solidFill>
              </a:rPr>
              <a:t>делать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3213100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50000">
                <a:srgbClr val="99FF99"/>
              </a:gs>
              <a:gs pos="100000">
                <a:srgbClr val="FFCCCC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5" grpId="0"/>
      <p:bldP spid="5126" grpId="0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00"/>
                </a:solidFill>
              </a:rPr>
              <a:t>Прочитайте глаголы.</a:t>
            </a:r>
            <a:r>
              <a:rPr lang="ru-RU" sz="4000" smtClean="0"/>
              <a:t> </a:t>
            </a:r>
          </a:p>
        </p:txBody>
      </p:sp>
      <p:graphicFrame>
        <p:nvGraphicFramePr>
          <p:cNvPr id="6230" name="Group 8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18488" cy="4525965"/>
        </p:xfrm>
        <a:graphic>
          <a:graphicData uri="http://schemas.openxmlformats.org/drawingml/2006/table">
            <a:tbl>
              <a:tblPr/>
              <a:tblGrid>
                <a:gridCol w="4110038"/>
                <a:gridCol w="41084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ПЕТЬ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ЧИТАТЬ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ГОВОРИТЬ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ЗАКОНЧИТЬ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ШЕПТАТЬ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РЕШИТЬ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29" name="Group 85"/>
          <p:cNvGraphicFramePr>
            <a:graphicFrameLocks noGrp="1"/>
          </p:cNvGraphicFramePr>
          <p:nvPr>
            <p:ph sz="half" idx="2"/>
          </p:nvPr>
        </p:nvGraphicFramePr>
        <p:xfrm>
          <a:off x="468313" y="1600200"/>
          <a:ext cx="8218487" cy="4525965"/>
        </p:xfrm>
        <a:graphic>
          <a:graphicData uri="http://schemas.openxmlformats.org/drawingml/2006/table">
            <a:tbl>
              <a:tblPr/>
              <a:tblGrid>
                <a:gridCol w="4110037"/>
                <a:gridCol w="41084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ПЕ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ЧИТА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ГОВОРИ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ЗАКОНЧИ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ШЕПТА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РЕШИ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31" name="Rectangle 87"/>
          <p:cNvSpPr>
            <a:spLocks noChangeArrowheads="1"/>
          </p:cNvSpPr>
          <p:nvPr/>
        </p:nvSpPr>
        <p:spPr bwMode="auto">
          <a:xfrm>
            <a:off x="5292725" y="1628775"/>
            <a:ext cx="2592388" cy="720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CC0000"/>
                </a:solidFill>
              </a:rPr>
              <a:t>ПО</a:t>
            </a:r>
            <a:r>
              <a:rPr lang="ru-RU" sz="3600" b="1" smtClean="0">
                <a:solidFill>
                  <a:srgbClr val="333399"/>
                </a:solidFill>
              </a:rPr>
              <a:t>ЁШЬ</a:t>
            </a:r>
          </a:p>
        </p:txBody>
      </p:sp>
      <p:sp>
        <p:nvSpPr>
          <p:cNvPr id="6232" name="Rectangle 88"/>
          <p:cNvSpPr>
            <a:spLocks noChangeArrowheads="1"/>
          </p:cNvSpPr>
          <p:nvPr/>
        </p:nvSpPr>
        <p:spPr bwMode="auto">
          <a:xfrm>
            <a:off x="5435600" y="2349500"/>
            <a:ext cx="2592388" cy="720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CC0000"/>
                </a:solidFill>
              </a:rPr>
              <a:t>ЧИТА</a:t>
            </a:r>
            <a:r>
              <a:rPr lang="ru-RU" sz="3600" b="1" smtClean="0">
                <a:solidFill>
                  <a:srgbClr val="333399"/>
                </a:solidFill>
              </a:rPr>
              <a:t>ЕШЬ</a:t>
            </a:r>
          </a:p>
        </p:txBody>
      </p:sp>
      <p:sp>
        <p:nvSpPr>
          <p:cNvPr id="6233" name="Rectangle 89"/>
          <p:cNvSpPr>
            <a:spLocks noChangeArrowheads="1"/>
          </p:cNvSpPr>
          <p:nvPr/>
        </p:nvSpPr>
        <p:spPr bwMode="auto">
          <a:xfrm>
            <a:off x="5435600" y="3068638"/>
            <a:ext cx="2592388" cy="720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CC0000"/>
                </a:solidFill>
              </a:rPr>
              <a:t>ГОВОР</a:t>
            </a:r>
            <a:r>
              <a:rPr lang="ru-RU" sz="3600" b="1" smtClean="0">
                <a:solidFill>
                  <a:srgbClr val="333399"/>
                </a:solidFill>
              </a:rPr>
              <a:t>ИШЬ</a:t>
            </a:r>
          </a:p>
        </p:txBody>
      </p:sp>
      <p:sp>
        <p:nvSpPr>
          <p:cNvPr id="6234" name="Rectangle 90"/>
          <p:cNvSpPr>
            <a:spLocks noChangeArrowheads="1"/>
          </p:cNvSpPr>
          <p:nvPr/>
        </p:nvSpPr>
        <p:spPr bwMode="auto">
          <a:xfrm>
            <a:off x="5508625" y="3860800"/>
            <a:ext cx="2592388" cy="720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CC0000"/>
                </a:solidFill>
              </a:rPr>
              <a:t>ЗАКОНЧ</a:t>
            </a:r>
            <a:r>
              <a:rPr lang="ru-RU" sz="3600" b="1" smtClean="0">
                <a:solidFill>
                  <a:srgbClr val="333399"/>
                </a:solidFill>
              </a:rPr>
              <a:t>ИШЬ</a:t>
            </a:r>
          </a:p>
        </p:txBody>
      </p:sp>
      <p:sp>
        <p:nvSpPr>
          <p:cNvPr id="6235" name="Rectangle 91"/>
          <p:cNvSpPr>
            <a:spLocks noChangeArrowheads="1"/>
          </p:cNvSpPr>
          <p:nvPr/>
        </p:nvSpPr>
        <p:spPr bwMode="auto">
          <a:xfrm>
            <a:off x="5508625" y="4652963"/>
            <a:ext cx="2592388" cy="720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CC0000"/>
                </a:solidFill>
              </a:rPr>
              <a:t>ШЕПЧ</a:t>
            </a:r>
            <a:r>
              <a:rPr lang="ru-RU" sz="3600" b="1" smtClean="0">
                <a:solidFill>
                  <a:srgbClr val="333399"/>
                </a:solidFill>
              </a:rPr>
              <a:t>ЕШЬ</a:t>
            </a:r>
          </a:p>
        </p:txBody>
      </p:sp>
      <p:sp>
        <p:nvSpPr>
          <p:cNvPr id="6236" name="Rectangle 92"/>
          <p:cNvSpPr>
            <a:spLocks noChangeArrowheads="1"/>
          </p:cNvSpPr>
          <p:nvPr/>
        </p:nvSpPr>
        <p:spPr bwMode="auto">
          <a:xfrm>
            <a:off x="5364163" y="5373688"/>
            <a:ext cx="2592387" cy="720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CC0000"/>
                </a:solidFill>
              </a:rPr>
              <a:t>РЕШ</a:t>
            </a:r>
            <a:r>
              <a:rPr lang="ru-RU" sz="3600" b="1" smtClean="0">
                <a:solidFill>
                  <a:srgbClr val="333399"/>
                </a:solidFill>
              </a:rPr>
              <a:t>ИШЬ</a:t>
            </a:r>
          </a:p>
        </p:txBody>
      </p:sp>
      <p:sp>
        <p:nvSpPr>
          <p:cNvPr id="6237" name="Line 93"/>
          <p:cNvSpPr>
            <a:spLocks noChangeShapeType="1"/>
          </p:cNvSpPr>
          <p:nvPr/>
        </p:nvSpPr>
        <p:spPr bwMode="auto">
          <a:xfrm>
            <a:off x="5580063" y="2205038"/>
            <a:ext cx="1944687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239" name="Line 95"/>
          <p:cNvSpPr>
            <a:spLocks noChangeShapeType="1"/>
          </p:cNvSpPr>
          <p:nvPr/>
        </p:nvSpPr>
        <p:spPr bwMode="auto">
          <a:xfrm>
            <a:off x="5580063" y="2997200"/>
            <a:ext cx="230505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240" name="Line 96"/>
          <p:cNvSpPr>
            <a:spLocks noChangeShapeType="1"/>
          </p:cNvSpPr>
          <p:nvPr/>
        </p:nvSpPr>
        <p:spPr bwMode="auto">
          <a:xfrm>
            <a:off x="5508625" y="5300663"/>
            <a:ext cx="251936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241" name="Line 97"/>
          <p:cNvSpPr>
            <a:spLocks noChangeShapeType="1"/>
          </p:cNvSpPr>
          <p:nvPr/>
        </p:nvSpPr>
        <p:spPr bwMode="auto">
          <a:xfrm>
            <a:off x="5364163" y="3716338"/>
            <a:ext cx="2736850" cy="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242" name="Line 98"/>
          <p:cNvSpPr>
            <a:spLocks noChangeShapeType="1"/>
          </p:cNvSpPr>
          <p:nvPr/>
        </p:nvSpPr>
        <p:spPr bwMode="auto">
          <a:xfrm>
            <a:off x="5292725" y="4508500"/>
            <a:ext cx="2951163" cy="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243" name="Line 99"/>
          <p:cNvSpPr>
            <a:spLocks noChangeShapeType="1"/>
          </p:cNvSpPr>
          <p:nvPr/>
        </p:nvSpPr>
        <p:spPr bwMode="auto">
          <a:xfrm>
            <a:off x="5508625" y="6021388"/>
            <a:ext cx="2232025" cy="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231" grpId="0"/>
      <p:bldP spid="6232" grpId="0"/>
      <p:bldP spid="6233" grpId="0"/>
      <p:bldP spid="6234" grpId="0"/>
      <p:bldP spid="6235" grpId="0"/>
      <p:bldP spid="6236" grpId="0"/>
      <p:bldP spid="6237" grpId="0" animBg="1"/>
      <p:bldP spid="6239" grpId="0" animBg="1"/>
      <p:bldP spid="6240" grpId="0" animBg="1"/>
      <p:bldP spid="6241" grpId="0" animBg="1"/>
      <p:bldP spid="6242" grpId="0" animBg="1"/>
      <p:bldP spid="62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07950" y="549275"/>
            <a:ext cx="5256213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smtClean="0">
                <a:solidFill>
                  <a:srgbClr val="0000CC"/>
                </a:solidFill>
                <a:cs typeface="Arial" charset="0"/>
              </a:rPr>
              <a:t>В русском языке два спряжения глаголов. Одни глаголы изменяются по </a:t>
            </a:r>
            <a:r>
              <a:rPr lang="ru-RU" sz="3200" i="1" u="sng" smtClean="0">
                <a:solidFill>
                  <a:srgbClr val="0000CC"/>
                </a:solidFill>
                <a:cs typeface="Arial" charset="0"/>
              </a:rPr>
              <a:t>лицам и числам</a:t>
            </a:r>
            <a:r>
              <a:rPr lang="ru-RU" sz="3200" i="1" smtClean="0">
                <a:solidFill>
                  <a:srgbClr val="0000CC"/>
                </a:solidFill>
                <a:cs typeface="Arial" charset="0"/>
              </a:rPr>
              <a:t> </a:t>
            </a:r>
            <a:r>
              <a:rPr lang="ru-RU" sz="3200" b="1" i="1" smtClean="0">
                <a:solidFill>
                  <a:srgbClr val="FF0000"/>
                </a:solidFill>
                <a:cs typeface="Arial" charset="0"/>
              </a:rPr>
              <a:t>по первому </a:t>
            </a:r>
            <a:r>
              <a:rPr lang="ru-RU" sz="3200" i="1" smtClean="0">
                <a:solidFill>
                  <a:srgbClr val="0000CC"/>
                </a:solidFill>
                <a:cs typeface="Arial" charset="0"/>
              </a:rPr>
              <a:t>спряжению, а другие – по </a:t>
            </a:r>
            <a:r>
              <a:rPr lang="ru-RU" sz="3200" b="1" i="1" smtClean="0">
                <a:solidFill>
                  <a:srgbClr val="FF0000"/>
                </a:solidFill>
                <a:cs typeface="Arial" charset="0"/>
              </a:rPr>
              <a:t>второму.</a:t>
            </a:r>
          </a:p>
        </p:txBody>
      </p:sp>
      <p:pic>
        <p:nvPicPr>
          <p:cNvPr id="11267" name="Picture 6" descr="Image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476250"/>
            <a:ext cx="3875088" cy="5329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Полилиния 3"/>
          <p:cNvSpPr/>
          <p:nvPr/>
        </p:nvSpPr>
        <p:spPr>
          <a:xfrm>
            <a:off x="5273675" y="5745163"/>
            <a:ext cx="3709988" cy="134937"/>
          </a:xfrm>
          <a:custGeom>
            <a:avLst/>
            <a:gdLst>
              <a:gd name="connsiteX0" fmla="*/ 0 w 3709939"/>
              <a:gd name="connsiteY0" fmla="*/ 64655 h 135466"/>
              <a:gd name="connsiteX1" fmla="*/ 1173018 w 3709939"/>
              <a:gd name="connsiteY1" fmla="*/ 73891 h 135466"/>
              <a:gd name="connsiteX2" fmla="*/ 1662545 w 3709939"/>
              <a:gd name="connsiteY2" fmla="*/ 101600 h 135466"/>
              <a:gd name="connsiteX3" fmla="*/ 2512291 w 3709939"/>
              <a:gd name="connsiteY3" fmla="*/ 73891 h 135466"/>
              <a:gd name="connsiteX4" fmla="*/ 3011054 w 3709939"/>
              <a:gd name="connsiteY4" fmla="*/ 129309 h 135466"/>
              <a:gd name="connsiteX5" fmla="*/ 3315854 w 3709939"/>
              <a:gd name="connsiteY5" fmla="*/ 36946 h 135466"/>
              <a:gd name="connsiteX6" fmla="*/ 3648363 w 3709939"/>
              <a:gd name="connsiteY6" fmla="*/ 73891 h 135466"/>
              <a:gd name="connsiteX7" fmla="*/ 3685309 w 3709939"/>
              <a:gd name="connsiteY7" fmla="*/ 0 h 13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9939" h="135466">
                <a:moveTo>
                  <a:pt x="0" y="64655"/>
                </a:moveTo>
                <a:lnTo>
                  <a:pt x="1173018" y="73891"/>
                </a:lnTo>
                <a:cubicBezTo>
                  <a:pt x="1450109" y="80048"/>
                  <a:pt x="1439333" y="101600"/>
                  <a:pt x="1662545" y="101600"/>
                </a:cubicBezTo>
                <a:cubicBezTo>
                  <a:pt x="1885757" y="101600"/>
                  <a:pt x="2287540" y="69273"/>
                  <a:pt x="2512291" y="73891"/>
                </a:cubicBezTo>
                <a:cubicBezTo>
                  <a:pt x="2737042" y="78509"/>
                  <a:pt x="2877127" y="135466"/>
                  <a:pt x="3011054" y="129309"/>
                </a:cubicBezTo>
                <a:cubicBezTo>
                  <a:pt x="3144981" y="123152"/>
                  <a:pt x="3209636" y="46182"/>
                  <a:pt x="3315854" y="36946"/>
                </a:cubicBezTo>
                <a:cubicBezTo>
                  <a:pt x="3422072" y="27710"/>
                  <a:pt x="3586787" y="80049"/>
                  <a:pt x="3648363" y="73891"/>
                </a:cubicBezTo>
                <a:cubicBezTo>
                  <a:pt x="3709939" y="67733"/>
                  <a:pt x="3685309" y="0"/>
                  <a:pt x="3685309" y="0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СПРЯЖЕНИЯ  ГЛАГОЛОВ</a:t>
            </a:r>
          </a:p>
        </p:txBody>
      </p:sp>
      <p:graphicFrame>
        <p:nvGraphicFramePr>
          <p:cNvPr id="8244" name="Group 52"/>
          <p:cNvGraphicFramePr>
            <a:graphicFrameLocks noGrp="1"/>
          </p:cNvGraphicFramePr>
          <p:nvPr>
            <p:ph sz="half" idx="1"/>
          </p:nvPr>
        </p:nvGraphicFramePr>
        <p:xfrm>
          <a:off x="250825" y="1052513"/>
          <a:ext cx="8713788" cy="1368426"/>
        </p:xfrm>
        <a:graphic>
          <a:graphicData uri="http://schemas.openxmlformats.org/drawingml/2006/table">
            <a:tbl>
              <a:tblPr/>
              <a:tblGrid>
                <a:gridCol w="4357688"/>
                <a:gridCol w="4356100"/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спряжение.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спряжение.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-еть, - ать, -оть, -уть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39750" y="2349500"/>
            <a:ext cx="808513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smtClean="0">
                <a:solidFill>
                  <a:srgbClr val="6600CC"/>
                </a:solidFill>
              </a:rPr>
              <a:t>Проспрягайте  глаголы</a:t>
            </a:r>
          </a:p>
        </p:txBody>
      </p:sp>
      <p:graphicFrame>
        <p:nvGraphicFramePr>
          <p:cNvPr id="8242" name="Group 50"/>
          <p:cNvGraphicFramePr>
            <a:graphicFrameLocks noGrp="1"/>
          </p:cNvGraphicFramePr>
          <p:nvPr>
            <p:ph sz="half" idx="2"/>
          </p:nvPr>
        </p:nvGraphicFramePr>
        <p:xfrm>
          <a:off x="179388" y="3284538"/>
          <a:ext cx="8713787" cy="3384552"/>
        </p:xfrm>
        <a:graphic>
          <a:graphicData uri="http://schemas.openxmlformats.org/drawingml/2006/table">
            <a:tbl>
              <a:tblPr/>
              <a:tblGrid>
                <a:gridCol w="2905125"/>
                <a:gridCol w="2903537"/>
                <a:gridCol w="2905125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летаю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строю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Они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3276600" y="3860800"/>
            <a:ext cx="2592388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лета</a:t>
            </a:r>
            <a:r>
              <a:rPr lang="ru-RU" sz="3600" b="1" smtClean="0">
                <a:solidFill>
                  <a:srgbClr val="FF0000"/>
                </a:solidFill>
              </a:rPr>
              <a:t>е</a:t>
            </a:r>
            <a:r>
              <a:rPr lang="ru-RU" sz="3600" b="1" smtClean="0">
                <a:solidFill>
                  <a:srgbClr val="660066"/>
                </a:solidFill>
              </a:rPr>
              <a:t>шь</a:t>
            </a: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3276600" y="4437063"/>
            <a:ext cx="2592388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лета</a:t>
            </a:r>
            <a:r>
              <a:rPr lang="ru-RU" sz="3600" b="1" smtClean="0">
                <a:solidFill>
                  <a:srgbClr val="FF0000"/>
                </a:solidFill>
              </a:rPr>
              <a:t>е</a:t>
            </a:r>
            <a:r>
              <a:rPr lang="ru-RU" sz="3600" b="1" smtClean="0">
                <a:solidFill>
                  <a:srgbClr val="660066"/>
                </a:solidFill>
              </a:rPr>
              <a:t>т</a:t>
            </a:r>
          </a:p>
        </p:txBody>
      </p:sp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3276600" y="5013325"/>
            <a:ext cx="2592388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лета</a:t>
            </a:r>
            <a:r>
              <a:rPr lang="ru-RU" sz="3600" b="1" smtClean="0">
                <a:solidFill>
                  <a:srgbClr val="FF0000"/>
                </a:solidFill>
              </a:rPr>
              <a:t>е</a:t>
            </a:r>
            <a:r>
              <a:rPr lang="ru-RU" sz="3600" b="1" smtClean="0">
                <a:solidFill>
                  <a:srgbClr val="660066"/>
                </a:solidFill>
              </a:rPr>
              <a:t>м</a:t>
            </a: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3276600" y="5516563"/>
            <a:ext cx="2592388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лета</a:t>
            </a:r>
            <a:r>
              <a:rPr lang="ru-RU" sz="3600" b="1" smtClean="0">
                <a:solidFill>
                  <a:srgbClr val="FF0000"/>
                </a:solidFill>
              </a:rPr>
              <a:t>е</a:t>
            </a:r>
            <a:r>
              <a:rPr lang="ru-RU" sz="3600" b="1" smtClean="0">
                <a:solidFill>
                  <a:srgbClr val="660066"/>
                </a:solidFill>
              </a:rPr>
              <a:t>те</a:t>
            </a:r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3276600" y="6092825"/>
            <a:ext cx="2592388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лета</a:t>
            </a:r>
            <a:r>
              <a:rPr lang="ru-RU" sz="3600" b="1" smtClean="0">
                <a:solidFill>
                  <a:srgbClr val="FF0000"/>
                </a:solidFill>
              </a:rPr>
              <a:t>ю</a:t>
            </a:r>
            <a:r>
              <a:rPr lang="ru-RU" sz="3600" b="1" smtClean="0">
                <a:solidFill>
                  <a:srgbClr val="660066"/>
                </a:solidFill>
              </a:rPr>
              <a:t>т</a:t>
            </a:r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6156325" y="3860800"/>
            <a:ext cx="2592388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стро</a:t>
            </a:r>
            <a:r>
              <a:rPr lang="ru-RU" sz="3600" b="1" smtClean="0">
                <a:solidFill>
                  <a:srgbClr val="FF0000"/>
                </a:solidFill>
              </a:rPr>
              <a:t>и</a:t>
            </a:r>
            <a:r>
              <a:rPr lang="ru-RU" sz="3600" b="1" smtClean="0">
                <a:solidFill>
                  <a:srgbClr val="660066"/>
                </a:solidFill>
              </a:rPr>
              <a:t>шь</a:t>
            </a:r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6227763" y="4437063"/>
            <a:ext cx="2592387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стро</a:t>
            </a:r>
            <a:r>
              <a:rPr lang="ru-RU" sz="3600" b="1" smtClean="0">
                <a:solidFill>
                  <a:srgbClr val="FF0000"/>
                </a:solidFill>
              </a:rPr>
              <a:t>и</a:t>
            </a:r>
            <a:r>
              <a:rPr lang="ru-RU" sz="3600" b="1" smtClean="0">
                <a:solidFill>
                  <a:srgbClr val="660066"/>
                </a:solidFill>
              </a:rPr>
              <a:t>т</a:t>
            </a:r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6227763" y="5013325"/>
            <a:ext cx="2592387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стро</a:t>
            </a:r>
            <a:r>
              <a:rPr lang="ru-RU" sz="3600" b="1" smtClean="0">
                <a:solidFill>
                  <a:srgbClr val="FF0000"/>
                </a:solidFill>
              </a:rPr>
              <a:t>и</a:t>
            </a:r>
            <a:r>
              <a:rPr lang="ru-RU" sz="3600" b="1" smtClean="0">
                <a:solidFill>
                  <a:srgbClr val="660066"/>
                </a:solidFill>
              </a:rPr>
              <a:t>м</a:t>
            </a:r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6227763" y="5589588"/>
            <a:ext cx="2592387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стро</a:t>
            </a:r>
            <a:r>
              <a:rPr lang="ru-RU" sz="3600" b="1" smtClean="0">
                <a:solidFill>
                  <a:srgbClr val="FF0000"/>
                </a:solidFill>
              </a:rPr>
              <a:t>и</a:t>
            </a:r>
            <a:r>
              <a:rPr lang="ru-RU" sz="3600" b="1" smtClean="0">
                <a:solidFill>
                  <a:srgbClr val="660066"/>
                </a:solidFill>
              </a:rPr>
              <a:t>те</a:t>
            </a: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6156325" y="6092825"/>
            <a:ext cx="2592388" cy="504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660066"/>
                </a:solidFill>
              </a:rPr>
              <a:t>стро</a:t>
            </a:r>
            <a:r>
              <a:rPr lang="ru-RU" sz="3600" b="1" smtClean="0">
                <a:solidFill>
                  <a:srgbClr val="FF0000"/>
                </a:solidFill>
              </a:rPr>
              <a:t>я</a:t>
            </a:r>
            <a:r>
              <a:rPr lang="ru-RU" sz="3600" b="1" smtClean="0">
                <a:solidFill>
                  <a:srgbClr val="660066"/>
                </a:solidFill>
              </a:rPr>
              <a:t>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9" grpId="0"/>
      <p:bldP spid="8245" grpId="0"/>
      <p:bldP spid="8246" grpId="0"/>
      <p:bldP spid="8247" grpId="0"/>
      <p:bldP spid="8248" grpId="0"/>
      <p:bldP spid="8249" grpId="0"/>
      <p:bldP spid="8250" grpId="0"/>
      <p:bldP spid="8251" grpId="0"/>
      <p:bldP spid="8252" grpId="0"/>
      <p:bldP spid="8253" grpId="0"/>
      <p:bldP spid="825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Оформление по умолчанию</vt:lpstr>
      <vt:lpstr>I и II  спряжение глаголов</vt:lpstr>
      <vt:lpstr>Слайд 2</vt:lpstr>
      <vt:lpstr>Слайд 3</vt:lpstr>
      <vt:lpstr>Слайд 4</vt:lpstr>
      <vt:lpstr>Слайд 5</vt:lpstr>
      <vt:lpstr>Спишите, раскрывая скобки.</vt:lpstr>
      <vt:lpstr>Прочитайте глаголы. </vt:lpstr>
      <vt:lpstr>Слайд 8</vt:lpstr>
      <vt:lpstr>СПРЯЖЕНИЯ  ГЛАГОЛОВ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и II  спряжение глаголов</dc:title>
  <dc:creator>1</dc:creator>
  <cp:lastModifiedBy>1</cp:lastModifiedBy>
  <cp:revision>1</cp:revision>
  <dcterms:created xsi:type="dcterms:W3CDTF">2013-11-01T14:13:17Z</dcterms:created>
  <dcterms:modified xsi:type="dcterms:W3CDTF">2013-11-01T14:13:39Z</dcterms:modified>
</cp:coreProperties>
</file>