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  <p:sldMasterId id="2147483756" r:id="rId3"/>
    <p:sldMasterId id="2147483804" r:id="rId4"/>
    <p:sldMasterId id="2147483816" r:id="rId5"/>
    <p:sldMasterId id="2147483828" r:id="rId6"/>
    <p:sldMasterId id="2147483852" r:id="rId7"/>
    <p:sldMasterId id="2147483864" r:id="rId8"/>
    <p:sldMasterId id="2147483900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79" r:id="rId18"/>
    <p:sldId id="280" r:id="rId19"/>
    <p:sldId id="281" r:id="rId20"/>
    <p:sldId id="264" r:id="rId21"/>
    <p:sldId id="265" r:id="rId22"/>
    <p:sldId id="266" r:id="rId23"/>
    <p:sldId id="282" r:id="rId24"/>
    <p:sldId id="267" r:id="rId25"/>
    <p:sldId id="268" r:id="rId26"/>
    <p:sldId id="269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0" r:id="rId35"/>
    <p:sldId id="28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7" d="100"/>
          <a:sy n="27" d="100"/>
        </p:scale>
        <p:origin x="-1248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00042"/>
            <a:ext cx="7929618" cy="5857916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Становление самодержавия Романовых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index_sound266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FF75B23"/>
          <p:cNvPicPr/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357158" y="357166"/>
            <a:ext cx="8354275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FF75B23"/>
          <p:cNvPicPr/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000924" cy="6369072"/>
          </a:xfrm>
        </p:spPr>
        <p:txBody>
          <a:bodyPr/>
          <a:lstStyle/>
          <a:p>
            <a:pPr algn="l"/>
            <a:r>
              <a:rPr lang="ru-RU" dirty="0" smtClean="0"/>
              <a:t>   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События правления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1649 г. – принятие Уложения        (свода законов)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  1666 г.г – начало реформы церкви (раскол)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  1654 г.г присоединение Левобережной Украины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9600" b="1" dirty="0" smtClean="0">
                <a:solidFill>
                  <a:srgbClr val="FF0000"/>
                </a:solidFill>
              </a:rPr>
              <a:t>Бунташный век 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«Соляной» бунт (1648 г.)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r>
              <a:rPr lang="ru-RU" dirty="0" smtClean="0"/>
              <a:t>Причины </a:t>
            </a:r>
            <a:br>
              <a:rPr lang="ru-RU" dirty="0" smtClean="0"/>
            </a:br>
            <a:r>
              <a:rPr lang="ru-RU" dirty="0" smtClean="0"/>
              <a:t>1. </a:t>
            </a:r>
            <a:r>
              <a:rPr lang="ru-RU" dirty="0"/>
              <a:t>И</a:t>
            </a:r>
            <a:r>
              <a:rPr lang="ru-RU" dirty="0" smtClean="0"/>
              <a:t>стощение казны.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«Медный бунт» (1662 г.)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Э.Лисснер</a:t>
            </a:r>
            <a:r>
              <a:rPr lang="ru-RU" sz="1800" dirty="0" smtClean="0"/>
              <a:t>. «Восстание в Коломенском»</a:t>
            </a:r>
            <a:endParaRPr lang="ru-RU" dirty="0"/>
          </a:p>
        </p:txBody>
      </p:sp>
      <p:pic>
        <p:nvPicPr>
          <p:cNvPr id="4" name="Рисунок 3" descr="2E29BC48"/>
          <p:cNvPicPr/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«Разинщина» 1670 – 1671 г.г.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6641A4A8"/>
          <p:cNvPicPr/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2500298" y="1428737"/>
            <a:ext cx="450059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Разин и персидская княжна.  П.Ф.Яковлев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79107294"/>
          <p:cNvPicPr/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D4847E9"/>
          <p:cNvPicPr/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2214547" y="0"/>
            <a:ext cx="5214973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  <a:latin typeface="Monotype Corsiva" pitchFamily="66" charset="0"/>
              </a:rPr>
              <a:t>«Это был переход народа из одного возраста в другой, из древней истории в новую»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С.М.Соловьёв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274638"/>
            <a:ext cx="3114668" cy="586900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Оружие </a:t>
            </a:r>
            <a:r>
              <a:rPr lang="ru-RU" sz="5400" b="1" dirty="0" err="1" smtClean="0">
                <a:solidFill>
                  <a:srgbClr val="002060"/>
                </a:solidFill>
              </a:rPr>
              <a:t>разинцев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CC04744"/>
          <p:cNvPicPr/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28596" y="214290"/>
            <a:ext cx="471490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400420" cy="5869006"/>
          </a:xfrm>
        </p:spPr>
        <p:txBody>
          <a:bodyPr/>
          <a:lstStyle/>
          <a:p>
            <a:r>
              <a:rPr lang="ru-RU" dirty="0" smtClean="0"/>
              <a:t>Патриарх Никон</a:t>
            </a:r>
            <a:endParaRPr lang="ru-RU" dirty="0"/>
          </a:p>
        </p:txBody>
      </p:sp>
      <p:pic>
        <p:nvPicPr>
          <p:cNvPr id="4" name="Рисунок 3" descr="5F84B015"/>
          <p:cNvPicPr/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85720" y="0"/>
            <a:ext cx="450059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572140"/>
            <a:ext cx="8401080" cy="1071570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rgbClr val="002060"/>
                </a:solidFill>
              </a:rPr>
              <a:t>С.В. Иванов «Во времена раскола»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3BB04C9F"/>
          <p:cNvPicPr/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928670"/>
            <a:ext cx="3757610" cy="550072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Сожжение староверов </a:t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в </a:t>
            </a:r>
            <a:r>
              <a:rPr lang="ru-RU" sz="4800" b="1" dirty="0" err="1" smtClean="0">
                <a:solidFill>
                  <a:srgbClr val="002060"/>
                </a:solidFill>
              </a:rPr>
              <a:t>Пустозёрске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3CAB0377"/>
          <p:cNvPicPr/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500034" y="214290"/>
            <a:ext cx="457203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В.И. Суриков. «боярыня Морозова»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60CFF07F"/>
          <p:cNvPicPr/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0" y="1000108"/>
            <a:ext cx="9143999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0CFF07F"/>
          <p:cNvPicPr/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4857752" y="571480"/>
            <a:ext cx="400052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60CFF07F"/>
          <p:cNvPicPr/>
          <p:nvPr/>
        </p:nvPicPr>
        <p:blipFill>
          <a:blip r:embed="rId3">
            <a:lum bright="-20000" contrast="20000"/>
          </a:blip>
          <a:srcRect/>
          <a:stretch>
            <a:fillRect/>
          </a:stretch>
        </p:blipFill>
        <p:spPr bwMode="auto">
          <a:xfrm>
            <a:off x="571472" y="571480"/>
            <a:ext cx="414340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EE1523A"/>
          <p:cNvPicPr/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1928794" y="0"/>
            <a:ext cx="5572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/>
          <a:lstStyle/>
          <a:p>
            <a:r>
              <a:rPr lang="ru-RU" dirty="0" smtClean="0"/>
              <a:t>Автор презентации</a:t>
            </a:r>
            <a:br>
              <a:rPr lang="ru-RU" dirty="0" smtClean="0"/>
            </a:br>
            <a:r>
              <a:rPr lang="ru-RU" dirty="0" smtClean="0"/>
              <a:t>Гуля Наталья Владимировна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629763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        План урока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1. Ликвидация последствий Смуты.</a:t>
            </a:r>
            <a:br>
              <a:rPr lang="ru-RU" sz="4000" b="1" dirty="0" smtClean="0"/>
            </a:br>
            <a:r>
              <a:rPr lang="ru-RU" sz="4000" b="1" dirty="0" smtClean="0"/>
              <a:t>2. От сословно - представительской к абсолютной монархии.</a:t>
            </a:r>
            <a:br>
              <a:rPr lang="ru-RU" sz="4000" b="1" dirty="0" smtClean="0"/>
            </a:br>
            <a:r>
              <a:rPr lang="ru-RU" sz="4000" b="1" dirty="0" smtClean="0"/>
              <a:t>3. Церковный раскол.</a:t>
            </a:r>
            <a:br>
              <a:rPr lang="ru-RU" sz="4000" b="1" dirty="0" smtClean="0"/>
            </a:br>
            <a:r>
              <a:rPr lang="ru-RU" sz="4000" b="1" dirty="0" smtClean="0"/>
              <a:t>4. Изменения в экономике.</a:t>
            </a:r>
            <a:br>
              <a:rPr lang="ru-RU" sz="4000" b="1" dirty="0" smtClean="0"/>
            </a:br>
            <a:r>
              <a:rPr lang="ru-RU" sz="4000" b="1" dirty="0" smtClean="0"/>
              <a:t>Новые явления в духовной жизни Российского общества.</a:t>
            </a:r>
            <a:br>
              <a:rPr lang="ru-RU" sz="4000" b="1" dirty="0" smtClean="0"/>
            </a:b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Arial Narrow" pitchFamily="34" charset="0"/>
              </a:rPr>
              <a:t>Последствия Смуты и пути их решения</a:t>
            </a:r>
            <a:endParaRPr lang="ru-RU" sz="6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71450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800" dirty="0" smtClean="0"/>
                        <a:t>1. Династический кризис.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400" dirty="0" smtClean="0"/>
                        <a:t>Укрепление династии</a:t>
                      </a:r>
                      <a:r>
                        <a:rPr lang="ru-RU" sz="2400" baseline="0" dirty="0" smtClean="0"/>
                        <a:t>  Романовых. Патриарх Филарет.</a:t>
                      </a:r>
                      <a:endParaRPr lang="ru-RU" sz="2400" dirty="0" smtClean="0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800" dirty="0" smtClean="0"/>
                        <a:t>2. Социальные конфликты.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000" dirty="0" smtClean="0"/>
                        <a:t>Бывших «</a:t>
                      </a:r>
                      <a:r>
                        <a:rPr lang="ru-RU" sz="2000" dirty="0" err="1" smtClean="0"/>
                        <a:t>тушинцев</a:t>
                      </a:r>
                      <a:r>
                        <a:rPr lang="ru-RU" sz="2000" dirty="0" smtClean="0"/>
                        <a:t>» включили в состав вооружённых сил государства; казаков зачислили на государеву службу; прочие бунтовщики разгромлены.</a:t>
                      </a:r>
                      <a:endParaRPr lang="ru-RU" sz="2000" dirty="0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800" dirty="0" smtClean="0"/>
                        <a:t>3. Польско-шведская интервенция.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400" dirty="0" err="1" smtClean="0"/>
                        <a:t>Столбовский</a:t>
                      </a:r>
                      <a:r>
                        <a:rPr lang="ru-RU" sz="2400" baseline="0" dirty="0" smtClean="0"/>
                        <a:t> (1617 г.) мир со Швецией и </a:t>
                      </a:r>
                      <a:r>
                        <a:rPr lang="ru-RU" sz="2400" baseline="0" dirty="0" err="1" smtClean="0"/>
                        <a:t>Деулинское</a:t>
                      </a:r>
                      <a:r>
                        <a:rPr lang="ru-RU" sz="2400" baseline="0" dirty="0" smtClean="0"/>
                        <a:t> (1618 г.) перемирие с Польшей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171450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800" dirty="0" smtClean="0"/>
                        <a:t>4. Упадок и разорение страны.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400" dirty="0" smtClean="0"/>
                        <a:t>Постепенное возрождение экономики.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571480"/>
            <a:ext cx="2828916" cy="5715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Царь</a:t>
            </a:r>
            <a:r>
              <a:rPr lang="ru-RU" dirty="0" smtClean="0"/>
              <a:t> Михаил Фёдорович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1613 – 1645 г.г.</a:t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62BA1B29"/>
          <p:cNvPicPr/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714348" y="285728"/>
            <a:ext cx="442915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8" y="274638"/>
            <a:ext cx="2614602" cy="615475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3600" dirty="0" smtClean="0">
                <a:solidFill>
                  <a:srgbClr val="FFC000"/>
                </a:solidFill>
              </a:rPr>
              <a:t>Царский венец (шапка) Михаила Фёдоровича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62BA1B29"/>
          <p:cNvPicPr/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428596" y="428604"/>
            <a:ext cx="48577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714776" cy="60833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Царь Алексей Михайлович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Тишайший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1645 – 1676 г.г.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B86A48D"/>
          <p:cNvPicPr/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857224" y="285728"/>
            <a:ext cx="4572032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6F69E14"/>
          <p:cNvPicPr/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571472" y="428604"/>
            <a:ext cx="457203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76F69E14"/>
          <p:cNvPicPr/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4929190" y="428604"/>
            <a:ext cx="400052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163</TotalTime>
  <Words>162</Words>
  <PresentationFormat>Экран (4:3)</PresentationFormat>
  <Paragraphs>41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1_Открытая</vt:lpstr>
      <vt:lpstr>1_Бумажная</vt:lpstr>
      <vt:lpstr>1_Техническая</vt:lpstr>
      <vt:lpstr>1_Литейная</vt:lpstr>
      <vt:lpstr>Тема Office</vt:lpstr>
      <vt:lpstr>Метро</vt:lpstr>
      <vt:lpstr>1_Изящная</vt:lpstr>
      <vt:lpstr>Апекс</vt:lpstr>
      <vt:lpstr>1_Модульная</vt:lpstr>
      <vt:lpstr>Становление самодержавия Романовых</vt:lpstr>
      <vt:lpstr>«Это был переход народа из одного возраста в другой, из древней истории в новую» С.М.Соловьёв</vt:lpstr>
      <vt:lpstr>                     План урока  1. Ликвидация последствий Смуты. 2. От сословно - представительской к абсолютной монархии. 3. Церковный раскол. 4. Изменения в экономике. Новые явления в духовной жизни Российского общества. </vt:lpstr>
      <vt:lpstr>Последствия Смуты и пути их решения</vt:lpstr>
      <vt:lpstr>Слайд 5</vt:lpstr>
      <vt:lpstr>      Царь Михаил Фёдорович    1613 – 1645 г.г.      </vt:lpstr>
      <vt:lpstr>   Царский венец (шапка) Михаила Фёдоровича</vt:lpstr>
      <vt:lpstr>Царь Алексей Михайлович Тишайший  1645 – 1676 г.г. </vt:lpstr>
      <vt:lpstr>Слайд 9</vt:lpstr>
      <vt:lpstr>Слайд 10</vt:lpstr>
      <vt:lpstr>Слайд 11</vt:lpstr>
      <vt:lpstr>     События правления     1649 г. – принятие Уложения        (свода законов)    1666 г.г – начало реформы церкви (раскол)    1654 г.г присоединение Левобережной Украины  </vt:lpstr>
      <vt:lpstr> Бунташный век </vt:lpstr>
      <vt:lpstr>«Соляной» бунт (1648 г.)</vt:lpstr>
      <vt:lpstr>Причины  1. Истощение казны.</vt:lpstr>
      <vt:lpstr>«Медный бунт» (1662 г.)  Э.Лисснер. «Восстание в Коломенском»</vt:lpstr>
      <vt:lpstr>«Разинщина» 1670 – 1671 г.г.</vt:lpstr>
      <vt:lpstr>Разин и персидская княжна.  П.Ф.Яковлев</vt:lpstr>
      <vt:lpstr>Слайд 19</vt:lpstr>
      <vt:lpstr>Оружие разинцев</vt:lpstr>
      <vt:lpstr>Патриарх Никон</vt:lpstr>
      <vt:lpstr>С.В. Иванов «Во времена раскола»</vt:lpstr>
      <vt:lpstr>Сожжение староверов  в Пустозёрске</vt:lpstr>
      <vt:lpstr>В.И. Суриков. «боярыня Морозова»</vt:lpstr>
      <vt:lpstr>Слайд 25</vt:lpstr>
      <vt:lpstr>Слайд 26</vt:lpstr>
      <vt:lpstr>Автор презентации Гуля Наталья Владимировна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Становление самодержавия Романовых</dc:title>
  <cp:lastModifiedBy>1</cp:lastModifiedBy>
  <cp:revision>20</cp:revision>
  <dcterms:modified xsi:type="dcterms:W3CDTF">2011-10-24T12:47:38Z</dcterms:modified>
</cp:coreProperties>
</file>