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4" r:id="rId4"/>
    <p:sldId id="275" r:id="rId5"/>
    <p:sldId id="258" r:id="rId6"/>
    <p:sldId id="272" r:id="rId7"/>
    <p:sldId id="259" r:id="rId8"/>
    <p:sldId id="260" r:id="rId9"/>
    <p:sldId id="262" r:id="rId10"/>
    <p:sldId id="261" r:id="rId11"/>
    <p:sldId id="263" r:id="rId12"/>
    <p:sldId id="264" r:id="rId13"/>
    <p:sldId id="265" r:id="rId14"/>
    <p:sldId id="266" r:id="rId15"/>
    <p:sldId id="267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52DE-D8EB-49B6-97E0-9ACC03D4D834}" type="datetimeFigureOut">
              <a:rPr lang="ru-RU" smtClean="0"/>
              <a:t>23.10.2013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FF1F0-4B2F-4F37-B4B2-D51E106DECA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52DE-D8EB-49B6-97E0-9ACC03D4D834}" type="datetimeFigureOut">
              <a:rPr lang="ru-RU" smtClean="0"/>
              <a:t>23.10.2013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FF1F0-4B2F-4F37-B4B2-D51E106DEC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52DE-D8EB-49B6-97E0-9ACC03D4D834}" type="datetimeFigureOut">
              <a:rPr lang="ru-RU" smtClean="0"/>
              <a:t>23.10.2013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FF1F0-4B2F-4F37-B4B2-D51E106DEC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52DE-D8EB-49B6-97E0-9ACC03D4D834}" type="datetimeFigureOut">
              <a:rPr lang="ru-RU" smtClean="0"/>
              <a:t>23.10.2013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FF1F0-4B2F-4F37-B4B2-D51E106DECA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52DE-D8EB-49B6-97E0-9ACC03D4D834}" type="datetimeFigureOut">
              <a:rPr lang="ru-RU" smtClean="0"/>
              <a:t>23.10.2013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FF1F0-4B2F-4F37-B4B2-D51E106DEC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52DE-D8EB-49B6-97E0-9ACC03D4D834}" type="datetimeFigureOut">
              <a:rPr lang="ru-RU" smtClean="0"/>
              <a:t>23.10.2013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FF1F0-4B2F-4F37-B4B2-D51E106DECA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52DE-D8EB-49B6-97E0-9ACC03D4D834}" type="datetimeFigureOut">
              <a:rPr lang="ru-RU" smtClean="0"/>
              <a:t>23.10.2013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FF1F0-4B2F-4F37-B4B2-D51E106DECA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52DE-D8EB-49B6-97E0-9ACC03D4D834}" type="datetimeFigureOut">
              <a:rPr lang="ru-RU" smtClean="0"/>
              <a:t>23.10.2013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FF1F0-4B2F-4F37-B4B2-D51E106DEC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52DE-D8EB-49B6-97E0-9ACC03D4D834}" type="datetimeFigureOut">
              <a:rPr lang="ru-RU" smtClean="0"/>
              <a:t>23.10.2013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FF1F0-4B2F-4F37-B4B2-D51E106DEC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52DE-D8EB-49B6-97E0-9ACC03D4D834}" type="datetimeFigureOut">
              <a:rPr lang="ru-RU" smtClean="0"/>
              <a:t>23.10.2013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FF1F0-4B2F-4F37-B4B2-D51E106DEC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152DE-D8EB-49B6-97E0-9ACC03D4D834}" type="datetimeFigureOut">
              <a:rPr lang="ru-RU" smtClean="0"/>
              <a:t>23.10.2013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FF1F0-4B2F-4F37-B4B2-D51E106DECA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7F152DE-D8EB-49B6-97E0-9ACC03D4D834}" type="datetimeFigureOut">
              <a:rPr lang="ru-RU" smtClean="0"/>
              <a:t>23.10.2013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7DFF1F0-4B2F-4F37-B4B2-D51E106DECA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5052545"/>
            <a:ext cx="5112567" cy="882119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smtClean="0"/>
              <a:t>Подготовила Сулина Валентина Тимофеевна,</a:t>
            </a:r>
          </a:p>
          <a:p>
            <a:pPr algn="ctr"/>
            <a:r>
              <a:rPr lang="ru-RU" sz="7200" dirty="0"/>
              <a:t>у</a:t>
            </a:r>
            <a:r>
              <a:rPr lang="ru-RU" sz="7200" dirty="0" smtClean="0"/>
              <a:t>читель математики МБОУ СОШ №3 </a:t>
            </a:r>
            <a:r>
              <a:rPr lang="ru-RU" sz="7200" dirty="0" err="1" smtClean="0"/>
              <a:t>х.Киреевка</a:t>
            </a:r>
            <a:r>
              <a:rPr lang="ru-RU" sz="7200" dirty="0" smtClean="0"/>
              <a:t> Октябрьского (с) района Ростовской области</a:t>
            </a:r>
            <a:endParaRPr lang="ru-RU" sz="7200" dirty="0"/>
          </a:p>
          <a:p>
            <a:endParaRPr lang="ru-RU" dirty="0" smtClean="0"/>
          </a:p>
          <a:p>
            <a:r>
              <a:rPr lang="ru-RU" dirty="0"/>
              <a:t>,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340769"/>
            <a:ext cx="7391375" cy="2736304"/>
          </a:xfrm>
        </p:spPr>
        <p:txBody>
          <a:bodyPr/>
          <a:lstStyle/>
          <a:p>
            <a:pPr algn="ctr"/>
            <a:r>
              <a:rPr lang="ru-RU" dirty="0" smtClean="0"/>
              <a:t>Старинные русские меры</a:t>
            </a:r>
            <a:br>
              <a:rPr lang="ru-RU" dirty="0" smtClean="0"/>
            </a:br>
            <a:r>
              <a:rPr lang="ru-RU" dirty="0" smtClean="0"/>
              <a:t>(длина и площадь)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98380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\Downloads\1306758669_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406" y="476672"/>
            <a:ext cx="4680519" cy="590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583034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\Downloads\arshi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46092"/>
            <a:ext cx="7587539" cy="5075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65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\Downloads\sazheni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16633"/>
            <a:ext cx="2422947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i\Downloads\0010-005-Makhovaja-sazh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40" y="2852935"/>
            <a:ext cx="3024336" cy="3744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i\Downloads\image005_2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73363"/>
            <a:ext cx="5400600" cy="382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39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997839"/>
            <a:ext cx="69127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1 </a:t>
            </a:r>
            <a:r>
              <a:rPr lang="ru-RU" sz="2000" dirty="0"/>
              <a:t>кв. сажень = 16 квадратных аршинов = 4,552 кв. </a:t>
            </a:r>
            <a:r>
              <a:rPr lang="ru-RU" sz="2000" dirty="0" smtClean="0"/>
              <a:t>метра</a:t>
            </a:r>
          </a:p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1 десятина = 10925 </a:t>
            </a:r>
            <a:r>
              <a:rPr lang="ru-RU" sz="2000" dirty="0" err="1"/>
              <a:t>кв.м</a:t>
            </a:r>
            <a:endParaRPr lang="ru-RU" sz="2000" dirty="0"/>
          </a:p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1 кв. аршин=0,5058 кв. метра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1 кв. вершок=19,76 кв. см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1 кв. линия=6,452 кв. миллиметра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31640" y="476672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Меры площади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0412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\Downloads\80176a25a9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6672"/>
            <a:ext cx="6336704" cy="62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445314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0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Интерьер Софийского собора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167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\Downloads\0_6a995_4357a7a0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68760"/>
            <a:ext cx="7620000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26798" y="601263"/>
            <a:ext cx="726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Современный вид собора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0559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784891"/>
              </p:ext>
            </p:extLst>
          </p:nvPr>
        </p:nvGraphicFramePr>
        <p:xfrm>
          <a:off x="539553" y="1268760"/>
          <a:ext cx="7488832" cy="50474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3095"/>
                <a:gridCol w="3885737"/>
              </a:tblGrid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/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Меры длины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/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Значение в метрах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/>
                      </a:r>
                      <a:br>
                        <a:rPr lang="ru-RU" sz="1600">
                          <a:effectLst/>
                        </a:rPr>
                      </a:br>
                      <a:r>
                        <a:rPr lang="ru-RU" sz="1600">
                          <a:effectLst/>
                        </a:rPr>
                        <a:t>Сажень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/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2,16 м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/>
                      </a:r>
                      <a:br>
                        <a:rPr lang="ru-RU" sz="1600">
                          <a:effectLst/>
                        </a:rPr>
                      </a:br>
                      <a:r>
                        <a:rPr lang="ru-RU" sz="1600">
                          <a:effectLst/>
                        </a:rPr>
                        <a:t>Косая сажень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/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2,48м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/>
                      </a:r>
                      <a:br>
                        <a:rPr lang="ru-RU" sz="1600">
                          <a:effectLst/>
                        </a:rPr>
                      </a:br>
                      <a:r>
                        <a:rPr lang="ru-RU" sz="1600">
                          <a:effectLst/>
                        </a:rPr>
                        <a:t>Маховая сажень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/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2,36 м.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/>
                      </a:r>
                      <a:br>
                        <a:rPr lang="ru-RU" sz="1600">
                          <a:effectLst/>
                        </a:rPr>
                      </a:br>
                      <a:r>
                        <a:rPr lang="ru-RU" sz="1600">
                          <a:effectLst/>
                        </a:rPr>
                        <a:t>Аршин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/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 smtClean="0">
                          <a:effectLst/>
                        </a:rPr>
                        <a:t>71 </a:t>
                      </a:r>
                      <a:r>
                        <a:rPr lang="ru-RU" sz="1600" dirty="0">
                          <a:effectLst/>
                        </a:rPr>
                        <a:t>с м.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/>
                      </a:r>
                      <a:br>
                        <a:rPr lang="ru-RU" sz="1600">
                          <a:effectLst/>
                        </a:rPr>
                      </a:br>
                      <a:r>
                        <a:rPr lang="ru-RU" sz="1600">
                          <a:effectLst/>
                        </a:rPr>
                        <a:t>Пядь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/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 smtClean="0">
                          <a:effectLst/>
                        </a:rPr>
                        <a:t>17-18</a:t>
                      </a:r>
                      <a:r>
                        <a:rPr lang="ru-RU" sz="1600" baseline="0" dirty="0" smtClean="0">
                          <a:effectLst/>
                        </a:rPr>
                        <a:t> см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/>
                      </a:r>
                      <a:br>
                        <a:rPr lang="ru-RU" sz="1600">
                          <a:effectLst/>
                        </a:rPr>
                      </a:br>
                      <a:r>
                        <a:rPr lang="ru-RU" sz="1600">
                          <a:effectLst/>
                        </a:rPr>
                        <a:t>Вершок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/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4,4 см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/>
                      </a:r>
                      <a:br>
                        <a:rPr lang="ru-RU" sz="1600">
                          <a:effectLst/>
                        </a:rPr>
                      </a:br>
                      <a:r>
                        <a:rPr lang="ru-RU" sz="1600">
                          <a:effectLst/>
                        </a:rPr>
                        <a:t>Локоть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/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46 см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/>
                      </a:r>
                      <a:br>
                        <a:rPr lang="ru-RU" sz="1600">
                          <a:effectLst/>
                        </a:rPr>
                      </a:br>
                      <a:r>
                        <a:rPr lang="ru-RU" sz="1600">
                          <a:effectLst/>
                        </a:rPr>
                        <a:t>Верста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/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 smtClean="0">
                          <a:effectLst/>
                        </a:rPr>
                        <a:t>1060 </a:t>
                      </a:r>
                      <a:r>
                        <a:rPr lang="ru-RU" sz="1600" dirty="0">
                          <a:effectLst/>
                        </a:rPr>
                        <a:t>м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22500" y="859229"/>
            <a:ext cx="573387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Таблица старинных мер длины в современном исчислении: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25162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9" y="4365104"/>
            <a:ext cx="5904656" cy="1143000"/>
          </a:xfrm>
        </p:spPr>
        <p:txBody>
          <a:bodyPr/>
          <a:lstStyle/>
          <a:p>
            <a:pPr algn="ctr"/>
            <a:r>
              <a:rPr lang="ru-RU" dirty="0" smtClean="0"/>
              <a:t>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28700" dirty="0" smtClean="0"/>
              <a:t>988</a:t>
            </a:r>
          </a:p>
          <a:p>
            <a:endParaRPr lang="ru-RU" sz="28700" dirty="0"/>
          </a:p>
          <a:p>
            <a:r>
              <a:rPr lang="ru-RU" sz="28700" dirty="0" smtClean="0"/>
              <a:t>8</a:t>
            </a:r>
            <a:endParaRPr lang="ru-RU" sz="28700" dirty="0"/>
          </a:p>
        </p:txBody>
      </p:sp>
    </p:spTree>
    <p:extLst>
      <p:ext uri="{BB962C8B-B14F-4D97-AF65-F5344CB8AC3E}">
        <p14:creationId xmlns:p14="http://schemas.microsoft.com/office/powerpoint/2010/main" val="39459374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\Downloads\10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524328"/>
            <a:ext cx="4680520" cy="500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7306" y="447110"/>
            <a:ext cx="62130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Великий князь киевский Владимир Святославович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1823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\Downloads\65262394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100013"/>
            <a:ext cx="4381500" cy="665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672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476672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Ярослав  Мудрый (1019 – 1054)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1484784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София Киевская (первоначальный вид)</a:t>
            </a:r>
            <a:endParaRPr lang="ru-RU" dirty="0"/>
          </a:p>
        </p:txBody>
      </p:sp>
      <p:pic>
        <p:nvPicPr>
          <p:cNvPr id="1026" name="Picture 2" descr="C:\Users\i\Downloads\sofiyskiy_sobor_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82" y="1988840"/>
            <a:ext cx="7753850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9868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988840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 </a:t>
            </a:r>
            <a:r>
              <a:rPr lang="ru-RU" sz="2400" dirty="0"/>
              <a:t>линия = длине 10 точек = 2,54 миллиметра.</a:t>
            </a:r>
          </a:p>
          <a:p>
            <a:r>
              <a:rPr lang="ru-RU" sz="2400" dirty="0"/>
              <a:t>Линия – ширина </a:t>
            </a:r>
            <a:r>
              <a:rPr lang="ru-RU" sz="2400" dirty="0" smtClean="0"/>
              <a:t>пшеничного зерна примерно 2,54 миллиметра.</a:t>
            </a:r>
            <a:r>
              <a:rPr lang="ru-RU" sz="2000" dirty="0" smtClean="0"/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11224660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\Downloads\0005-005-Perst-starinnoe-nazvanie-ukazatelnogo-paltsa-ruki-shirina-kotor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63114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i\Downloads\0008-003-Lokot-rasstojanie-ot-loktevogo-sgiba-do-kontsa-vytjanutogo-sredne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94732"/>
            <a:ext cx="5040560" cy="5186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486846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Вершок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095597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i\Downloads\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764704"/>
            <a:ext cx="604867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858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71</TotalTime>
  <Words>94</Words>
  <Application>Microsoft Office PowerPoint</Application>
  <PresentationFormat>Экран (4:3)</PresentationFormat>
  <Paragraphs>41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Старинные русские меры (длина и площадь)</vt:lpstr>
      <vt:lpstr>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Старинные меры (длина и площадь)</dc:title>
  <dc:creator>i</dc:creator>
  <cp:lastModifiedBy>i</cp:lastModifiedBy>
  <cp:revision>25</cp:revision>
  <dcterms:created xsi:type="dcterms:W3CDTF">2013-10-17T15:26:43Z</dcterms:created>
  <dcterms:modified xsi:type="dcterms:W3CDTF">2013-10-23T15:23:21Z</dcterms:modified>
</cp:coreProperties>
</file>