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7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9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E961-86F8-486B-9BE4-6FC4A346D7CC}" type="datetimeFigureOut">
              <a:rPr lang="ru-RU" smtClean="0"/>
              <a:t>25.09.2013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8E72-8042-4F48-8832-4B10C13B0AE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E961-86F8-486B-9BE4-6FC4A346D7CC}" type="datetimeFigureOut">
              <a:rPr lang="ru-RU" smtClean="0"/>
              <a:t>25.09.2013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8E72-8042-4F48-8832-4B10C13B0AE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E961-86F8-486B-9BE4-6FC4A346D7CC}" type="datetimeFigureOut">
              <a:rPr lang="ru-RU" smtClean="0"/>
              <a:t>25.09.2013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8E72-8042-4F48-8832-4B10C13B0AE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E961-86F8-486B-9BE4-6FC4A346D7CC}" type="datetimeFigureOut">
              <a:rPr lang="ru-RU" smtClean="0"/>
              <a:t>25.09.2013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8E72-8042-4F48-8832-4B10C13B0AE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E961-86F8-486B-9BE4-6FC4A346D7CC}" type="datetimeFigureOut">
              <a:rPr lang="ru-RU" smtClean="0"/>
              <a:t>25.09.2013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8E72-8042-4F48-8832-4B10C13B0AE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E961-86F8-486B-9BE4-6FC4A346D7CC}" type="datetimeFigureOut">
              <a:rPr lang="ru-RU" smtClean="0"/>
              <a:t>25.09.2013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8E72-8042-4F48-8832-4B10C13B0AE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E961-86F8-486B-9BE4-6FC4A346D7CC}" type="datetimeFigureOut">
              <a:rPr lang="ru-RU" smtClean="0"/>
              <a:t>25.09.2013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8E72-8042-4F48-8832-4B10C13B0AE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E961-86F8-486B-9BE4-6FC4A346D7CC}" type="datetimeFigureOut">
              <a:rPr lang="ru-RU" smtClean="0"/>
              <a:t>25.09.2013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8E72-8042-4F48-8832-4B10C13B0AE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E961-86F8-486B-9BE4-6FC4A346D7CC}" type="datetimeFigureOut">
              <a:rPr lang="ru-RU" smtClean="0"/>
              <a:t>25.09.2013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8E72-8042-4F48-8832-4B10C13B0AE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E961-86F8-486B-9BE4-6FC4A346D7CC}" type="datetimeFigureOut">
              <a:rPr lang="ru-RU" smtClean="0"/>
              <a:t>25.09.2013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8E72-8042-4F48-8832-4B10C13B0AE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E961-86F8-486B-9BE4-6FC4A346D7CC}" type="datetimeFigureOut">
              <a:rPr lang="ru-RU" smtClean="0"/>
              <a:t>25.09.2013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8E72-8042-4F48-8832-4B10C13B0AE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7E961-86F8-486B-9BE4-6FC4A346D7CC}" type="datetimeFigureOut">
              <a:rPr lang="ru-RU" smtClean="0"/>
              <a:t>25.09.2013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08E72-8042-4F48-8832-4B10C13B0AE4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43240" y="857232"/>
            <a:ext cx="3178434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6000" dirty="0" smtClean="0"/>
              <a:t>ученик</a:t>
            </a:r>
          </a:p>
          <a:p>
            <a:pPr algn="ctr"/>
            <a:r>
              <a:rPr lang="ru-RU" sz="6000" dirty="0"/>
              <a:t>у</a:t>
            </a:r>
            <a:r>
              <a:rPr lang="ru-RU" sz="6000" dirty="0" smtClean="0"/>
              <a:t>читель</a:t>
            </a:r>
          </a:p>
          <a:p>
            <a:pPr algn="ctr"/>
            <a:r>
              <a:rPr lang="ru-RU" sz="6000" dirty="0" smtClean="0"/>
              <a:t>ответить </a:t>
            </a:r>
          </a:p>
          <a:p>
            <a:pPr algn="ctr"/>
            <a:r>
              <a:rPr lang="ru-RU" sz="6000" dirty="0" smtClean="0"/>
              <a:t>вопрос</a:t>
            </a:r>
          </a:p>
          <a:p>
            <a:pPr algn="ctr"/>
            <a:r>
              <a:rPr lang="ru-RU" sz="6000" dirty="0" smtClean="0"/>
              <a:t>на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068" y="1643050"/>
            <a:ext cx="714383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	Месяц, краска, лес, глаз, снег, поляна, ковёр, василёк, трава, букет, дом, день.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571480"/>
            <a:ext cx="835824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arenR"/>
            </a:pPr>
            <a:r>
              <a:rPr lang="ru-RU" sz="4400" dirty="0" smtClean="0"/>
              <a:t>Пришла … . </a:t>
            </a:r>
          </a:p>
          <a:p>
            <a:pPr marL="742950" indent="-742950">
              <a:buAutoNum type="arabicParenR"/>
            </a:pPr>
            <a:r>
              <a:rPr lang="ru-RU" sz="4400" dirty="0" smtClean="0"/>
              <a:t>… нет дома. </a:t>
            </a:r>
          </a:p>
          <a:p>
            <a:pPr marL="742950" indent="-742950">
              <a:buAutoNum type="arabicParenR"/>
            </a:pPr>
            <a:r>
              <a:rPr lang="ru-RU" sz="4400" dirty="0" smtClean="0"/>
              <a:t>… дали задание. </a:t>
            </a:r>
          </a:p>
          <a:p>
            <a:pPr marL="742950" indent="-742950">
              <a:buAutoNum type="arabicParenR"/>
            </a:pPr>
            <a:r>
              <a:rPr lang="ru-RU" sz="4400" dirty="0" smtClean="0"/>
              <a:t>И вдруг вижу … . </a:t>
            </a:r>
          </a:p>
          <a:p>
            <a:pPr marL="742950" indent="-742950">
              <a:buAutoNum type="arabicParenR"/>
            </a:pPr>
            <a:r>
              <a:rPr lang="ru-RU" sz="4400" dirty="0" smtClean="0"/>
              <a:t>Я горжусь … . </a:t>
            </a:r>
          </a:p>
          <a:p>
            <a:pPr marL="742950" indent="-742950">
              <a:buAutoNum type="arabicParenR"/>
            </a:pPr>
            <a:r>
              <a:rPr lang="ru-RU" sz="4400" dirty="0" smtClean="0"/>
              <a:t>Я много рассказываю о … .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688" y="571480"/>
            <a:ext cx="885831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AutoNum type="arabicParenR"/>
            </a:pPr>
            <a:r>
              <a:rPr lang="ru-RU" sz="4400" dirty="0" smtClean="0"/>
              <a:t>Пришла </a:t>
            </a:r>
            <a:r>
              <a:rPr lang="ru-RU" sz="4400" i="1" dirty="0" smtClean="0"/>
              <a:t>сестра</a:t>
            </a:r>
            <a:r>
              <a:rPr lang="ru-RU" sz="4400" dirty="0" smtClean="0"/>
              <a:t>. </a:t>
            </a:r>
          </a:p>
          <a:p>
            <a:pPr marL="742950" indent="-742950">
              <a:buAutoNum type="arabicParenR"/>
            </a:pPr>
            <a:r>
              <a:rPr lang="ru-RU" sz="4400" i="1" dirty="0" smtClean="0"/>
              <a:t>Сестры</a:t>
            </a:r>
            <a:r>
              <a:rPr lang="ru-RU" sz="4400" dirty="0" smtClean="0"/>
              <a:t> нет дома. </a:t>
            </a:r>
          </a:p>
          <a:p>
            <a:pPr marL="742950" indent="-742950">
              <a:buAutoNum type="arabicParenR"/>
            </a:pPr>
            <a:r>
              <a:rPr lang="ru-RU" sz="4400" i="1" dirty="0" smtClean="0"/>
              <a:t>Сестре</a:t>
            </a:r>
            <a:r>
              <a:rPr lang="ru-RU" sz="4400" dirty="0" smtClean="0"/>
              <a:t> дали задание. </a:t>
            </a:r>
          </a:p>
          <a:p>
            <a:pPr marL="742950" indent="-742950">
              <a:buAutoNum type="arabicParenR"/>
            </a:pPr>
            <a:r>
              <a:rPr lang="ru-RU" sz="4400" dirty="0" smtClean="0"/>
              <a:t>И вдруг вижу </a:t>
            </a:r>
            <a:r>
              <a:rPr lang="ru-RU" sz="4400" i="1" dirty="0" smtClean="0"/>
              <a:t>сестру</a:t>
            </a:r>
            <a:r>
              <a:rPr lang="ru-RU" sz="4400" dirty="0" smtClean="0"/>
              <a:t>. </a:t>
            </a:r>
          </a:p>
          <a:p>
            <a:pPr marL="742950" indent="-742950">
              <a:buAutoNum type="arabicParenR"/>
            </a:pPr>
            <a:r>
              <a:rPr lang="ru-RU" sz="4400" dirty="0" smtClean="0"/>
              <a:t>Я горжусь </a:t>
            </a:r>
            <a:r>
              <a:rPr lang="ru-RU" sz="4400" i="1" dirty="0" smtClean="0"/>
              <a:t>сестрой</a:t>
            </a:r>
            <a:r>
              <a:rPr lang="ru-RU" sz="4400" dirty="0" smtClean="0"/>
              <a:t>. </a:t>
            </a:r>
          </a:p>
          <a:p>
            <a:pPr marL="742950" indent="-742950">
              <a:buAutoNum type="arabicParenR"/>
            </a:pPr>
            <a:r>
              <a:rPr lang="ru-RU" sz="4400" dirty="0" smtClean="0"/>
              <a:t>Я много рассказываю о </a:t>
            </a:r>
            <a:r>
              <a:rPr lang="ru-RU" sz="4400" i="1" dirty="0" smtClean="0"/>
              <a:t>сестре</a:t>
            </a:r>
            <a:r>
              <a:rPr lang="ru-RU" sz="4400" dirty="0" smtClean="0"/>
              <a:t>.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57356" y="1071546"/>
            <a:ext cx="5951373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arenR"/>
            </a:pPr>
            <a:r>
              <a:rPr lang="ru-RU" sz="4400" dirty="0" smtClean="0"/>
              <a:t>У нас есть … .</a:t>
            </a:r>
          </a:p>
          <a:p>
            <a:pPr marL="342900" indent="-342900">
              <a:buAutoNum type="arabicParenR"/>
            </a:pPr>
            <a:r>
              <a:rPr lang="ru-RU" sz="4400" dirty="0" smtClean="0"/>
              <a:t>А у нас нет … .</a:t>
            </a:r>
          </a:p>
          <a:p>
            <a:pPr marL="342900" indent="-342900">
              <a:buAutoNum type="arabicParenR"/>
            </a:pPr>
            <a:r>
              <a:rPr lang="ru-RU" sz="4400" dirty="0" smtClean="0"/>
              <a:t>… дали название.</a:t>
            </a:r>
          </a:p>
          <a:p>
            <a:pPr marL="342900" indent="-342900">
              <a:buAutoNum type="arabicParenR"/>
            </a:pPr>
            <a:r>
              <a:rPr lang="ru-RU" sz="4400" dirty="0" smtClean="0"/>
              <a:t>Мы увидели … .</a:t>
            </a:r>
          </a:p>
          <a:p>
            <a:pPr marL="342900" indent="-342900">
              <a:buAutoNum type="arabicParenR"/>
            </a:pPr>
            <a:r>
              <a:rPr lang="ru-RU" sz="4400" dirty="0" smtClean="0"/>
              <a:t>Мы любуемся … .</a:t>
            </a:r>
          </a:p>
          <a:p>
            <a:pPr marL="342900" indent="-342900">
              <a:buAutoNum type="arabicParenR"/>
            </a:pPr>
            <a:r>
              <a:rPr lang="ru-RU" sz="4400" dirty="0" smtClean="0"/>
              <a:t>Хорошо купаться в … !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71604" y="857232"/>
            <a:ext cx="6858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arenR"/>
            </a:pPr>
            <a:r>
              <a:rPr lang="ru-RU" sz="4400" dirty="0" smtClean="0"/>
              <a:t>У нас есть </a:t>
            </a:r>
            <a:r>
              <a:rPr lang="ru-RU" sz="4400" i="1" dirty="0" smtClean="0"/>
              <a:t>река</a:t>
            </a:r>
            <a:r>
              <a:rPr lang="ru-RU" sz="4400" dirty="0" smtClean="0"/>
              <a:t>.</a:t>
            </a:r>
          </a:p>
          <a:p>
            <a:pPr marL="342900" indent="-342900">
              <a:buAutoNum type="arabicParenR"/>
            </a:pPr>
            <a:r>
              <a:rPr lang="ru-RU" sz="4400" dirty="0" smtClean="0"/>
              <a:t>А у нас нет </a:t>
            </a:r>
            <a:r>
              <a:rPr lang="ru-RU" sz="4400" i="1" dirty="0" smtClean="0"/>
              <a:t>реки</a:t>
            </a:r>
            <a:r>
              <a:rPr lang="ru-RU" sz="4400" dirty="0" smtClean="0"/>
              <a:t>.</a:t>
            </a:r>
          </a:p>
          <a:p>
            <a:pPr marL="342900" indent="-342900">
              <a:buAutoNum type="arabicParenR"/>
            </a:pPr>
            <a:r>
              <a:rPr lang="ru-RU" sz="4400" i="1" dirty="0" smtClean="0"/>
              <a:t>Реке</a:t>
            </a:r>
            <a:r>
              <a:rPr lang="ru-RU" sz="4400" dirty="0" smtClean="0"/>
              <a:t> дали название.</a:t>
            </a:r>
          </a:p>
          <a:p>
            <a:pPr marL="342900" indent="-342900">
              <a:buAutoNum type="arabicParenR"/>
            </a:pPr>
            <a:r>
              <a:rPr lang="ru-RU" sz="4400" dirty="0" smtClean="0"/>
              <a:t>Мы увидели </a:t>
            </a:r>
            <a:r>
              <a:rPr lang="ru-RU" sz="4400" i="1" dirty="0" smtClean="0"/>
              <a:t>реку</a:t>
            </a:r>
            <a:r>
              <a:rPr lang="ru-RU" sz="4400" dirty="0" smtClean="0"/>
              <a:t>.</a:t>
            </a:r>
          </a:p>
          <a:p>
            <a:pPr marL="342900" indent="-342900">
              <a:buAutoNum type="arabicParenR"/>
            </a:pPr>
            <a:r>
              <a:rPr lang="ru-RU" sz="4400" dirty="0" smtClean="0"/>
              <a:t>Мы любуемся </a:t>
            </a:r>
            <a:r>
              <a:rPr lang="ru-RU" sz="4400" i="1" dirty="0" smtClean="0"/>
              <a:t>рекой</a:t>
            </a:r>
            <a:r>
              <a:rPr lang="ru-RU" sz="4400" dirty="0" smtClean="0"/>
              <a:t>.</a:t>
            </a:r>
          </a:p>
          <a:p>
            <a:pPr marL="342900" indent="-342900">
              <a:buAutoNum type="arabicParenR"/>
            </a:pPr>
            <a:r>
              <a:rPr lang="ru-RU" sz="4400" dirty="0" smtClean="0"/>
              <a:t>Хорошо купаться в </a:t>
            </a:r>
            <a:r>
              <a:rPr lang="ru-RU" sz="4400" i="1" dirty="0" smtClean="0"/>
              <a:t>реке</a:t>
            </a:r>
            <a:r>
              <a:rPr lang="ru-RU" sz="4400" dirty="0" smtClean="0"/>
              <a:t>!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428604"/>
            <a:ext cx="842968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Для связи с другими словами имена существительные изменяются по команде шести пар вопросов:</a:t>
            </a:r>
          </a:p>
          <a:p>
            <a:r>
              <a:rPr lang="ru-RU" sz="2800" b="1" dirty="0" smtClean="0"/>
              <a:t>Кто? Что?                                                            Падеж -</a:t>
            </a:r>
          </a:p>
          <a:p>
            <a:r>
              <a:rPr lang="ru-RU" sz="2800" b="1" dirty="0" smtClean="0"/>
              <a:t>       Кого? Чего?                                         </a:t>
            </a:r>
            <a:r>
              <a:rPr lang="ru-RU" sz="2800" dirty="0"/>
              <a:t>о</a:t>
            </a:r>
            <a:r>
              <a:rPr lang="ru-RU" sz="2800" dirty="0" smtClean="0"/>
              <a:t>т греческого </a:t>
            </a:r>
            <a:endParaRPr lang="ru-RU" sz="2800" b="1" dirty="0" smtClean="0"/>
          </a:p>
          <a:p>
            <a:r>
              <a:rPr lang="ru-RU" sz="2800" b="1" dirty="0" smtClean="0"/>
              <a:t>               Кому? Чему?                                      </a:t>
            </a:r>
            <a:r>
              <a:rPr lang="ru-RU" sz="2800" dirty="0" smtClean="0"/>
              <a:t>слова</a:t>
            </a:r>
            <a:endParaRPr lang="ru-RU" sz="2800" b="1" dirty="0" smtClean="0"/>
          </a:p>
          <a:p>
            <a:r>
              <a:rPr lang="ru-RU" sz="2800" b="1" dirty="0" smtClean="0"/>
              <a:t>                      Кого? Что ?                                  </a:t>
            </a:r>
            <a:r>
              <a:rPr lang="ru-RU" sz="2800" dirty="0" smtClean="0"/>
              <a:t>падать</a:t>
            </a:r>
            <a:endParaRPr lang="ru-RU" sz="2800" b="1" dirty="0" smtClean="0"/>
          </a:p>
          <a:p>
            <a:r>
              <a:rPr lang="ru-RU" sz="2800" b="1" dirty="0" smtClean="0"/>
              <a:t>                              Кем? Чем?</a:t>
            </a:r>
          </a:p>
          <a:p>
            <a:r>
              <a:rPr lang="ru-RU" sz="2800" b="1" dirty="0" smtClean="0"/>
              <a:t>                                      О ком? О чём?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428596" y="2357430"/>
            <a:ext cx="5715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Соединительная линия уступом 5"/>
          <p:cNvCxnSpPr/>
          <p:nvPr/>
        </p:nvCxnSpPr>
        <p:spPr>
          <a:xfrm rot="5400000">
            <a:off x="821505" y="2607463"/>
            <a:ext cx="357190" cy="158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000100" y="2857496"/>
            <a:ext cx="5715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1429522" y="3143248"/>
            <a:ext cx="284958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1571604" y="3286124"/>
            <a:ext cx="5715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2035951" y="3464719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2143108" y="3643314"/>
            <a:ext cx="64294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>
            <a:off x="2607455" y="3821909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2786050" y="4071942"/>
            <a:ext cx="64294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>
            <a:off x="3286116" y="4214818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3500430" y="4429132"/>
            <a:ext cx="114300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рямоугольник 30"/>
          <p:cNvSpPr/>
          <p:nvPr/>
        </p:nvSpPr>
        <p:spPr>
          <a:xfrm>
            <a:off x="1643042" y="4429132"/>
            <a:ext cx="750095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 Такие изменения учёные назвали изменением                         </a:t>
            </a:r>
            <a:r>
              <a:rPr lang="ru-RU" sz="2800" b="1" dirty="0" smtClean="0"/>
              <a:t>по падежам</a:t>
            </a:r>
            <a:r>
              <a:rPr lang="ru-RU" sz="2800" dirty="0" smtClean="0"/>
              <a:t>. Изменяясь, имя существительное как бы падает со ступеньки на ступеньку. 6 ступенек – 6 пар вопросов-командиров – </a:t>
            </a:r>
            <a:r>
              <a:rPr lang="ru-RU" sz="2800" b="1" dirty="0" smtClean="0"/>
              <a:t>6 падежей.</a:t>
            </a:r>
            <a:endParaRPr lang="ru-RU" sz="2800" dirty="0"/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 rot="5400000">
            <a:off x="5037141" y="2606669"/>
            <a:ext cx="207170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571480"/>
            <a:ext cx="835824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/>
              <a:t>Первый из падежей – главный, потому что он даёт  </a:t>
            </a:r>
            <a:r>
              <a:rPr lang="ru-RU" sz="4400" b="1" dirty="0" smtClean="0"/>
              <a:t>имя</a:t>
            </a:r>
            <a:r>
              <a:rPr lang="ru-RU" sz="4400" dirty="0" smtClean="0"/>
              <a:t> предмету, </a:t>
            </a:r>
            <a:r>
              <a:rPr lang="ru-RU" sz="4400" b="1" dirty="0" smtClean="0"/>
              <a:t>именует</a:t>
            </a:r>
            <a:r>
              <a:rPr lang="ru-RU" sz="4400" dirty="0" smtClean="0"/>
              <a:t> его, требуя ответа на вопросы: это </a:t>
            </a:r>
            <a:r>
              <a:rPr lang="ru-RU" sz="4400" b="1" dirty="0" smtClean="0"/>
              <a:t>кто? </a:t>
            </a:r>
            <a:r>
              <a:rPr lang="ru-RU" sz="4400" b="1" dirty="0"/>
              <a:t>ч</a:t>
            </a:r>
            <a:r>
              <a:rPr lang="ru-RU" sz="4400" b="1" dirty="0" smtClean="0"/>
              <a:t>то?  </a:t>
            </a:r>
            <a:r>
              <a:rPr lang="ru-RU" sz="4400" dirty="0" smtClean="0"/>
              <a:t>За такую работу он и получил название: </a:t>
            </a:r>
            <a:r>
              <a:rPr lang="ru-RU" sz="4400" b="1" dirty="0" smtClean="0"/>
              <a:t>именительный падеж</a:t>
            </a:r>
            <a:r>
              <a:rPr lang="ru-RU" sz="4400" dirty="0" smtClean="0"/>
              <a:t>.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1428736"/>
            <a:ext cx="835824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/>
              <a:t>Форма </a:t>
            </a:r>
            <a:r>
              <a:rPr lang="ru-RU" sz="4400" b="1" dirty="0" smtClean="0"/>
              <a:t>именительного падежа единственного числа </a:t>
            </a:r>
            <a:r>
              <a:rPr lang="ru-RU" sz="4400" dirty="0" smtClean="0"/>
              <a:t>и есть </a:t>
            </a:r>
            <a:r>
              <a:rPr lang="ru-RU" sz="4400" b="1" dirty="0" smtClean="0"/>
              <a:t>начальная форма</a:t>
            </a:r>
            <a:r>
              <a:rPr lang="ru-RU" sz="4400" dirty="0" smtClean="0"/>
              <a:t> любого </a:t>
            </a:r>
          </a:p>
          <a:p>
            <a:pPr algn="ctr"/>
            <a:r>
              <a:rPr lang="ru-RU" sz="4400" b="1" dirty="0" smtClean="0"/>
              <a:t>имени существительного</a:t>
            </a:r>
            <a:r>
              <a:rPr lang="ru-RU" sz="4400" dirty="0" smtClean="0"/>
              <a:t>.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357166"/>
            <a:ext cx="8358246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/>
              <a:t>НА ПОЛЯНЕ</a:t>
            </a:r>
            <a:r>
              <a:rPr lang="ru-RU" sz="4000" b="1" dirty="0"/>
              <a:t> 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Последний </a:t>
            </a:r>
            <a:r>
              <a:rPr lang="ru-RU" sz="4000" dirty="0"/>
              <a:t>осенний месяц. Серые унылые краски в лесу не радовали глаз. Но вот выпал снег. Я отправился на знакомую полянку. Под белым ковром возвышались сухие луговые </a:t>
            </a:r>
            <a:r>
              <a:rPr lang="ru-RU" sz="4000" dirty="0" smtClean="0"/>
              <a:t> васильки </a:t>
            </a:r>
            <a:r>
              <a:rPr lang="ru-RU" sz="4000" dirty="0"/>
              <a:t>и соцветия разных трав. Вот зимний букет. Бери и неси домой! Вспомни теплые ясные деньки! 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247</Words>
  <Application>Microsoft Office PowerPoint</Application>
  <PresentationFormat>Экран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Иринка</dc:creator>
  <cp:lastModifiedBy>Иринка</cp:lastModifiedBy>
  <cp:revision>6</cp:revision>
  <dcterms:created xsi:type="dcterms:W3CDTF">2013-09-25T17:49:42Z</dcterms:created>
  <dcterms:modified xsi:type="dcterms:W3CDTF">2013-09-25T18:41:30Z</dcterms:modified>
</cp:coreProperties>
</file>