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7" r:id="rId3"/>
    <p:sldId id="257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98" autoAdjust="0"/>
  </p:normalViewPr>
  <p:slideViewPr>
    <p:cSldViewPr>
      <p:cViewPr varScale="1">
        <p:scale>
          <a:sx n="60" d="100"/>
          <a:sy n="6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CF963-157F-4D25-B1B3-6D7A2A7C44A2}" type="datetimeFigureOut">
              <a:rPr lang="ru-RU"/>
              <a:pPr>
                <a:defRPr/>
              </a:pPr>
              <a:t>29.10.2013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D8DE7-49C5-4ECE-8932-C42236228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0E62E-14EE-4E7C-A010-096ECE3B4238}" type="datetimeFigureOut">
              <a:rPr lang="ru-RU"/>
              <a:pPr>
                <a:defRPr/>
              </a:pPr>
              <a:t>29.10.2013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B811D-80F6-4D57-AD7E-096AF6A60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1AC68-3171-472B-870D-422E77D2C4EF}" type="datetimeFigureOut">
              <a:rPr lang="ru-RU"/>
              <a:pPr>
                <a:defRPr/>
              </a:pPr>
              <a:t>29.10.2013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6EA05-182A-4C97-B8AC-2EB082364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FBDBB7-6552-4F9F-8A47-8D3301C03FD7}" type="datetimeFigureOut">
              <a:rPr lang="ru-RU"/>
              <a:pPr>
                <a:defRPr/>
              </a:pPr>
              <a:t>29.10.2013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106105-1844-464D-95F5-32E59C6B1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0696A-31F8-4C95-B4CE-4E9FFC1EEE71}" type="datetimeFigureOut">
              <a:rPr lang="ru-RU"/>
              <a:pPr>
                <a:defRPr/>
              </a:pPr>
              <a:t>29.10.2013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7FA80-BA66-418B-AE52-42EEA6550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4AF0A-5FF2-48C9-8D35-D5E871C958F4}" type="datetimeFigureOut">
              <a:rPr lang="ru-RU"/>
              <a:pPr>
                <a:defRPr/>
              </a:pPr>
              <a:t>29.10.2013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58F8A-C99A-474C-8D1F-5A3A2A3FD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ACC11-5BCD-4DEA-90BB-08EB4BBD89A1}" type="datetimeFigureOut">
              <a:rPr lang="ru-RU"/>
              <a:pPr>
                <a:defRPr/>
              </a:pPr>
              <a:t>29.10.2013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84640-E945-4FD9-A982-08637ADBA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848160-69F3-42BF-AD33-54A805B06FB5}" type="datetimeFigureOut">
              <a:rPr lang="ru-RU"/>
              <a:pPr>
                <a:defRPr/>
              </a:pPr>
              <a:t>29.10.2013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100A10-C2D1-4143-948A-BE7863519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5076B-8596-4386-8284-4A6324A3BF1E}" type="datetimeFigureOut">
              <a:rPr lang="ru-RU"/>
              <a:pPr>
                <a:defRPr/>
              </a:pPr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833D-B7DE-40D4-ADF6-78E38F2CE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294DFE-5D72-4EE2-8BB3-8EDBB84F2839}" type="datetimeFigureOut">
              <a:rPr lang="ru-RU"/>
              <a:pPr>
                <a:defRPr/>
              </a:pPr>
              <a:t>29.10.2013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F1984E-6EDB-477C-9803-32714EFC6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42CE1C-DDD0-4385-A157-C130AF0AE571}" type="datetimeFigureOut">
              <a:rPr lang="ru-RU"/>
              <a:pPr>
                <a:defRPr/>
              </a:pPr>
              <a:t>29.10.2013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3E4080-3F95-48A7-B4E5-D94422806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1651D44-2D49-4B2D-A638-A109415A7563}" type="datetimeFigureOut">
              <a:rPr lang="ru-RU"/>
              <a:pPr>
                <a:defRPr/>
              </a:pPr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D323C26-B604-47E9-BC67-F2F13FDEA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03" r:id="rId4"/>
    <p:sldLayoutId id="2147483804" r:id="rId5"/>
    <p:sldLayoutId id="2147483811" r:id="rId6"/>
    <p:sldLayoutId id="2147483805" r:id="rId7"/>
    <p:sldLayoutId id="2147483812" r:id="rId8"/>
    <p:sldLayoutId id="2147483813" r:id="rId9"/>
    <p:sldLayoutId id="2147483806" r:id="rId10"/>
    <p:sldLayoutId id="21474838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lib.mccme.ru/djvu/istoria/school.htm" TargetMode="External"/><Relationship Id="rId2" Type="http://schemas.openxmlformats.org/officeDocument/2006/relationships/hyperlink" Target="http://ru.wikipedia.org/wiki/%D0%93%D0%BB%D0%B5%D0%B9%D0%B7%D0%B5%D1%80,_%D0%93%D0%B5%D1%80%D1%88_%D0%98%D1%81%D0%B0%D0%B0%D0%BA%D0%BE%D0%B2%D0%B8%D1%8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1%82%D1%80" TargetMode="External"/><Relationship Id="rId2" Type="http://schemas.openxmlformats.org/officeDocument/2006/relationships/hyperlink" Target="http://ru.wikipedia.org/wiki/%D0%A1%D0%B8%D1%81%D1%82%D0%B5%D0%BC%D0%B0_%D0%B5%D0%B4%D0%B8%D0%BD%D0%B8%D1%8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A%D0%B8%D0%BB%D0%BE%D0%B3%D1%80%D0%B0%D0%BC%D0%B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50" y="2214563"/>
            <a:ext cx="6172200" cy="1089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Десятичные дроби и метрическая система мер</a:t>
            </a:r>
            <a:endParaRPr lang="ru-RU" sz="4400" i="1" dirty="0"/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75" y="4643438"/>
            <a:ext cx="5014913" cy="1714500"/>
          </a:xfrm>
        </p:spPr>
        <p:txBody>
          <a:bodyPr/>
          <a:lstStyle/>
          <a:p>
            <a:pPr marL="609600" indent="-609600" algn="r" eaLnBrk="1" hangingPunct="1"/>
            <a:r>
              <a:rPr lang="ru-RU" sz="1600" i="1" smtClean="0">
                <a:solidFill>
                  <a:schemeClr val="tx1"/>
                </a:solidFill>
              </a:rPr>
              <a:t>Выполнила учитель математики </a:t>
            </a:r>
          </a:p>
          <a:p>
            <a:pPr marL="609600" indent="-609600" algn="r" eaLnBrk="1" hangingPunct="1"/>
            <a:r>
              <a:rPr lang="ru-RU" sz="1600" i="1" smtClean="0">
                <a:solidFill>
                  <a:schemeClr val="tx1"/>
                </a:solidFill>
              </a:rPr>
              <a:t>МОУ «СОШ с. Нижняя Чернавка </a:t>
            </a:r>
          </a:p>
          <a:p>
            <a:pPr marL="609600" indent="-609600" algn="r" eaLnBrk="1" hangingPunct="1"/>
            <a:r>
              <a:rPr lang="ru-RU" sz="1600" i="1" smtClean="0">
                <a:solidFill>
                  <a:schemeClr val="tx1"/>
                </a:solidFill>
              </a:rPr>
              <a:t>Вольского района Саратовской области»</a:t>
            </a:r>
          </a:p>
          <a:p>
            <a:pPr marL="609600" indent="-609600" algn="r" eaLnBrk="1" hangingPunct="1"/>
            <a:r>
              <a:rPr lang="ru-RU" sz="1600" i="1" smtClean="0">
                <a:solidFill>
                  <a:schemeClr val="tx1"/>
                </a:solidFill>
              </a:rPr>
              <a:t>Миронова Н. В. </a:t>
            </a:r>
          </a:p>
          <a:p>
            <a:pPr marL="609600" indent="-609600" algn="r" eaLnBrk="1" hangingPunct="1"/>
            <a:endParaRPr lang="ru-RU" sz="16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8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8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спользованная литература 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z="2000" smtClean="0">
                <a:hlinkClick r:id="rId2" tooltip="Глейзер, Герш Исаакович"/>
              </a:rPr>
              <a:t>Глейзер Г.И.</a:t>
            </a:r>
            <a:r>
              <a:rPr lang="ru-RU" sz="2000" smtClean="0"/>
              <a:t> </a:t>
            </a:r>
            <a:r>
              <a:rPr lang="ru-RU" sz="2000" smtClean="0">
                <a:hlinkClick r:id="rId3"/>
              </a:rPr>
              <a:t>История математики в школе</a:t>
            </a:r>
            <a:r>
              <a:rPr lang="ru-RU" sz="2000" smtClean="0"/>
              <a:t> I</a:t>
            </a:r>
            <a:r>
              <a:rPr lang="en-US" sz="2000" smtClean="0"/>
              <a:t>V</a:t>
            </a:r>
            <a:r>
              <a:rPr lang="ru-RU" sz="2000" smtClean="0"/>
              <a:t> – </a:t>
            </a:r>
            <a:r>
              <a:rPr lang="en-US" sz="2000" smtClean="0"/>
              <a:t>VI</a:t>
            </a:r>
            <a:r>
              <a:rPr lang="ru-RU" sz="2000" smtClean="0"/>
              <a:t> кл. Пособие для учителей.  - М.: Просвещение, 1981. </a:t>
            </a:r>
          </a:p>
          <a:p>
            <a:pPr eaLnBrk="1" hangingPunct="1"/>
            <a:r>
              <a:rPr lang="ru-RU" sz="2000" smtClean="0"/>
              <a:t>Волков В. Как появилась метрическая система мер .Квант. – 1990. - №8. </a:t>
            </a:r>
          </a:p>
          <a:p>
            <a:pPr eaLnBrk="1" hangingPunct="1"/>
            <a:r>
              <a:rPr lang="ru-RU" sz="2000" smtClean="0"/>
              <a:t>Депман И.Я. Меры и метрическая система. – Л.-Детгиз, 1953.</a:t>
            </a:r>
          </a:p>
          <a:p>
            <a:pPr eaLnBrk="1" hangingPunct="1"/>
            <a:r>
              <a:rPr lang="ru-RU" sz="2000" smtClean="0"/>
              <a:t>Математика. 5 класс: учебник для общеобразовательных учреждений. Н.Я. Виленкин, В.И.Жохов, А.С.Чесноков, С.И.Шварцбурд-М.:Мнемозина,2007.</a:t>
            </a:r>
          </a:p>
          <a:p>
            <a:pPr eaLnBrk="1" hangingPunct="1"/>
            <a:r>
              <a:rPr lang="ru-RU" smtClean="0"/>
              <a:t> </a:t>
            </a:r>
            <a:r>
              <a:rPr lang="ru-RU" sz="2000" smtClean="0"/>
              <a:t>Писаревский Б. М., Харин В. Т. Беседы о математике и математиках. М.: ФИЗМАТЛИТ,  2004</a:t>
            </a:r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928813" y="928688"/>
            <a:ext cx="6172200" cy="1089025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cap="small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  <a:t>Десятичные дроби и метрическая система мер</a:t>
            </a:r>
            <a:endParaRPr lang="ru-RU" sz="36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71625" y="3143250"/>
            <a:ext cx="6172200" cy="1371600"/>
          </a:xfrm>
          <a:prstGeom prst="rect">
            <a:avLst/>
          </a:prstGeom>
        </p:spPr>
        <p:txBody>
          <a:bodyPr/>
          <a:lstStyle/>
          <a:p>
            <a:pPr marL="609600" indent="-60960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ru-RU" sz="2400" b="1" i="1" dirty="0">
                <a:latin typeface="Bookman Old Style" pitchFamily="18" charset="0"/>
              </a:rPr>
              <a:t>План:</a:t>
            </a:r>
          </a:p>
          <a:p>
            <a:pPr marL="609600" indent="-609600">
              <a:spcBef>
                <a:spcPts val="600"/>
              </a:spcBef>
              <a:buClr>
                <a:schemeClr val="accent1"/>
              </a:buClr>
              <a:buSzPct val="70000"/>
              <a:buFontTx/>
              <a:buChar char="•"/>
              <a:defRPr/>
            </a:pPr>
            <a:r>
              <a:rPr lang="ru-RU" sz="2400" b="1" i="1" dirty="0">
                <a:latin typeface="Bookman Old Style" pitchFamily="18" charset="0"/>
              </a:rPr>
              <a:t>  Немного истории</a:t>
            </a:r>
          </a:p>
          <a:p>
            <a:pPr marL="609600" indent="-609600">
              <a:spcBef>
                <a:spcPts val="600"/>
              </a:spcBef>
              <a:buClr>
                <a:schemeClr val="accent1"/>
              </a:buClr>
              <a:buSzPct val="70000"/>
              <a:buFontTx/>
              <a:buChar char="•"/>
              <a:defRPr/>
            </a:pPr>
            <a:r>
              <a:rPr lang="ru-RU" sz="2400" b="1" i="1" dirty="0">
                <a:latin typeface="Bookman Old Style" pitchFamily="18" charset="0"/>
                <a:ea typeface="Latha" pitchFamily="2"/>
                <a:cs typeface="Latha" pitchFamily="2"/>
              </a:rPr>
              <a:t>  Что такое десятичные дроби</a:t>
            </a:r>
          </a:p>
          <a:p>
            <a:pPr marL="609600" indent="-609600">
              <a:spcBef>
                <a:spcPts val="600"/>
              </a:spcBef>
              <a:buClr>
                <a:schemeClr val="accent1"/>
              </a:buClr>
              <a:buSzPct val="70000"/>
              <a:buFontTx/>
              <a:buChar char="•"/>
              <a:defRPr/>
            </a:pPr>
            <a:r>
              <a:rPr lang="ru-RU" sz="2400" b="1" i="1" dirty="0">
                <a:latin typeface="Bookman Old Style" pitchFamily="18" charset="0"/>
                <a:ea typeface="Latha" pitchFamily="2"/>
                <a:cs typeface="Latha" pitchFamily="2"/>
              </a:rPr>
              <a:t>   </a:t>
            </a:r>
            <a:r>
              <a:rPr lang="ru-RU" sz="2400" b="1" i="1" dirty="0">
                <a:latin typeface="Bookman Old Style" pitchFamily="18" charset="0"/>
              </a:rPr>
              <a:t>Метрическая система мер</a:t>
            </a:r>
            <a:endParaRPr lang="ru-RU" sz="2400" b="1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i="1" dirty="0" smtClean="0">
                <a:solidFill>
                  <a:srgbClr val="00B050"/>
                </a:solidFill>
                <a:latin typeface="Monotype Corsiva" pitchFamily="66" charset="0"/>
              </a:rPr>
              <a:t>Немного истории</a:t>
            </a:r>
            <a:endParaRPr lang="ru-RU" sz="660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mtClean="0"/>
              <a:t>    Дроби, как известно, возникли в связи с делением предметов на несколько частей. При решении разных практических задач возникали дроби с разными знаменателями. Действия с ними были довольно сложными. В </a:t>
            </a:r>
            <a:r>
              <a:rPr lang="ru-RU" b="1" i="1" smtClean="0"/>
              <a:t>Древнем Египте</a:t>
            </a:r>
            <a:r>
              <a:rPr lang="ru-RU" smtClean="0"/>
              <a:t> такие вычисления могли проводить только жрецы. Около пяти столетий назад голландский математик </a:t>
            </a:r>
            <a:r>
              <a:rPr lang="ru-RU" b="1" i="1" smtClean="0"/>
              <a:t>Симон Стевин</a:t>
            </a:r>
            <a:r>
              <a:rPr lang="ru-RU" smtClean="0"/>
              <a:t> изобрел способ записи дробей со знаменателями 10, 100, 1000 и т д.  А «старые», привычные дроби для противопоставления стали называть обыкновенными.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7467600" cy="939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Что такое десятичные дроби.</a:t>
            </a:r>
            <a:endParaRPr lang="ru-RU" sz="54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714500"/>
            <a:ext cx="7467600" cy="34718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        Если в десятичной записи числа использована запятая (или точка), то говорят, что число записано в виде десятичной дроби. Для краткости числа, записанные в таком виде, называют просто </a:t>
            </a:r>
            <a:r>
              <a:rPr lang="ru-RU" b="1" smtClean="0"/>
              <a:t>десятичными дробями</a:t>
            </a:r>
            <a:r>
              <a:rPr lang="ru-RU" smtClean="0"/>
              <a:t>. Заметьте, что десятичная дробь - не тип числа, а способ записи числа.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   </a:t>
            </a:r>
            <a:r>
              <a:rPr lang="ru-RU" b="1" smtClean="0"/>
              <a:t>Например</a:t>
            </a:r>
            <a:r>
              <a:rPr lang="ru-RU" smtClean="0"/>
              <a:t>: 20,32. Это число читается так: «Двадцать целых, тридцать две сотые»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Метрическая система мер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      Метрическая система</a:t>
            </a:r>
            <a:r>
              <a:rPr lang="ru-RU" dirty="0" smtClean="0"/>
              <a:t> — общее название международной десятичной </a:t>
            </a:r>
            <a:r>
              <a:rPr lang="ru-RU" dirty="0" smtClean="0">
                <a:hlinkClick r:id="rId2" tooltip="Система единиц"/>
              </a:rPr>
              <a:t>системы единиц</a:t>
            </a:r>
            <a:r>
              <a:rPr lang="ru-RU" dirty="0" smtClean="0"/>
              <a:t>, основанной на использовании </a:t>
            </a:r>
            <a:r>
              <a:rPr lang="ru-RU" dirty="0" smtClean="0">
                <a:hlinkClick r:id="rId3" tooltip="Метр"/>
              </a:rPr>
              <a:t>метра</a:t>
            </a:r>
            <a:r>
              <a:rPr lang="ru-RU" dirty="0" smtClean="0"/>
              <a:t> и </a:t>
            </a:r>
            <a:r>
              <a:rPr lang="ru-RU" dirty="0" smtClean="0">
                <a:hlinkClick r:id="rId4" tooltip="Килограмм"/>
              </a:rPr>
              <a:t>килограмма</a:t>
            </a:r>
            <a:r>
              <a:rPr lang="ru-RU" dirty="0" smtClean="0"/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      Метрическая система мер</a:t>
            </a:r>
            <a:r>
              <a:rPr lang="ru-RU" dirty="0" smtClean="0"/>
              <a:t> была сформирована, в связи с развитием промышленного производства и торговли, что требовало унификации системы измерения.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Одной из важнейших особенностей </a:t>
            </a:r>
            <a:r>
              <a:rPr lang="ru-RU" b="1" dirty="0" smtClean="0"/>
              <a:t>метрической системы</a:t>
            </a:r>
            <a:r>
              <a:rPr lang="ru-RU" dirty="0" smtClean="0"/>
              <a:t> является использование величин, основанных на естественных эталонах, которые измеряются в десятичной системе на основе метра и килограмма.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      Метрическая система измерений</a:t>
            </a:r>
            <a:r>
              <a:rPr lang="ru-RU" dirty="0" smtClean="0"/>
              <a:t> стала базой для стандартизации единиц во всем мире.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8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8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8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8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8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8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8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8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8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73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Меры длины</a:t>
            </a:r>
            <a:r>
              <a:rPr lang="ru-RU" sz="73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1 км = 1000 м</a:t>
            </a:r>
          </a:p>
          <a:p>
            <a:pPr eaLnBrk="1" hangingPunct="1"/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1 м = 10 дм = 100 см</a:t>
            </a:r>
          </a:p>
          <a:p>
            <a:pPr eaLnBrk="1" hangingPunct="1"/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1 дм = 10 см</a:t>
            </a:r>
          </a:p>
          <a:p>
            <a:pPr eaLnBrk="1" hangingPunct="1"/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1 см = 10 мм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Меры площади</a:t>
            </a:r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1 км</a:t>
            </a:r>
            <a:r>
              <a:rPr lang="ru-RU" sz="44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= 1 000 000 м</a:t>
            </a:r>
            <a:r>
              <a:rPr lang="ru-RU" sz="44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1 м</a:t>
            </a:r>
            <a:r>
              <a:rPr lang="ru-RU" sz="44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= 100 дм</a:t>
            </a:r>
            <a:r>
              <a:rPr lang="ru-RU" sz="44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= 10 000 см</a:t>
            </a:r>
            <a:r>
              <a:rPr lang="ru-RU" sz="44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1 га = 100 а = 10 000 м</a:t>
            </a:r>
            <a:r>
              <a:rPr lang="ru-RU" sz="44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1 а =100 м</a:t>
            </a:r>
            <a:r>
              <a:rPr lang="ru-RU" sz="44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Меры объёма</a:t>
            </a:r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  <a:endParaRPr lang="ru-RU" sz="66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ru-RU" sz="3600" smtClean="0"/>
          </a:p>
          <a:p>
            <a:pPr eaLnBrk="1" hangingPunct="1"/>
            <a:r>
              <a:rPr lang="ru-RU" sz="3600" smtClean="0"/>
              <a:t>1 м</a:t>
            </a:r>
            <a:r>
              <a:rPr lang="ru-RU" sz="3600" baseline="30000" smtClean="0"/>
              <a:t>3</a:t>
            </a:r>
            <a:r>
              <a:rPr lang="ru-RU" sz="3600" smtClean="0"/>
              <a:t> = 1000 дм</a:t>
            </a:r>
            <a:r>
              <a:rPr lang="ru-RU" sz="3600" baseline="30000" smtClean="0"/>
              <a:t>3</a:t>
            </a:r>
            <a:r>
              <a:rPr lang="ru-RU" sz="3600" smtClean="0"/>
              <a:t> = 1 000 000 см</a:t>
            </a:r>
            <a:r>
              <a:rPr lang="ru-RU" sz="3600" baseline="30000" smtClean="0"/>
              <a:t>3</a:t>
            </a:r>
            <a:endParaRPr lang="ru-RU" sz="3600" smtClean="0"/>
          </a:p>
          <a:p>
            <a:pPr eaLnBrk="1" hangingPunct="1"/>
            <a:r>
              <a:rPr lang="ru-RU" sz="3600" smtClean="0"/>
              <a:t>1 дм</a:t>
            </a:r>
            <a:r>
              <a:rPr lang="ru-RU" sz="3600" baseline="30000" smtClean="0"/>
              <a:t>3</a:t>
            </a:r>
            <a:r>
              <a:rPr lang="ru-RU" sz="3600" smtClean="0"/>
              <a:t> = 1000 см</a:t>
            </a:r>
            <a:r>
              <a:rPr lang="ru-RU" sz="3600" baseline="30000" smtClean="0"/>
              <a:t>3</a:t>
            </a:r>
            <a:endParaRPr lang="ru-RU" sz="3600" smtClean="0"/>
          </a:p>
          <a:p>
            <a:pPr eaLnBrk="1" hangingPunct="1"/>
            <a:r>
              <a:rPr lang="ru-RU" sz="3600" smtClean="0"/>
              <a:t>1 л = 1 дм</a:t>
            </a:r>
            <a:r>
              <a:rPr lang="ru-RU" sz="3600" baseline="30000" smtClean="0"/>
              <a:t>3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Меры веса</a:t>
            </a:r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1 т = 1000 кг</a:t>
            </a:r>
          </a:p>
          <a:p>
            <a:pPr eaLnBrk="1" hangingPunct="1"/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1 ц = 100 кг</a:t>
            </a:r>
          </a:p>
          <a:p>
            <a:pPr eaLnBrk="1" hangingPunct="1"/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1 кг = 1000 г</a:t>
            </a:r>
          </a:p>
          <a:p>
            <a:pPr eaLnBrk="1" hangingPunct="1"/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1 г = 1000 мг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329</Words>
  <PresentationFormat>Экран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Century Schoolbook</vt:lpstr>
      <vt:lpstr>Wingdings</vt:lpstr>
      <vt:lpstr>Wingdings 2</vt:lpstr>
      <vt:lpstr>Calibri</vt:lpstr>
      <vt:lpstr>Arial Black</vt:lpstr>
      <vt:lpstr>Bookman Old Style</vt:lpstr>
      <vt:lpstr>Latha</vt:lpstr>
      <vt:lpstr>Monotype Corsiva</vt:lpstr>
      <vt:lpstr>Times New Roman</vt:lpstr>
      <vt:lpstr>Эркер</vt:lpstr>
      <vt:lpstr>Десятичные дроби и метрическая система мер</vt:lpstr>
      <vt:lpstr>Слайд 2</vt:lpstr>
      <vt:lpstr>Немного истории</vt:lpstr>
      <vt:lpstr>Что такое десятичные дроби.</vt:lpstr>
      <vt:lpstr>Метрическая система мер</vt:lpstr>
      <vt:lpstr>     Меры длины  </vt:lpstr>
      <vt:lpstr>Меры площади  </vt:lpstr>
      <vt:lpstr>Меры объёма </vt:lpstr>
      <vt:lpstr>Меры веса  </vt:lpstr>
      <vt:lpstr>Слайд 10</vt:lpstr>
      <vt:lpstr>Использованная 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Надежда</cp:lastModifiedBy>
  <cp:revision>11</cp:revision>
  <dcterms:modified xsi:type="dcterms:W3CDTF">2013-10-29T19:17:45Z</dcterms:modified>
</cp:coreProperties>
</file>