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81813" cy="100028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CE5430-E7B3-4506-AE0D-B938E56C9AD0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3A33C7-5957-448D-93FC-AF1465015ED7}">
      <dgm:prSet phldrT="[Текст]"/>
      <dgm:spPr/>
      <dgm:t>
        <a:bodyPr/>
        <a:lstStyle/>
        <a:p>
          <a:r>
            <a:rPr lang="ru-RU" dirty="0" smtClean="0"/>
            <a:t>Учитель</a:t>
          </a:r>
          <a:endParaRPr lang="ru-RU" dirty="0"/>
        </a:p>
      </dgm:t>
    </dgm:pt>
    <dgm:pt modelId="{493E9E09-E04A-46D1-8962-E7ABFF703278}" type="parTrans" cxnId="{D4A7169A-447A-4712-AFD6-8845C4938318}">
      <dgm:prSet/>
      <dgm:spPr/>
      <dgm:t>
        <a:bodyPr/>
        <a:lstStyle/>
        <a:p>
          <a:endParaRPr lang="ru-RU"/>
        </a:p>
      </dgm:t>
    </dgm:pt>
    <dgm:pt modelId="{9981B18B-B9D8-4CB2-ACA2-70C26451EE13}" type="sibTrans" cxnId="{D4A7169A-447A-4712-AFD6-8845C4938318}">
      <dgm:prSet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EC6FDA30-30F3-4252-B02F-296B7F488E16}">
      <dgm:prSet phldrT="[Текст]"/>
      <dgm:spPr/>
      <dgm:t>
        <a:bodyPr/>
        <a:lstStyle/>
        <a:p>
          <a:r>
            <a:rPr lang="ru-RU" dirty="0" smtClean="0"/>
            <a:t>Ученик</a:t>
          </a:r>
          <a:endParaRPr lang="ru-RU" dirty="0"/>
        </a:p>
      </dgm:t>
    </dgm:pt>
    <dgm:pt modelId="{80410435-D582-4C82-BFCB-C83C223165BD}" type="parTrans" cxnId="{5E7A9A42-69ED-4C4E-9EA2-BB5B0604EA9D}">
      <dgm:prSet/>
      <dgm:spPr/>
      <dgm:t>
        <a:bodyPr/>
        <a:lstStyle/>
        <a:p>
          <a:endParaRPr lang="ru-RU"/>
        </a:p>
      </dgm:t>
    </dgm:pt>
    <dgm:pt modelId="{BE1D5BA9-0E6B-4450-A8B6-A0624CF9DB29}" type="sibTrans" cxnId="{5E7A9A42-69ED-4C4E-9EA2-BB5B0604EA9D}">
      <dgm:prSet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71F3A812-ED75-4E7F-ADD6-CFD906AB6588}">
      <dgm:prSet phldrT="[Текст]"/>
      <dgm:spPr/>
      <dgm:t>
        <a:bodyPr/>
        <a:lstStyle/>
        <a:p>
          <a:r>
            <a:rPr lang="ru-RU" dirty="0" smtClean="0"/>
            <a:t>Ученик</a:t>
          </a:r>
          <a:endParaRPr lang="ru-RU" dirty="0"/>
        </a:p>
      </dgm:t>
    </dgm:pt>
    <dgm:pt modelId="{E1E3943B-7929-4E26-89B5-D7FBECEC74E8}" type="parTrans" cxnId="{4B2DE38E-7AA6-48C2-B61F-9E8B0E50C124}">
      <dgm:prSet/>
      <dgm:spPr/>
      <dgm:t>
        <a:bodyPr/>
        <a:lstStyle/>
        <a:p>
          <a:endParaRPr lang="ru-RU"/>
        </a:p>
      </dgm:t>
    </dgm:pt>
    <dgm:pt modelId="{D7B87DF1-4A64-45D9-B43A-D9CC1732C304}" type="sibTrans" cxnId="{4B2DE38E-7AA6-48C2-B61F-9E8B0E50C124}">
      <dgm:prSet/>
      <dgm:spPr>
        <a:solidFill>
          <a:srgbClr val="92D050"/>
        </a:solidFill>
      </dgm:spPr>
      <dgm:t>
        <a:bodyPr/>
        <a:lstStyle/>
        <a:p>
          <a:endParaRPr lang="ru-RU"/>
        </a:p>
      </dgm:t>
    </dgm:pt>
    <dgm:pt modelId="{3FBB6543-BFF4-4812-9101-03747528CB1E}" type="pres">
      <dgm:prSet presAssocID="{8DCE5430-E7B3-4506-AE0D-B938E56C9AD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DF380A-88FA-4B5D-96B7-6971368F6968}" type="pres">
      <dgm:prSet presAssocID="{833A33C7-5957-448D-93FC-AF1465015ED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6F6A61-59D4-4288-8D81-CDE1828B8833}" type="pres">
      <dgm:prSet presAssocID="{9981B18B-B9D8-4CB2-ACA2-70C26451EE1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EF6FF994-899B-4C14-AAF0-20D2B07A9C59}" type="pres">
      <dgm:prSet presAssocID="{9981B18B-B9D8-4CB2-ACA2-70C26451EE13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9E1D7E3E-3127-453F-887A-05AE7B3441BD}" type="pres">
      <dgm:prSet presAssocID="{EC6FDA30-30F3-4252-B02F-296B7F488E1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96514C-6915-4A5E-AD7A-9D5CED28773C}" type="pres">
      <dgm:prSet presAssocID="{BE1D5BA9-0E6B-4450-A8B6-A0624CF9DB29}" presName="sibTrans" presStyleLbl="sibTrans2D1" presStyleIdx="1" presStyleCnt="3"/>
      <dgm:spPr/>
      <dgm:t>
        <a:bodyPr/>
        <a:lstStyle/>
        <a:p>
          <a:endParaRPr lang="ru-RU"/>
        </a:p>
      </dgm:t>
    </dgm:pt>
    <dgm:pt modelId="{BF85A24E-E5DA-4B1F-BD24-608CEFB4E5E7}" type="pres">
      <dgm:prSet presAssocID="{BE1D5BA9-0E6B-4450-A8B6-A0624CF9DB29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0F388385-7F6D-4510-AD24-4D575C5AA9F7}" type="pres">
      <dgm:prSet presAssocID="{71F3A812-ED75-4E7F-ADD6-CFD906AB658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97DBB9-80DF-42C2-9176-1737B157BECB}" type="pres">
      <dgm:prSet presAssocID="{D7B87DF1-4A64-45D9-B43A-D9CC1732C304}" presName="sibTrans" presStyleLbl="sibTrans2D1" presStyleIdx="2" presStyleCnt="3"/>
      <dgm:spPr/>
      <dgm:t>
        <a:bodyPr/>
        <a:lstStyle/>
        <a:p>
          <a:endParaRPr lang="ru-RU"/>
        </a:p>
      </dgm:t>
    </dgm:pt>
    <dgm:pt modelId="{4318B5E2-2C3E-4780-9D66-84F047AFF8AC}" type="pres">
      <dgm:prSet presAssocID="{D7B87DF1-4A64-45D9-B43A-D9CC1732C304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CC83294B-3D18-432E-8A17-D1B89E4DC1E7}" type="presOf" srcId="{D7B87DF1-4A64-45D9-B43A-D9CC1732C304}" destId="{4318B5E2-2C3E-4780-9D66-84F047AFF8AC}" srcOrd="1" destOrd="0" presId="urn:microsoft.com/office/officeart/2005/8/layout/cycle7"/>
    <dgm:cxn modelId="{5E7A9A42-69ED-4C4E-9EA2-BB5B0604EA9D}" srcId="{8DCE5430-E7B3-4506-AE0D-B938E56C9AD0}" destId="{EC6FDA30-30F3-4252-B02F-296B7F488E16}" srcOrd="1" destOrd="0" parTransId="{80410435-D582-4C82-BFCB-C83C223165BD}" sibTransId="{BE1D5BA9-0E6B-4450-A8B6-A0624CF9DB29}"/>
    <dgm:cxn modelId="{91078E5D-8844-4A98-A9D1-53FAFB9CE86A}" type="presOf" srcId="{8DCE5430-E7B3-4506-AE0D-B938E56C9AD0}" destId="{3FBB6543-BFF4-4812-9101-03747528CB1E}" srcOrd="0" destOrd="0" presId="urn:microsoft.com/office/officeart/2005/8/layout/cycle7"/>
    <dgm:cxn modelId="{64BEB648-94D9-44BE-AF71-C66F84A26898}" type="presOf" srcId="{9981B18B-B9D8-4CB2-ACA2-70C26451EE13}" destId="{EF6FF994-899B-4C14-AAF0-20D2B07A9C59}" srcOrd="1" destOrd="0" presId="urn:microsoft.com/office/officeart/2005/8/layout/cycle7"/>
    <dgm:cxn modelId="{B2F1FE7B-AFDE-4D28-95ED-78013D3F2922}" type="presOf" srcId="{D7B87DF1-4A64-45D9-B43A-D9CC1732C304}" destId="{C697DBB9-80DF-42C2-9176-1737B157BECB}" srcOrd="0" destOrd="0" presId="urn:microsoft.com/office/officeart/2005/8/layout/cycle7"/>
    <dgm:cxn modelId="{3B374442-4533-43B2-83D4-326CCB0B94A2}" type="presOf" srcId="{9981B18B-B9D8-4CB2-ACA2-70C26451EE13}" destId="{3F6F6A61-59D4-4288-8D81-CDE1828B8833}" srcOrd="0" destOrd="0" presId="urn:microsoft.com/office/officeart/2005/8/layout/cycle7"/>
    <dgm:cxn modelId="{ACCA4684-0863-4437-8AE8-DC8077ABB0BD}" type="presOf" srcId="{BE1D5BA9-0E6B-4450-A8B6-A0624CF9DB29}" destId="{CF96514C-6915-4A5E-AD7A-9D5CED28773C}" srcOrd="0" destOrd="0" presId="urn:microsoft.com/office/officeart/2005/8/layout/cycle7"/>
    <dgm:cxn modelId="{D143DA3C-9914-4926-B799-4BB1190EBE55}" type="presOf" srcId="{EC6FDA30-30F3-4252-B02F-296B7F488E16}" destId="{9E1D7E3E-3127-453F-887A-05AE7B3441BD}" srcOrd="0" destOrd="0" presId="urn:microsoft.com/office/officeart/2005/8/layout/cycle7"/>
    <dgm:cxn modelId="{D4A7169A-447A-4712-AFD6-8845C4938318}" srcId="{8DCE5430-E7B3-4506-AE0D-B938E56C9AD0}" destId="{833A33C7-5957-448D-93FC-AF1465015ED7}" srcOrd="0" destOrd="0" parTransId="{493E9E09-E04A-46D1-8962-E7ABFF703278}" sibTransId="{9981B18B-B9D8-4CB2-ACA2-70C26451EE13}"/>
    <dgm:cxn modelId="{9F298C82-254B-475C-9507-F4E179181420}" type="presOf" srcId="{833A33C7-5957-448D-93FC-AF1465015ED7}" destId="{F4DF380A-88FA-4B5D-96B7-6971368F6968}" srcOrd="0" destOrd="0" presId="urn:microsoft.com/office/officeart/2005/8/layout/cycle7"/>
    <dgm:cxn modelId="{1E9BCC40-324F-4894-8EB5-669400304C07}" type="presOf" srcId="{BE1D5BA9-0E6B-4450-A8B6-A0624CF9DB29}" destId="{BF85A24E-E5DA-4B1F-BD24-608CEFB4E5E7}" srcOrd="1" destOrd="0" presId="urn:microsoft.com/office/officeart/2005/8/layout/cycle7"/>
    <dgm:cxn modelId="{F4C615FC-94D6-4127-BB53-324511FA1DE8}" type="presOf" srcId="{71F3A812-ED75-4E7F-ADD6-CFD906AB6588}" destId="{0F388385-7F6D-4510-AD24-4D575C5AA9F7}" srcOrd="0" destOrd="0" presId="urn:microsoft.com/office/officeart/2005/8/layout/cycle7"/>
    <dgm:cxn modelId="{4B2DE38E-7AA6-48C2-B61F-9E8B0E50C124}" srcId="{8DCE5430-E7B3-4506-AE0D-B938E56C9AD0}" destId="{71F3A812-ED75-4E7F-ADD6-CFD906AB6588}" srcOrd="2" destOrd="0" parTransId="{E1E3943B-7929-4E26-89B5-D7FBECEC74E8}" sibTransId="{D7B87DF1-4A64-45D9-B43A-D9CC1732C304}"/>
    <dgm:cxn modelId="{78E8B8A2-2893-42EF-A4B6-549E21620396}" type="presParOf" srcId="{3FBB6543-BFF4-4812-9101-03747528CB1E}" destId="{F4DF380A-88FA-4B5D-96B7-6971368F6968}" srcOrd="0" destOrd="0" presId="urn:microsoft.com/office/officeart/2005/8/layout/cycle7"/>
    <dgm:cxn modelId="{769964C8-1232-432E-BA03-75E7025541F3}" type="presParOf" srcId="{3FBB6543-BFF4-4812-9101-03747528CB1E}" destId="{3F6F6A61-59D4-4288-8D81-CDE1828B8833}" srcOrd="1" destOrd="0" presId="urn:microsoft.com/office/officeart/2005/8/layout/cycle7"/>
    <dgm:cxn modelId="{82D807B8-FDCD-405E-9982-143DF66671CB}" type="presParOf" srcId="{3F6F6A61-59D4-4288-8D81-CDE1828B8833}" destId="{EF6FF994-899B-4C14-AAF0-20D2B07A9C59}" srcOrd="0" destOrd="0" presId="urn:microsoft.com/office/officeart/2005/8/layout/cycle7"/>
    <dgm:cxn modelId="{3C201C93-F2EC-4FA9-943E-220766FE20C0}" type="presParOf" srcId="{3FBB6543-BFF4-4812-9101-03747528CB1E}" destId="{9E1D7E3E-3127-453F-887A-05AE7B3441BD}" srcOrd="2" destOrd="0" presId="urn:microsoft.com/office/officeart/2005/8/layout/cycle7"/>
    <dgm:cxn modelId="{EBEEFE92-7052-44F8-8A27-8E2EA25E8E93}" type="presParOf" srcId="{3FBB6543-BFF4-4812-9101-03747528CB1E}" destId="{CF96514C-6915-4A5E-AD7A-9D5CED28773C}" srcOrd="3" destOrd="0" presId="urn:microsoft.com/office/officeart/2005/8/layout/cycle7"/>
    <dgm:cxn modelId="{283F72C4-65FD-4ADA-A506-497EF332DE25}" type="presParOf" srcId="{CF96514C-6915-4A5E-AD7A-9D5CED28773C}" destId="{BF85A24E-E5DA-4B1F-BD24-608CEFB4E5E7}" srcOrd="0" destOrd="0" presId="urn:microsoft.com/office/officeart/2005/8/layout/cycle7"/>
    <dgm:cxn modelId="{A715AF75-480E-4C81-8E93-A4ACA3136489}" type="presParOf" srcId="{3FBB6543-BFF4-4812-9101-03747528CB1E}" destId="{0F388385-7F6D-4510-AD24-4D575C5AA9F7}" srcOrd="4" destOrd="0" presId="urn:microsoft.com/office/officeart/2005/8/layout/cycle7"/>
    <dgm:cxn modelId="{3BCA5744-1715-405E-9737-165E35831744}" type="presParOf" srcId="{3FBB6543-BFF4-4812-9101-03747528CB1E}" destId="{C697DBB9-80DF-42C2-9176-1737B157BECB}" srcOrd="5" destOrd="0" presId="urn:microsoft.com/office/officeart/2005/8/layout/cycle7"/>
    <dgm:cxn modelId="{468B58B1-5A23-4A34-B113-5AF4A368FFCD}" type="presParOf" srcId="{C697DBB9-80DF-42C2-9176-1737B157BECB}" destId="{4318B5E2-2C3E-4780-9D66-84F047AFF8A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DF380A-88FA-4B5D-96B7-6971368F6968}">
      <dsp:nvSpPr>
        <dsp:cNvPr id="0" name=""/>
        <dsp:cNvSpPr/>
      </dsp:nvSpPr>
      <dsp:spPr>
        <a:xfrm>
          <a:off x="1303616" y="417721"/>
          <a:ext cx="1577416" cy="788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Учитель</a:t>
          </a:r>
          <a:endParaRPr lang="ru-RU" sz="2700" kern="1200" dirty="0"/>
        </a:p>
      </dsp:txBody>
      <dsp:txXfrm>
        <a:off x="1326716" y="440821"/>
        <a:ext cx="1531216" cy="742508"/>
      </dsp:txXfrm>
    </dsp:sp>
    <dsp:sp modelId="{3F6F6A61-59D4-4288-8D81-CDE1828B8833}">
      <dsp:nvSpPr>
        <dsp:cNvPr id="0" name=""/>
        <dsp:cNvSpPr/>
      </dsp:nvSpPr>
      <dsp:spPr>
        <a:xfrm rot="3600000">
          <a:off x="2332318" y="1802694"/>
          <a:ext cx="823258" cy="276047"/>
        </a:xfrm>
        <a:prstGeom prst="left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2415132" y="1857903"/>
        <a:ext cx="657630" cy="165629"/>
      </dsp:txXfrm>
    </dsp:sp>
    <dsp:sp modelId="{9E1D7E3E-3127-453F-887A-05AE7B3441BD}">
      <dsp:nvSpPr>
        <dsp:cNvPr id="0" name=""/>
        <dsp:cNvSpPr/>
      </dsp:nvSpPr>
      <dsp:spPr>
        <a:xfrm>
          <a:off x="2606861" y="2675007"/>
          <a:ext cx="1577416" cy="788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Ученик</a:t>
          </a:r>
          <a:endParaRPr lang="ru-RU" sz="2700" kern="1200" dirty="0"/>
        </a:p>
      </dsp:txBody>
      <dsp:txXfrm>
        <a:off x="2629961" y="2698107"/>
        <a:ext cx="1531216" cy="742508"/>
      </dsp:txXfrm>
    </dsp:sp>
    <dsp:sp modelId="{CF96514C-6915-4A5E-AD7A-9D5CED28773C}">
      <dsp:nvSpPr>
        <dsp:cNvPr id="0" name=""/>
        <dsp:cNvSpPr/>
      </dsp:nvSpPr>
      <dsp:spPr>
        <a:xfrm rot="10800000">
          <a:off x="1680695" y="2931337"/>
          <a:ext cx="823258" cy="276047"/>
        </a:xfrm>
        <a:prstGeom prst="left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1763509" y="2986546"/>
        <a:ext cx="657630" cy="165629"/>
      </dsp:txXfrm>
    </dsp:sp>
    <dsp:sp modelId="{0F388385-7F6D-4510-AD24-4D575C5AA9F7}">
      <dsp:nvSpPr>
        <dsp:cNvPr id="0" name=""/>
        <dsp:cNvSpPr/>
      </dsp:nvSpPr>
      <dsp:spPr>
        <a:xfrm>
          <a:off x="371" y="2675007"/>
          <a:ext cx="1577416" cy="788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Ученик</a:t>
          </a:r>
          <a:endParaRPr lang="ru-RU" sz="2700" kern="1200" dirty="0"/>
        </a:p>
      </dsp:txBody>
      <dsp:txXfrm>
        <a:off x="23471" y="2698107"/>
        <a:ext cx="1531216" cy="742508"/>
      </dsp:txXfrm>
    </dsp:sp>
    <dsp:sp modelId="{C697DBB9-80DF-42C2-9176-1737B157BECB}">
      <dsp:nvSpPr>
        <dsp:cNvPr id="0" name=""/>
        <dsp:cNvSpPr/>
      </dsp:nvSpPr>
      <dsp:spPr>
        <a:xfrm rot="18000000">
          <a:off x="1029073" y="1802694"/>
          <a:ext cx="823258" cy="276047"/>
        </a:xfrm>
        <a:prstGeom prst="leftRightArrow">
          <a:avLst>
            <a:gd name="adj1" fmla="val 60000"/>
            <a:gd name="adj2" fmla="val 50000"/>
          </a:avLst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1111887" y="1857903"/>
        <a:ext cx="657630" cy="1656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7EAE57C8-D752-4909-8243-A64B2965DE59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39F18848-CABD-42CB-B2B1-3C4E93788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116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714D-FBC1-4E82-856C-700EAE5026DE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A1A-D5BD-484E-9D3A-9DE0D364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417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714D-FBC1-4E82-856C-700EAE5026DE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A1A-D5BD-484E-9D3A-9DE0D364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082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714D-FBC1-4E82-856C-700EAE5026DE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A1A-D5BD-484E-9D3A-9DE0D3646AB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6835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714D-FBC1-4E82-856C-700EAE5026DE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A1A-D5BD-484E-9D3A-9DE0D364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561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714D-FBC1-4E82-856C-700EAE5026DE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A1A-D5BD-484E-9D3A-9DE0D3646AB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3888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714D-FBC1-4E82-856C-700EAE5026DE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A1A-D5BD-484E-9D3A-9DE0D364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708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714D-FBC1-4E82-856C-700EAE5026DE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A1A-D5BD-484E-9D3A-9DE0D364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589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714D-FBC1-4E82-856C-700EAE5026DE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A1A-D5BD-484E-9D3A-9DE0D364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9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714D-FBC1-4E82-856C-700EAE5026DE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A1A-D5BD-484E-9D3A-9DE0D364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21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714D-FBC1-4E82-856C-700EAE5026DE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A1A-D5BD-484E-9D3A-9DE0D364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0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714D-FBC1-4E82-856C-700EAE5026DE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A1A-D5BD-484E-9D3A-9DE0D364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94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714D-FBC1-4E82-856C-700EAE5026DE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A1A-D5BD-484E-9D3A-9DE0D364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875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714D-FBC1-4E82-856C-700EAE5026DE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A1A-D5BD-484E-9D3A-9DE0D364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43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714D-FBC1-4E82-856C-700EAE5026DE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A1A-D5BD-484E-9D3A-9DE0D364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027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714D-FBC1-4E82-856C-700EAE5026DE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A1A-D5BD-484E-9D3A-9DE0D364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032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714D-FBC1-4E82-856C-700EAE5026DE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C5A1A-D5BD-484E-9D3A-9DE0D364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755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D714D-FBC1-4E82-856C-700EAE5026DE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57C5A1A-D5BD-484E-9D3A-9DE0D3646A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909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Современные технологии на уроке математики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Маркова М.Ю.</a:t>
            </a:r>
          </a:p>
          <a:p>
            <a:r>
              <a:rPr lang="ru-RU" smtClean="0"/>
              <a:t>ГБОУ </a:t>
            </a:r>
            <a:r>
              <a:rPr lang="ru-RU" dirty="0" err="1"/>
              <a:t>С</a:t>
            </a:r>
            <a:r>
              <a:rPr lang="ru-RU" smtClean="0"/>
              <a:t>ОШ </a:t>
            </a:r>
            <a:r>
              <a:rPr lang="ru-RU" dirty="0" smtClean="0"/>
              <a:t>№76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64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8707" y="755358"/>
            <a:ext cx="7632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Спасибо за внимание!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585" y="2253454"/>
            <a:ext cx="2680464" cy="3505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967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Главная цель обучения – раскрыть способности, научить учиться.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3324" y="2034617"/>
            <a:ext cx="5243762" cy="3478432"/>
          </a:xfrm>
        </p:spPr>
      </p:pic>
    </p:spTree>
    <p:extLst>
      <p:ext uri="{BB962C8B-B14F-4D97-AF65-F5344CB8AC3E}">
        <p14:creationId xmlns:p14="http://schemas.microsoft.com/office/powerpoint/2010/main" val="268434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13509"/>
            <a:ext cx="8596668" cy="1616891"/>
          </a:xfrm>
        </p:spPr>
        <p:txBody>
          <a:bodyPr/>
          <a:lstStyle/>
          <a:p>
            <a:pPr algn="ctr"/>
            <a:r>
              <a:rPr lang="ru-RU" dirty="0"/>
              <a:t>Математика – ведущая наука, а главный в ней - учитель</a:t>
            </a:r>
          </a:p>
        </p:txBody>
      </p:sp>
      <p:pic>
        <p:nvPicPr>
          <p:cNvPr id="5" name="Объект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262" y="1782869"/>
            <a:ext cx="3229727" cy="3126377"/>
          </a:xfrm>
        </p:spPr>
      </p:pic>
      <p:sp>
        <p:nvSpPr>
          <p:cNvPr id="6" name="Стрелка вправо 5"/>
          <p:cNvSpPr/>
          <p:nvPr/>
        </p:nvSpPr>
        <p:spPr>
          <a:xfrm>
            <a:off x="4254137" y="3065417"/>
            <a:ext cx="1166948" cy="9492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21178"/>
              </p:ext>
            </p:extLst>
          </p:nvPr>
        </p:nvGraphicFramePr>
        <p:xfrm>
          <a:off x="920206" y="1800286"/>
          <a:ext cx="615405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352"/>
                <a:gridCol w="2051352"/>
                <a:gridCol w="2051352"/>
              </a:tblGrid>
              <a:tr h="156515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solidFill>
                            <a:srgbClr val="92D050"/>
                          </a:solidFill>
                        </a:rPr>
                        <a:t>Позиция в обучении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solidFill>
                            <a:srgbClr val="92D050"/>
                          </a:solidFill>
                        </a:rPr>
                        <a:t>Методы обучения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solidFill>
                            <a:srgbClr val="92D050"/>
                          </a:solidFill>
                        </a:rPr>
                        <a:t>Профессионализм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solidFill>
                            <a:srgbClr val="92D050"/>
                          </a:solidFill>
                        </a:rPr>
                        <a:t>Атмосфера на уроке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solidFill>
                            <a:srgbClr val="92D050"/>
                          </a:solidFill>
                        </a:rPr>
                        <a:t>Отношения с учениками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>
                          <a:solidFill>
                            <a:srgbClr val="92D050"/>
                          </a:solidFill>
                        </a:rPr>
                        <a:t>УСПЕШНОСТЬ ОБУЧЕНИЯ</a:t>
                      </a:r>
                      <a:endParaRPr lang="ru-RU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Стрелка вправо 7"/>
          <p:cNvSpPr/>
          <p:nvPr/>
        </p:nvSpPr>
        <p:spPr>
          <a:xfrm>
            <a:off x="3471683" y="2960914"/>
            <a:ext cx="1283197" cy="888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82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Деятельность учителя – организация процесса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Формировать желание самообучения</a:t>
            </a:r>
          </a:p>
          <a:p>
            <a:r>
              <a:rPr lang="ru-RU" dirty="0" smtClean="0"/>
              <a:t>Реализовывать отношения не «учитель-ученик», а «партнер-партнер»</a:t>
            </a:r>
          </a:p>
          <a:p>
            <a:r>
              <a:rPr lang="ru-RU" dirty="0" smtClean="0"/>
              <a:t>Организовывать свободный поиск и добывание знаний</a:t>
            </a:r>
          </a:p>
          <a:p>
            <a:r>
              <a:rPr lang="ru-RU" dirty="0" smtClean="0"/>
              <a:t>Позволять совершать ошибки</a:t>
            </a:r>
          </a:p>
          <a:p>
            <a:r>
              <a:rPr lang="ru-RU" dirty="0" smtClean="0"/>
              <a:t>Контролировать процесс адекватного </a:t>
            </a:r>
            <a:r>
              <a:rPr lang="ru-RU" dirty="0" err="1" smtClean="0"/>
              <a:t>самооценивания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2369597"/>
              </p:ext>
            </p:extLst>
          </p:nvPr>
        </p:nvGraphicFramePr>
        <p:xfrm>
          <a:off x="5089525" y="2160588"/>
          <a:ext cx="4184650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880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Учитель мотивирует!</a:t>
            </a:r>
            <a:endParaRPr lang="ru-RU" sz="40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218" y="4761798"/>
            <a:ext cx="3532899" cy="1970111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18" y="4197216"/>
            <a:ext cx="2803807" cy="2100149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311" y="305811"/>
            <a:ext cx="896920" cy="96418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990" y="1380647"/>
            <a:ext cx="5919673" cy="332981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117" y="3096532"/>
            <a:ext cx="2848898" cy="199848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93" y="1494561"/>
            <a:ext cx="2730615" cy="286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03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618309"/>
            <a:ext cx="4184035" cy="5423052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 smtClean="0"/>
              <a:t>Традиционное обучение</a:t>
            </a:r>
            <a:r>
              <a:rPr lang="ru-RU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Записи в тетрадях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Самостоятельное решение задач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Самостоятельное выполнение проверочных и контрольных работ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Оценивает </a:t>
            </a:r>
            <a:r>
              <a:rPr lang="ru-RU" u="sng" dirty="0" smtClean="0"/>
              <a:t>только</a:t>
            </a:r>
            <a:r>
              <a:rPr lang="ru-RU" dirty="0" smtClean="0"/>
              <a:t> учитель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089970" y="618309"/>
            <a:ext cx="4184034" cy="5423053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 smtClean="0"/>
              <a:t>Современное обучение:</a:t>
            </a:r>
          </a:p>
          <a:p>
            <a:r>
              <a:rPr lang="ru-RU" dirty="0" smtClean="0"/>
              <a:t>Публичные выступления учащихся</a:t>
            </a:r>
          </a:p>
          <a:p>
            <a:r>
              <a:rPr lang="ru-RU" dirty="0" smtClean="0"/>
              <a:t>Обмен опытом</a:t>
            </a:r>
          </a:p>
          <a:p>
            <a:r>
              <a:rPr lang="ru-RU" dirty="0" smtClean="0"/>
              <a:t>Совместное обсуждение </a:t>
            </a:r>
          </a:p>
          <a:p>
            <a:r>
              <a:rPr lang="ru-RU" dirty="0" smtClean="0"/>
              <a:t>Парная и групповая работа</a:t>
            </a:r>
          </a:p>
          <a:p>
            <a:r>
              <a:rPr lang="ru-RU" dirty="0" smtClean="0"/>
              <a:t>Взаимное оценивание </a:t>
            </a:r>
          </a:p>
          <a:p>
            <a:r>
              <a:rPr lang="ru-RU" dirty="0" err="1" smtClean="0"/>
              <a:t>Самооценивание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737" y="4098335"/>
            <a:ext cx="2559286" cy="201281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126" y="3866739"/>
            <a:ext cx="2230382" cy="2174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99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Педагогические технологии: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Проблемно-развивающее обучение</a:t>
            </a:r>
          </a:p>
          <a:p>
            <a:r>
              <a:rPr lang="ru-RU" dirty="0" smtClean="0"/>
              <a:t>Нестандартное ведение урока</a:t>
            </a:r>
          </a:p>
          <a:p>
            <a:r>
              <a:rPr lang="ru-RU" dirty="0" smtClean="0"/>
              <a:t>Творческие мастерские</a:t>
            </a:r>
          </a:p>
          <a:p>
            <a:r>
              <a:rPr lang="ru-RU" dirty="0" smtClean="0"/>
              <a:t>Сочинение математических сказок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742" y="1562463"/>
            <a:ext cx="2569029" cy="3425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841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Главное в создании математических сказок: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умение фантазировать на тему </a:t>
            </a:r>
            <a:r>
              <a:rPr lang="ru-RU" dirty="0" smtClean="0"/>
              <a:t>математики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обладание </a:t>
            </a:r>
            <a:r>
              <a:rPr lang="ru-RU" dirty="0"/>
              <a:t>грамотной русской </a:t>
            </a:r>
            <a:r>
              <a:rPr lang="ru-RU" dirty="0" smtClean="0"/>
              <a:t>речью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Верное употребление математических понятий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Творчество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Особый эмоциональный настрой</a:t>
            </a:r>
          </a:p>
          <a:p>
            <a:pPr>
              <a:lnSpc>
                <a:spcPct val="150000"/>
              </a:lnSpc>
            </a:pPr>
            <a:r>
              <a:rPr lang="ru-RU" dirty="0"/>
              <a:t>Глубокое понимание материала</a:t>
            </a:r>
          </a:p>
          <a:p>
            <a:pPr>
              <a:lnSpc>
                <a:spcPct val="150000"/>
              </a:lnSpc>
            </a:pPr>
            <a:r>
              <a:rPr lang="ru-RU" dirty="0"/>
              <a:t>Владение математическими понятиями</a:t>
            </a:r>
          </a:p>
          <a:p>
            <a:pPr>
              <a:lnSpc>
                <a:spcPct val="150000"/>
              </a:lnSpc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068950"/>
            <a:ext cx="3737912" cy="2478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912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Учитель поддерживает!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46" y="1703243"/>
            <a:ext cx="1689052" cy="2137935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046" y="2479747"/>
            <a:ext cx="3046720" cy="2273322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698" y="1703243"/>
            <a:ext cx="4178348" cy="408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88734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</TotalTime>
  <Words>168</Words>
  <Application>Microsoft Office PowerPoint</Application>
  <PresentationFormat>Широкоэкранный</PresentationFormat>
  <Paragraphs>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Грань</vt:lpstr>
      <vt:lpstr>Современные технологии на уроке математики</vt:lpstr>
      <vt:lpstr>Главная цель обучения – раскрыть способности, научить учиться.</vt:lpstr>
      <vt:lpstr>Математика – ведущая наука, а главный в ней - учитель</vt:lpstr>
      <vt:lpstr>Деятельность учителя – организация процесса</vt:lpstr>
      <vt:lpstr>Учитель мотивирует!</vt:lpstr>
      <vt:lpstr>Презентация PowerPoint</vt:lpstr>
      <vt:lpstr>Педагогические технологии:</vt:lpstr>
      <vt:lpstr>Главное в создании математических сказок:</vt:lpstr>
      <vt:lpstr>Учитель поддерживает!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Игорь Чумуртан</dc:creator>
  <cp:lastModifiedBy>Игорь Чумуртан</cp:lastModifiedBy>
  <cp:revision>10</cp:revision>
  <cp:lastPrinted>2016-01-20T19:15:26Z</cp:lastPrinted>
  <dcterms:created xsi:type="dcterms:W3CDTF">2016-01-10T12:01:27Z</dcterms:created>
  <dcterms:modified xsi:type="dcterms:W3CDTF">2016-01-20T19:17:26Z</dcterms:modified>
</cp:coreProperties>
</file>