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  <p:sldMasterId id="2147483750" r:id="rId8"/>
    <p:sldMasterId id="2147483763" r:id="rId9"/>
    <p:sldMasterId id="2147483776" r:id="rId10"/>
    <p:sldMasterId id="2147483789" r:id="rId11"/>
    <p:sldMasterId id="2147483802" r:id="rId12"/>
    <p:sldMasterId id="2147483815" r:id="rId13"/>
    <p:sldMasterId id="2147483828" r:id="rId14"/>
    <p:sldMasterId id="2147483841" r:id="rId15"/>
    <p:sldMasterId id="2147483854" r:id="rId16"/>
    <p:sldMasterId id="2147483867" r:id="rId17"/>
    <p:sldMasterId id="2147483880" r:id="rId18"/>
  </p:sldMasterIdLst>
  <p:notesMasterIdLst>
    <p:notesMasterId r:id="rId46"/>
  </p:notesMasterIdLst>
  <p:sldIdLst>
    <p:sldId id="257" r:id="rId19"/>
    <p:sldId id="258" r:id="rId20"/>
    <p:sldId id="259" r:id="rId21"/>
    <p:sldId id="260" r:id="rId22"/>
    <p:sldId id="261" r:id="rId23"/>
    <p:sldId id="264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65" r:id="rId42"/>
    <p:sldId id="266" r:id="rId43"/>
    <p:sldId id="267" r:id="rId44"/>
    <p:sldId id="28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92A1A-0DE6-41DD-965E-8A278DAF28A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DD40-5E39-4C8E-A41A-F6361C7BB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7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DD40-5E39-4C8E-A41A-F6361C7BBC0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7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486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991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207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318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932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368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850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551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42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4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943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370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605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339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444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701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447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769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924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4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830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137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150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8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613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648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38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630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556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02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08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242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456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297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123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091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300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494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946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36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3072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4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250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968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102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769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35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421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74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138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314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676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5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389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009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786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451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583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4783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313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603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670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806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38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803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078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45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9098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459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647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906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288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970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819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0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1733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9560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47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224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166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510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0885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8175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824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84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218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6690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045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8970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04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3448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2524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375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7681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2671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47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825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696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2456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8483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2051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762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180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715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451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181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0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323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059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5416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2546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884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5959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8331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5927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5484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7642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4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8973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2653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628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3825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2169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7738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21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8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34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73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27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66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2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44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7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62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7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4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99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6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57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96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2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56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58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62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67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69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06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6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94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298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1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25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71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375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314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182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37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050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021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78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2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567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227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92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635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32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342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72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130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770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1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356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274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150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742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771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363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32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890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98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4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316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962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050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385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190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202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831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894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24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7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06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360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367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460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542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060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917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73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243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6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A925A3-613E-48A9-8158-DD5AAE6BFDCC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1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6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8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7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4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6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8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5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0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6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8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9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8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1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6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6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0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5976664" cy="50543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БЕРЕГИ  ЗДОРОВЬЕ   СМОЛОДУ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6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0" name="Group 12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3484563" y="4521200"/>
            <a:ext cx="4522787" cy="463550"/>
            <a:chOff x="2195" y="2848"/>
            <a:chExt cx="2849" cy="292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2195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2560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auto">
            <a:xfrm>
              <a:off x="2925" y="2848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12" name="Rectangle 24"/>
            <p:cNvSpPr>
              <a:spLocks noChangeArrowheads="1"/>
            </p:cNvSpPr>
            <p:nvPr/>
          </p:nvSpPr>
          <p:spPr bwMode="auto">
            <a:xfrm>
              <a:off x="329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3656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14" name="Rectangle 26"/>
            <p:cNvSpPr>
              <a:spLocks noChangeArrowheads="1"/>
            </p:cNvSpPr>
            <p:nvPr/>
          </p:nvSpPr>
          <p:spPr bwMode="auto">
            <a:xfrm>
              <a:off x="402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>
              <a:off x="4387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>
              <a:off x="4752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4643438" y="3940175"/>
            <a:ext cx="2784475" cy="463550"/>
            <a:chOff x="2925" y="2482"/>
            <a:chExt cx="1754" cy="292"/>
          </a:xfrm>
        </p:grpSpPr>
        <p:sp>
          <p:nvSpPr>
            <p:cNvPr id="12318" name="Rectangle 30"/>
            <p:cNvSpPr>
              <a:spLocks noChangeArrowheads="1"/>
            </p:cNvSpPr>
            <p:nvPr/>
          </p:nvSpPr>
          <p:spPr bwMode="auto">
            <a:xfrm>
              <a:off x="2925" y="2482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329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20" name="Rectangle 32"/>
            <p:cNvSpPr>
              <a:spLocks noChangeArrowheads="1"/>
            </p:cNvSpPr>
            <p:nvPr/>
          </p:nvSpPr>
          <p:spPr bwMode="auto">
            <a:xfrm>
              <a:off x="3656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21" name="Rectangle 33"/>
            <p:cNvSpPr>
              <a:spLocks noChangeArrowheads="1"/>
            </p:cNvSpPr>
            <p:nvPr/>
          </p:nvSpPr>
          <p:spPr bwMode="auto">
            <a:xfrm>
              <a:off x="402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4387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23" name="Group 35"/>
          <p:cNvGrpSpPr>
            <a:grpSpLocks/>
          </p:cNvGrpSpPr>
          <p:nvPr/>
        </p:nvGrpSpPr>
        <p:grpSpPr bwMode="auto">
          <a:xfrm>
            <a:off x="3484563" y="3359150"/>
            <a:ext cx="2782887" cy="463550"/>
            <a:chOff x="2195" y="2116"/>
            <a:chExt cx="1753" cy="292"/>
          </a:xfrm>
        </p:grpSpPr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195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560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26" name="Rectangle 38"/>
            <p:cNvSpPr>
              <a:spLocks noChangeArrowheads="1"/>
            </p:cNvSpPr>
            <p:nvPr/>
          </p:nvSpPr>
          <p:spPr bwMode="auto">
            <a:xfrm>
              <a:off x="2925" y="211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3291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3656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2324100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2903538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2332" name="Rectangle 44"/>
          <p:cNvSpPr>
            <a:spLocks noChangeArrowheads="1"/>
          </p:cNvSpPr>
          <p:nvPr/>
        </p:nvSpPr>
        <p:spPr bwMode="auto">
          <a:xfrm>
            <a:off x="3484563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2333" name="Rectangle 45"/>
          <p:cNvSpPr>
            <a:spLocks noChangeArrowheads="1"/>
          </p:cNvSpPr>
          <p:nvPr/>
        </p:nvSpPr>
        <p:spPr bwMode="auto">
          <a:xfrm>
            <a:off x="4064000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2334" name="Rectangle 46"/>
          <p:cNvSpPr>
            <a:spLocks noChangeArrowheads="1"/>
          </p:cNvSpPr>
          <p:nvPr/>
        </p:nvSpPr>
        <p:spPr bwMode="auto">
          <a:xfrm>
            <a:off x="4643438" y="2778125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2335" name="Rectangle 47"/>
          <p:cNvSpPr>
            <a:spLocks noChangeArrowheads="1"/>
          </p:cNvSpPr>
          <p:nvPr/>
        </p:nvSpPr>
        <p:spPr bwMode="auto">
          <a:xfrm>
            <a:off x="5224463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2336" name="Rectangle 48"/>
          <p:cNvSpPr>
            <a:spLocks noChangeArrowheads="1"/>
          </p:cNvSpPr>
          <p:nvPr/>
        </p:nvSpPr>
        <p:spPr bwMode="auto">
          <a:xfrm>
            <a:off x="5803900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12337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12338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39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40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41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43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46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351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2352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2353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2355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2356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2357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2358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12367" name="Group 79"/>
          <p:cNvGrpSpPr>
            <a:grpSpLocks/>
          </p:cNvGrpSpPr>
          <p:nvPr/>
        </p:nvGrpSpPr>
        <p:grpSpPr bwMode="auto">
          <a:xfrm>
            <a:off x="-5319713" y="0"/>
            <a:ext cx="4951413" cy="2139950"/>
            <a:chOff x="1484" y="0"/>
            <a:chExt cx="3119" cy="1348"/>
          </a:xfrm>
        </p:grpSpPr>
        <p:pic>
          <p:nvPicPr>
            <p:cNvPr id="12368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69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70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71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72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73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74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2383" name="Picture 95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4" name="Picture 96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5" name="Picture 97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6" name="Picture 98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7" name="Picture 99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8" name="Picture 100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9" name="Picture 10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" name="Rectangle 103"/>
          <p:cNvSpPr>
            <a:spLocks noChangeArrowheads="1"/>
          </p:cNvSpPr>
          <p:nvPr/>
        </p:nvSpPr>
        <p:spPr bwMode="auto">
          <a:xfrm>
            <a:off x="2379663" y="508000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Комплекс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упражнений,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которые проводятся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в утреннее время.</a:t>
            </a:r>
          </a:p>
        </p:txBody>
      </p:sp>
    </p:spTree>
    <p:extLst>
      <p:ext uri="{BB962C8B-B14F-4D97-AF65-F5344CB8AC3E}">
        <p14:creationId xmlns:p14="http://schemas.microsoft.com/office/powerpoint/2010/main" val="18001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3484563" y="4521200"/>
            <a:ext cx="4522787" cy="463550"/>
            <a:chOff x="2195" y="2848"/>
            <a:chExt cx="2849" cy="292"/>
          </a:xfrm>
        </p:grpSpPr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2195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2560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2925" y="2848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329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3656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402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4387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74" name="Rectangle 18"/>
            <p:cNvSpPr>
              <a:spLocks noChangeArrowheads="1"/>
            </p:cNvSpPr>
            <p:nvPr/>
          </p:nvSpPr>
          <p:spPr bwMode="auto">
            <a:xfrm>
              <a:off x="4752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475" name="Group 19"/>
          <p:cNvGrpSpPr>
            <a:grpSpLocks/>
          </p:cNvGrpSpPr>
          <p:nvPr/>
        </p:nvGrpSpPr>
        <p:grpSpPr bwMode="auto">
          <a:xfrm>
            <a:off x="4643438" y="3940175"/>
            <a:ext cx="2784475" cy="463550"/>
            <a:chOff x="2925" y="2482"/>
            <a:chExt cx="1754" cy="292"/>
          </a:xfrm>
        </p:grpSpPr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2925" y="2482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77" name="Rectangle 21"/>
            <p:cNvSpPr>
              <a:spLocks noChangeArrowheads="1"/>
            </p:cNvSpPr>
            <p:nvPr/>
          </p:nvSpPr>
          <p:spPr bwMode="auto">
            <a:xfrm>
              <a:off x="329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3656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79" name="Rectangle 23"/>
            <p:cNvSpPr>
              <a:spLocks noChangeArrowheads="1"/>
            </p:cNvSpPr>
            <p:nvPr/>
          </p:nvSpPr>
          <p:spPr bwMode="auto">
            <a:xfrm>
              <a:off x="402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80" name="Rectangle 24"/>
            <p:cNvSpPr>
              <a:spLocks noChangeArrowheads="1"/>
            </p:cNvSpPr>
            <p:nvPr/>
          </p:nvSpPr>
          <p:spPr bwMode="auto">
            <a:xfrm>
              <a:off x="4387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481" name="Group 25"/>
          <p:cNvGrpSpPr>
            <a:grpSpLocks/>
          </p:cNvGrpSpPr>
          <p:nvPr/>
        </p:nvGrpSpPr>
        <p:grpSpPr bwMode="auto">
          <a:xfrm>
            <a:off x="3484563" y="3359150"/>
            <a:ext cx="2782887" cy="463550"/>
            <a:chOff x="2195" y="2116"/>
            <a:chExt cx="1753" cy="292"/>
          </a:xfrm>
        </p:grpSpPr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2195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83" name="Rectangle 27"/>
            <p:cNvSpPr>
              <a:spLocks noChangeArrowheads="1"/>
            </p:cNvSpPr>
            <p:nvPr/>
          </p:nvSpPr>
          <p:spPr bwMode="auto">
            <a:xfrm>
              <a:off x="2560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84" name="Rectangle 28"/>
            <p:cNvSpPr>
              <a:spLocks noChangeArrowheads="1"/>
            </p:cNvSpPr>
            <p:nvPr/>
          </p:nvSpPr>
          <p:spPr bwMode="auto">
            <a:xfrm>
              <a:off x="2925" y="211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3291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86" name="Rectangle 30"/>
            <p:cNvSpPr>
              <a:spLocks noChangeArrowheads="1"/>
            </p:cNvSpPr>
            <p:nvPr/>
          </p:nvSpPr>
          <p:spPr bwMode="auto">
            <a:xfrm>
              <a:off x="3656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2324100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2903538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3484563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4064000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4643438" y="2778125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5224463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5803900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19494" name="Group 38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19495" name="Rectangle 39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96" name="Rectangle 40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97" name="Rectangle 41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98" name="Rectangle 42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99" name="Rectangle 43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500" name="Group 44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19501" name="Rectangle 45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02" name="Rectangle 46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03" name="Rectangle 47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04" name="Rectangle 48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05" name="Rectangle 49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06" name="Rectangle 50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07" name="Rectangle 51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pic>
        <p:nvPicPr>
          <p:cNvPr id="19525" name="Picture 69" descr="decor_o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26" name="Picture 70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27" name="Picture 71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28" name="Picture 72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29" name="Picture 73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30" name="Picture 74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31" name="Picture 75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532" name="Group 76"/>
          <p:cNvGrpSpPr>
            <a:grpSpLocks/>
          </p:cNvGrpSpPr>
          <p:nvPr/>
        </p:nvGrpSpPr>
        <p:grpSpPr bwMode="auto">
          <a:xfrm>
            <a:off x="2105025" y="0"/>
            <a:ext cx="4951413" cy="2139950"/>
            <a:chOff x="1484" y="0"/>
            <a:chExt cx="3119" cy="1348"/>
          </a:xfrm>
        </p:grpSpPr>
        <p:pic>
          <p:nvPicPr>
            <p:cNvPr id="19533" name="Picture 77" descr="obl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34" name="Oval 78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35" name="Oval 79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36" name="Oval 80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37" name="Oval 81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38" name="Oval 82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39" name="Oval 83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540" name="Rectangle 84"/>
          <p:cNvSpPr>
            <a:spLocks noChangeArrowheads="1"/>
          </p:cNvSpPr>
          <p:nvPr/>
        </p:nvSpPr>
        <p:spPr bwMode="auto">
          <a:xfrm>
            <a:off x="2379663" y="508000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Комплекс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упражнений,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которые проводятся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в утреннее время.</a:t>
            </a:r>
          </a:p>
        </p:txBody>
      </p:sp>
    </p:spTree>
    <p:extLst>
      <p:ext uri="{BB962C8B-B14F-4D97-AF65-F5344CB8AC3E}">
        <p14:creationId xmlns:p14="http://schemas.microsoft.com/office/powerpoint/2010/main" val="29457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7" grpId="0" animBg="1"/>
      <p:bldP spid="19488" grpId="0" animBg="1"/>
      <p:bldP spid="19489" grpId="0" animBg="1"/>
      <p:bldP spid="19490" grpId="0" animBg="1"/>
      <p:bldP spid="19491" grpId="0" animBg="1"/>
      <p:bldP spid="19492" grpId="0" animBg="1"/>
      <p:bldP spid="19493" grpId="0" animBg="1"/>
      <p:bldP spid="195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3484563" y="4521200"/>
            <a:ext cx="4522787" cy="463550"/>
            <a:chOff x="2195" y="2848"/>
            <a:chExt cx="2849" cy="292"/>
          </a:xfrm>
        </p:grpSpPr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2195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2560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2925" y="2848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329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3656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402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4387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4752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41" name="Group 29"/>
          <p:cNvGrpSpPr>
            <a:grpSpLocks/>
          </p:cNvGrpSpPr>
          <p:nvPr/>
        </p:nvGrpSpPr>
        <p:grpSpPr bwMode="auto">
          <a:xfrm>
            <a:off x="4643438" y="3940175"/>
            <a:ext cx="2784475" cy="463550"/>
            <a:chOff x="2925" y="2482"/>
            <a:chExt cx="1754" cy="292"/>
          </a:xfrm>
        </p:grpSpPr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2925" y="2482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329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3656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402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4387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47" name="Group 35"/>
          <p:cNvGrpSpPr>
            <a:grpSpLocks/>
          </p:cNvGrpSpPr>
          <p:nvPr/>
        </p:nvGrpSpPr>
        <p:grpSpPr bwMode="auto">
          <a:xfrm>
            <a:off x="3484563" y="3359150"/>
            <a:ext cx="2782887" cy="463550"/>
            <a:chOff x="2195" y="2116"/>
            <a:chExt cx="1753" cy="292"/>
          </a:xfrm>
        </p:grpSpPr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2195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2560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925" y="211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3291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3656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61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66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67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13368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69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70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71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72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73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74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75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3376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3377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3378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3379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3380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3381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3382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13383" name="Group 71"/>
          <p:cNvGrpSpPr>
            <a:grpSpLocks/>
          </p:cNvGrpSpPr>
          <p:nvPr/>
        </p:nvGrpSpPr>
        <p:grpSpPr bwMode="auto">
          <a:xfrm>
            <a:off x="-5319713" y="0"/>
            <a:ext cx="4951413" cy="2139950"/>
            <a:chOff x="1484" y="0"/>
            <a:chExt cx="3119" cy="1348"/>
          </a:xfrm>
        </p:grpSpPr>
        <p:pic>
          <p:nvPicPr>
            <p:cNvPr id="13384" name="Picture 72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85" name="Oval 73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86" name="Oval 74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87" name="Oval 75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88" name="Oval 76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89" name="Oval 77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90" name="Oval 78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3392" name="Picture 80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93" name="Picture 8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94" name="Picture 8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95" name="Picture 83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96" name="Picture 84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7" name="Rectangle 85"/>
          <p:cNvSpPr>
            <a:spLocks noChangeArrowheads="1"/>
          </p:cNvSpPr>
          <p:nvPr/>
        </p:nvSpPr>
        <p:spPr bwMode="auto">
          <a:xfrm>
            <a:off x="2379663" y="508000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Футбол, хоккей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- это ...</a:t>
            </a:r>
          </a:p>
        </p:txBody>
      </p:sp>
    </p:spTree>
    <p:extLst>
      <p:ext uri="{BB962C8B-B14F-4D97-AF65-F5344CB8AC3E}">
        <p14:creationId xmlns:p14="http://schemas.microsoft.com/office/powerpoint/2010/main" val="7075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356" name="Group 20"/>
          <p:cNvGrpSpPr>
            <a:grpSpLocks/>
          </p:cNvGrpSpPr>
          <p:nvPr/>
        </p:nvGrpSpPr>
        <p:grpSpPr bwMode="auto">
          <a:xfrm>
            <a:off x="3484563" y="4521200"/>
            <a:ext cx="4522787" cy="463550"/>
            <a:chOff x="2195" y="2848"/>
            <a:chExt cx="2849" cy="292"/>
          </a:xfrm>
        </p:grpSpPr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>
              <a:off x="2195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2560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2925" y="2848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329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3656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402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4387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>
              <a:off x="4752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365" name="Group 29"/>
          <p:cNvGrpSpPr>
            <a:grpSpLocks/>
          </p:cNvGrpSpPr>
          <p:nvPr/>
        </p:nvGrpSpPr>
        <p:grpSpPr bwMode="auto">
          <a:xfrm>
            <a:off x="4643438" y="3940175"/>
            <a:ext cx="2784475" cy="463550"/>
            <a:chOff x="2925" y="2482"/>
            <a:chExt cx="1754" cy="292"/>
          </a:xfrm>
        </p:grpSpPr>
        <p:sp>
          <p:nvSpPr>
            <p:cNvPr id="14366" name="Rectangle 30"/>
            <p:cNvSpPr>
              <a:spLocks noChangeArrowheads="1"/>
            </p:cNvSpPr>
            <p:nvPr/>
          </p:nvSpPr>
          <p:spPr bwMode="auto">
            <a:xfrm>
              <a:off x="2925" y="2482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67" name="Rectangle 31"/>
            <p:cNvSpPr>
              <a:spLocks noChangeArrowheads="1"/>
            </p:cNvSpPr>
            <p:nvPr/>
          </p:nvSpPr>
          <p:spPr bwMode="auto">
            <a:xfrm>
              <a:off x="329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3656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402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4387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3484563" y="33591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4064000" y="33591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4643438" y="3359150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5224463" y="33591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5803900" y="33591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14385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391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95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96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97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98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4400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4401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4402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4403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4404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4405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4406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14421" name="Group 85"/>
          <p:cNvGrpSpPr>
            <a:grpSpLocks/>
          </p:cNvGrpSpPr>
          <p:nvPr/>
        </p:nvGrpSpPr>
        <p:grpSpPr bwMode="auto">
          <a:xfrm>
            <a:off x="2105025" y="0"/>
            <a:ext cx="4951413" cy="2139950"/>
            <a:chOff x="1484" y="0"/>
            <a:chExt cx="3119" cy="1348"/>
          </a:xfrm>
        </p:grpSpPr>
        <p:pic>
          <p:nvPicPr>
            <p:cNvPr id="14422" name="Picture 86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423" name="Oval 87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424" name="Oval 88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425" name="Oval 89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426" name="Oval 90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427" name="Oval 91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428" name="Oval 92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4430" name="Picture 94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1" name="Picture 95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2" name="Picture 96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3" name="Picture 97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4" name="Picture 98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5" name="Rectangle 99"/>
          <p:cNvSpPr>
            <a:spLocks noChangeArrowheads="1"/>
          </p:cNvSpPr>
          <p:nvPr/>
        </p:nvSpPr>
        <p:spPr bwMode="auto">
          <a:xfrm>
            <a:off x="2379663" y="508000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Футбол, хоккей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- это ...</a:t>
            </a:r>
          </a:p>
        </p:txBody>
      </p:sp>
    </p:spTree>
    <p:extLst>
      <p:ext uri="{BB962C8B-B14F-4D97-AF65-F5344CB8AC3E}">
        <p14:creationId xmlns:p14="http://schemas.microsoft.com/office/powerpoint/2010/main" val="19474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2" grpId="0" animBg="1"/>
      <p:bldP spid="14373" grpId="0" animBg="1"/>
      <p:bldP spid="14374" grpId="0" animBg="1"/>
      <p:bldP spid="14375" grpId="0" animBg="1"/>
      <p:bldP spid="14376" grpId="0" animBg="1"/>
      <p:bldP spid="144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3484563" y="4521200"/>
            <a:ext cx="4522787" cy="463550"/>
            <a:chOff x="2195" y="2848"/>
            <a:chExt cx="2849" cy="292"/>
          </a:xfrm>
        </p:grpSpPr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2195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2560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2925" y="2848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84" name="Rectangle 24"/>
            <p:cNvSpPr>
              <a:spLocks noChangeArrowheads="1"/>
            </p:cNvSpPr>
            <p:nvPr/>
          </p:nvSpPr>
          <p:spPr bwMode="auto">
            <a:xfrm>
              <a:off x="329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3656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402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87" name="Rectangle 27"/>
            <p:cNvSpPr>
              <a:spLocks noChangeArrowheads="1"/>
            </p:cNvSpPr>
            <p:nvPr/>
          </p:nvSpPr>
          <p:spPr bwMode="auto">
            <a:xfrm>
              <a:off x="4387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88" name="Rectangle 28"/>
            <p:cNvSpPr>
              <a:spLocks noChangeArrowheads="1"/>
            </p:cNvSpPr>
            <p:nvPr/>
          </p:nvSpPr>
          <p:spPr bwMode="auto">
            <a:xfrm>
              <a:off x="4752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389" name="Group 29"/>
          <p:cNvGrpSpPr>
            <a:grpSpLocks/>
          </p:cNvGrpSpPr>
          <p:nvPr/>
        </p:nvGrpSpPr>
        <p:grpSpPr bwMode="auto">
          <a:xfrm>
            <a:off x="4643438" y="3940175"/>
            <a:ext cx="2784475" cy="463550"/>
            <a:chOff x="2925" y="2482"/>
            <a:chExt cx="1754" cy="292"/>
          </a:xfrm>
        </p:grpSpPr>
        <p:sp>
          <p:nvSpPr>
            <p:cNvPr id="15390" name="Rectangle 30"/>
            <p:cNvSpPr>
              <a:spLocks noChangeArrowheads="1"/>
            </p:cNvSpPr>
            <p:nvPr/>
          </p:nvSpPr>
          <p:spPr bwMode="auto">
            <a:xfrm>
              <a:off x="2925" y="2482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91" name="Rectangle 31"/>
            <p:cNvSpPr>
              <a:spLocks noChangeArrowheads="1"/>
            </p:cNvSpPr>
            <p:nvPr/>
          </p:nvSpPr>
          <p:spPr bwMode="auto">
            <a:xfrm>
              <a:off x="329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92" name="Rectangle 32"/>
            <p:cNvSpPr>
              <a:spLocks noChangeArrowheads="1"/>
            </p:cNvSpPr>
            <p:nvPr/>
          </p:nvSpPr>
          <p:spPr bwMode="auto">
            <a:xfrm>
              <a:off x="3656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93" name="Rectangle 33"/>
            <p:cNvSpPr>
              <a:spLocks noChangeArrowheads="1"/>
            </p:cNvSpPr>
            <p:nvPr/>
          </p:nvSpPr>
          <p:spPr bwMode="auto">
            <a:xfrm>
              <a:off x="402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94" name="Rectangle 34"/>
            <p:cNvSpPr>
              <a:spLocks noChangeArrowheads="1"/>
            </p:cNvSpPr>
            <p:nvPr/>
          </p:nvSpPr>
          <p:spPr bwMode="auto">
            <a:xfrm>
              <a:off x="4387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409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15410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11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12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13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14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415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15416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17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18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19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20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21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22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5424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pic>
        <p:nvPicPr>
          <p:cNvPr id="15446" name="Picture 86" descr="decor_o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47" name="Picture 87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48" name="Picture 88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49" name="Picture 89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50" name="Picture 90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51" name="Group 91"/>
          <p:cNvGrpSpPr>
            <a:grpSpLocks/>
          </p:cNvGrpSpPr>
          <p:nvPr/>
        </p:nvGrpSpPr>
        <p:grpSpPr bwMode="auto">
          <a:xfrm>
            <a:off x="-5319713" y="0"/>
            <a:ext cx="4951413" cy="2139950"/>
            <a:chOff x="1484" y="0"/>
            <a:chExt cx="3119" cy="1348"/>
          </a:xfrm>
        </p:grpSpPr>
        <p:pic>
          <p:nvPicPr>
            <p:cNvPr id="15452" name="Picture 92" descr="obl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53" name="Oval 93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54" name="Oval 94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55" name="Oval 95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56" name="Oval 96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57" name="Oval 97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58" name="Oval 98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461" name="Rectangle 101"/>
          <p:cNvSpPr>
            <a:spLocks noChangeArrowheads="1"/>
          </p:cNvSpPr>
          <p:nvPr/>
        </p:nvSpPr>
        <p:spPr bwMode="auto">
          <a:xfrm>
            <a:off x="2379663" y="508000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66CC"/>
              </a:solidFill>
              <a:latin typeface="Verdana" pitchFamily="34" charset="0"/>
            </a:endParaRPr>
          </a:p>
        </p:txBody>
      </p:sp>
      <p:sp>
        <p:nvSpPr>
          <p:cNvPr id="15463" name="Rectangle 103"/>
          <p:cNvSpPr>
            <a:spLocks noChangeArrowheads="1"/>
          </p:cNvSpPr>
          <p:nvPr/>
        </p:nvSpPr>
        <p:spPr bwMode="auto">
          <a:xfrm>
            <a:off x="2378075" y="506413"/>
            <a:ext cx="4614863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Правильное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сочетание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труда и отдыха.</a:t>
            </a:r>
          </a:p>
        </p:txBody>
      </p:sp>
    </p:spTree>
    <p:extLst>
      <p:ext uri="{BB962C8B-B14F-4D97-AF65-F5344CB8AC3E}">
        <p14:creationId xmlns:p14="http://schemas.microsoft.com/office/powerpoint/2010/main" val="4497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1" grpId="0" animBg="1"/>
      <p:bldP spid="154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4643438" y="3940175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5224463" y="39401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5803900" y="39401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6383338" y="39401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6964363" y="39401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6450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16471" name="Group 87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16472" name="Rectangle 88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73" name="Rectangle 89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74" name="Rectangle 90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75" name="Rectangle 91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76" name="Rectangle 92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77" name="Rectangle 93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78" name="Rectangle 94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479" name="Group 95"/>
          <p:cNvGrpSpPr>
            <a:grpSpLocks/>
          </p:cNvGrpSpPr>
          <p:nvPr/>
        </p:nvGrpSpPr>
        <p:grpSpPr bwMode="auto">
          <a:xfrm>
            <a:off x="3484563" y="4521200"/>
            <a:ext cx="4522787" cy="463550"/>
            <a:chOff x="2195" y="2848"/>
            <a:chExt cx="2849" cy="292"/>
          </a:xfrm>
        </p:grpSpPr>
        <p:sp>
          <p:nvSpPr>
            <p:cNvPr id="16480" name="Rectangle 96"/>
            <p:cNvSpPr>
              <a:spLocks noChangeArrowheads="1"/>
            </p:cNvSpPr>
            <p:nvPr/>
          </p:nvSpPr>
          <p:spPr bwMode="auto">
            <a:xfrm>
              <a:off x="2195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81" name="Rectangle 97"/>
            <p:cNvSpPr>
              <a:spLocks noChangeArrowheads="1"/>
            </p:cNvSpPr>
            <p:nvPr/>
          </p:nvSpPr>
          <p:spPr bwMode="auto">
            <a:xfrm>
              <a:off x="2560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82" name="Rectangle 98"/>
            <p:cNvSpPr>
              <a:spLocks noChangeArrowheads="1"/>
            </p:cNvSpPr>
            <p:nvPr/>
          </p:nvSpPr>
          <p:spPr bwMode="auto">
            <a:xfrm>
              <a:off x="2925" y="2848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83" name="Rectangle 99"/>
            <p:cNvSpPr>
              <a:spLocks noChangeArrowheads="1"/>
            </p:cNvSpPr>
            <p:nvPr/>
          </p:nvSpPr>
          <p:spPr bwMode="auto">
            <a:xfrm>
              <a:off x="329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84" name="Rectangle 100"/>
            <p:cNvSpPr>
              <a:spLocks noChangeArrowheads="1"/>
            </p:cNvSpPr>
            <p:nvPr/>
          </p:nvSpPr>
          <p:spPr bwMode="auto">
            <a:xfrm>
              <a:off x="3656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85" name="Rectangle 101"/>
            <p:cNvSpPr>
              <a:spLocks noChangeArrowheads="1"/>
            </p:cNvSpPr>
            <p:nvPr/>
          </p:nvSpPr>
          <p:spPr bwMode="auto">
            <a:xfrm>
              <a:off x="402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86" name="Rectangle 102"/>
            <p:cNvSpPr>
              <a:spLocks noChangeArrowheads="1"/>
            </p:cNvSpPr>
            <p:nvPr/>
          </p:nvSpPr>
          <p:spPr bwMode="auto">
            <a:xfrm>
              <a:off x="4387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87" name="Rectangle 103"/>
            <p:cNvSpPr>
              <a:spLocks noChangeArrowheads="1"/>
            </p:cNvSpPr>
            <p:nvPr/>
          </p:nvSpPr>
          <p:spPr bwMode="auto">
            <a:xfrm>
              <a:off x="4752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488" name="Group 104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16489" name="Rectangle 105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90" name="Rectangle 106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91" name="Rectangle 107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92" name="Rectangle 108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93" name="Rectangle 109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494" name="Group 110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16495" name="Rectangle 111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96" name="Rectangle 112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97" name="Rectangle 113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98" name="Rectangle 114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99" name="Rectangle 115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500" name="Rectangle 116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501" name="Rectangle 117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451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6453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16463" name="Group 79"/>
          <p:cNvGrpSpPr>
            <a:grpSpLocks/>
          </p:cNvGrpSpPr>
          <p:nvPr/>
        </p:nvGrpSpPr>
        <p:grpSpPr bwMode="auto">
          <a:xfrm>
            <a:off x="2105025" y="0"/>
            <a:ext cx="4951413" cy="2139950"/>
            <a:chOff x="1484" y="0"/>
            <a:chExt cx="3119" cy="1348"/>
          </a:xfrm>
        </p:grpSpPr>
        <p:pic>
          <p:nvPicPr>
            <p:cNvPr id="16464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65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66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67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68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69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70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6503" name="Picture 119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04" name="Picture 120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05" name="Picture 12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06" name="Picture 12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07" name="Picture 123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13" name="Rectangle 129"/>
          <p:cNvSpPr>
            <a:spLocks noChangeArrowheads="1"/>
          </p:cNvSpPr>
          <p:nvPr/>
        </p:nvSpPr>
        <p:spPr bwMode="auto">
          <a:xfrm>
            <a:off x="2379663" y="508000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Правильное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сочетание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труда и отдыха.</a:t>
            </a:r>
          </a:p>
        </p:txBody>
      </p:sp>
    </p:spTree>
    <p:extLst>
      <p:ext uri="{BB962C8B-B14F-4D97-AF65-F5344CB8AC3E}">
        <p14:creationId xmlns:p14="http://schemas.microsoft.com/office/powerpoint/2010/main" val="40015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" grpId="0" animBg="1"/>
      <p:bldP spid="16415" grpId="0" animBg="1"/>
      <p:bldP spid="16416" grpId="0" animBg="1"/>
      <p:bldP spid="16417" grpId="0" animBg="1"/>
      <p:bldP spid="16418" grpId="0" animBg="1"/>
      <p:bldP spid="165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0" name="Group 12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3484563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4064000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4643438" y="4521200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5224463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5803900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383338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6964363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7543800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17457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17458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59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60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61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62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7463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17464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66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67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68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69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70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471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7472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7473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7475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7476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7477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7478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17487" name="Group 79"/>
          <p:cNvGrpSpPr>
            <a:grpSpLocks/>
          </p:cNvGrpSpPr>
          <p:nvPr/>
        </p:nvGrpSpPr>
        <p:grpSpPr bwMode="auto">
          <a:xfrm>
            <a:off x="-5319713" y="0"/>
            <a:ext cx="4951413" cy="2139950"/>
            <a:chOff x="1484" y="0"/>
            <a:chExt cx="3119" cy="1348"/>
          </a:xfrm>
        </p:grpSpPr>
        <p:pic>
          <p:nvPicPr>
            <p:cNvPr id="17488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89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90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91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92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93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94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7514" name="Picture 106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5" name="Picture 107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6" name="Picture 108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7" name="Picture 109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8" name="Picture 110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9" name="Picture 11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20" name="Picture 11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21" name="Picture 113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23" name="Rectangle 115"/>
          <p:cNvSpPr>
            <a:spLocks noChangeArrowheads="1"/>
          </p:cNvSpPr>
          <p:nvPr/>
        </p:nvSpPr>
        <p:spPr bwMode="auto">
          <a:xfrm>
            <a:off x="2379663" y="508000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Двигательная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активность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на свежем воздухе.</a:t>
            </a:r>
          </a:p>
        </p:txBody>
      </p:sp>
    </p:spTree>
    <p:extLst>
      <p:ext uri="{BB962C8B-B14F-4D97-AF65-F5344CB8AC3E}">
        <p14:creationId xmlns:p14="http://schemas.microsoft.com/office/powerpoint/2010/main" val="21257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484563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4064000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4643438" y="4521200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5224463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5803900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6383338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6964363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7543800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20529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20530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31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32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33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34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0535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20536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37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38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39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40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41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42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543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0544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0545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0546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0547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0548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0549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0550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20559" name="Group 79"/>
          <p:cNvGrpSpPr>
            <a:grpSpLocks/>
          </p:cNvGrpSpPr>
          <p:nvPr/>
        </p:nvGrpSpPr>
        <p:grpSpPr bwMode="auto">
          <a:xfrm>
            <a:off x="2105025" y="0"/>
            <a:ext cx="4951413" cy="2139950"/>
            <a:chOff x="1484" y="0"/>
            <a:chExt cx="3119" cy="1348"/>
          </a:xfrm>
        </p:grpSpPr>
        <p:pic>
          <p:nvPicPr>
            <p:cNvPr id="20560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61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62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63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64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65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66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0568" name="Picture 88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9" name="Picture 89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0" name="Picture 90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1" name="Picture 9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2" name="Picture 9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3" name="Picture 93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4" name="Picture 94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5" name="Picture 95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6" name="Rectangle 96"/>
          <p:cNvSpPr>
            <a:spLocks noChangeArrowheads="1"/>
          </p:cNvSpPr>
          <p:nvPr/>
        </p:nvSpPr>
        <p:spPr bwMode="auto">
          <a:xfrm>
            <a:off x="2379663" y="508000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Двигательная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активность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на свежем воздухе.</a:t>
            </a:r>
          </a:p>
        </p:txBody>
      </p:sp>
    </p:spTree>
    <p:extLst>
      <p:ext uri="{BB962C8B-B14F-4D97-AF65-F5344CB8AC3E}">
        <p14:creationId xmlns:p14="http://schemas.microsoft.com/office/powerpoint/2010/main" val="14901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/>
      <p:bldP spid="20502" grpId="0" animBg="1"/>
      <p:bldP spid="20503" grpId="0" animBg="1"/>
      <p:bldP spid="20504" grpId="0" animBg="1"/>
      <p:bldP spid="20505" grpId="0" animBg="1"/>
      <p:bldP spid="20506" grpId="0" animBg="1"/>
      <p:bldP spid="20507" grpId="0" animBg="1"/>
      <p:bldP spid="20508" grpId="0" animBg="1"/>
      <p:bldP spid="205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643438" y="5102225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224463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5803900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6383338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6964363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7543800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8124825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21553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21554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55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56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57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559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21560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61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62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63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64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65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66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1571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1572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1573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1574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21583" name="Group 79"/>
          <p:cNvGrpSpPr>
            <a:grpSpLocks/>
          </p:cNvGrpSpPr>
          <p:nvPr/>
        </p:nvGrpSpPr>
        <p:grpSpPr bwMode="auto">
          <a:xfrm>
            <a:off x="-5319713" y="0"/>
            <a:ext cx="4951413" cy="2139950"/>
            <a:chOff x="1484" y="0"/>
            <a:chExt cx="3119" cy="1348"/>
          </a:xfrm>
        </p:grpSpPr>
        <p:pic>
          <p:nvPicPr>
            <p:cNvPr id="21584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85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1600" name="Picture 96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1" name="Picture 97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2" name="Picture 98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3" name="Picture 99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4" name="Picture 100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5" name="Picture 10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06" name="Picture 10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7" name="Rectangle 103"/>
          <p:cNvSpPr>
            <a:spLocks noChangeArrowheads="1"/>
          </p:cNvSpPr>
          <p:nvPr/>
        </p:nvSpPr>
        <p:spPr bwMode="auto">
          <a:xfrm>
            <a:off x="2393950" y="493713"/>
            <a:ext cx="4614863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Питательное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вещество, которое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содержится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в овощах и фруктах.</a:t>
            </a:r>
          </a:p>
        </p:txBody>
      </p:sp>
    </p:spTree>
    <p:extLst>
      <p:ext uri="{BB962C8B-B14F-4D97-AF65-F5344CB8AC3E}">
        <p14:creationId xmlns:p14="http://schemas.microsoft.com/office/powerpoint/2010/main" val="5955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4643438" y="5102225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224463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803900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6383338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6964363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7543800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8124825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22577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22578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79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80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81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82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2583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22584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85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86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87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88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89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90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591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2592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2593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2594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2595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2596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22607" name="Group 79"/>
          <p:cNvGrpSpPr>
            <a:grpSpLocks/>
          </p:cNvGrpSpPr>
          <p:nvPr/>
        </p:nvGrpSpPr>
        <p:grpSpPr bwMode="auto">
          <a:xfrm>
            <a:off x="2105025" y="0"/>
            <a:ext cx="4951413" cy="2139950"/>
            <a:chOff x="1484" y="0"/>
            <a:chExt cx="3119" cy="1348"/>
          </a:xfrm>
        </p:grpSpPr>
        <p:pic>
          <p:nvPicPr>
            <p:cNvPr id="22608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09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2616" name="Picture 88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17" name="Picture 89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18" name="Picture 90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19" name="Picture 9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20" name="Picture 9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21" name="Picture 93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22" name="Picture 94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23" name="Rectangle 95"/>
          <p:cNvSpPr>
            <a:spLocks noChangeArrowheads="1"/>
          </p:cNvSpPr>
          <p:nvPr/>
        </p:nvSpPr>
        <p:spPr bwMode="auto">
          <a:xfrm>
            <a:off x="2393950" y="493713"/>
            <a:ext cx="4614863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Питательное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вещество, которое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содержится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в овощах и фруктах.</a:t>
            </a:r>
          </a:p>
        </p:txBody>
      </p:sp>
    </p:spTree>
    <p:extLst>
      <p:ext uri="{BB962C8B-B14F-4D97-AF65-F5344CB8AC3E}">
        <p14:creationId xmlns:p14="http://schemas.microsoft.com/office/powerpoint/2010/main" val="12407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6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 Когда нет здоровья, молчит мудрость, не может расцвести искусство, не играют силы, бесполезно богатство и бессилен разум».</a:t>
            </a:r>
          </a:p>
          <a:p>
            <a:pPr algn="r"/>
            <a:r>
              <a:rPr lang="ru-RU" sz="2800" b="1" dirty="0" smtClean="0"/>
              <a:t>Геродот</a:t>
            </a:r>
          </a:p>
          <a:p>
            <a:r>
              <a:rPr lang="ru-RU" sz="2800" b="1" dirty="0" smtClean="0"/>
              <a:t>« Здоровье – это единственная драгоценность».</a:t>
            </a:r>
          </a:p>
          <a:p>
            <a:pPr algn="r"/>
            <a:r>
              <a:rPr lang="ru-RU" sz="2800" b="1" dirty="0" smtClean="0"/>
              <a:t>Монтень</a:t>
            </a:r>
          </a:p>
          <a:p>
            <a:r>
              <a:rPr lang="ru-RU" sz="2800" b="1" dirty="0" smtClean="0"/>
              <a:t>Здоровье – это вершина, на которую человек должен подняться самостоятельно».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1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2" name="Rectangle 50"/>
          <p:cNvSpPr>
            <a:spLocks noChangeArrowheads="1"/>
          </p:cNvSpPr>
          <p:nvPr/>
        </p:nvSpPr>
        <p:spPr bwMode="auto">
          <a:xfrm>
            <a:off x="2903538" y="56832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3603" name="Rectangle 51"/>
          <p:cNvSpPr>
            <a:spLocks noChangeArrowheads="1"/>
          </p:cNvSpPr>
          <p:nvPr/>
        </p:nvSpPr>
        <p:spPr bwMode="auto">
          <a:xfrm>
            <a:off x="3484563" y="56832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3604" name="Rectangle 52"/>
          <p:cNvSpPr>
            <a:spLocks noChangeArrowheads="1"/>
          </p:cNvSpPr>
          <p:nvPr/>
        </p:nvSpPr>
        <p:spPr bwMode="auto">
          <a:xfrm>
            <a:off x="4064000" y="56832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4643438" y="5683250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5224463" y="56832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23607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23608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09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10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11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12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13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14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3616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3617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3618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3622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23631" name="Group 79"/>
          <p:cNvGrpSpPr>
            <a:grpSpLocks/>
          </p:cNvGrpSpPr>
          <p:nvPr/>
        </p:nvGrpSpPr>
        <p:grpSpPr bwMode="auto">
          <a:xfrm>
            <a:off x="-5319713" y="0"/>
            <a:ext cx="4951413" cy="2139950"/>
            <a:chOff x="1484" y="0"/>
            <a:chExt cx="3119" cy="1348"/>
          </a:xfrm>
        </p:grpSpPr>
        <p:pic>
          <p:nvPicPr>
            <p:cNvPr id="23632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33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34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35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36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37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38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3656" name="Picture 104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7" name="Picture 105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8" name="Picture 106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9" name="Picture 107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60" name="Picture 108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62" name="Rectangle 110"/>
          <p:cNvSpPr>
            <a:spLocks noChangeArrowheads="1"/>
          </p:cNvSpPr>
          <p:nvPr/>
        </p:nvSpPr>
        <p:spPr bwMode="auto">
          <a:xfrm>
            <a:off x="2508250" y="508000"/>
            <a:ext cx="4614863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Частота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сердцебиения.</a:t>
            </a:r>
          </a:p>
        </p:txBody>
      </p:sp>
    </p:spTree>
    <p:extLst>
      <p:ext uri="{BB962C8B-B14F-4D97-AF65-F5344CB8AC3E}">
        <p14:creationId xmlns:p14="http://schemas.microsoft.com/office/powerpoint/2010/main" val="23320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2903538" y="56832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7699" name="Rectangle 51"/>
          <p:cNvSpPr>
            <a:spLocks noChangeArrowheads="1"/>
          </p:cNvSpPr>
          <p:nvPr/>
        </p:nvSpPr>
        <p:spPr bwMode="auto">
          <a:xfrm>
            <a:off x="3484563" y="56832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4064000" y="56832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4643438" y="5683250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5224463" y="56832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27703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27704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05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06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07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08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09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10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7711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7712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7713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7714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7715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7716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7717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7718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27727" name="Group 79"/>
          <p:cNvGrpSpPr>
            <a:grpSpLocks/>
          </p:cNvGrpSpPr>
          <p:nvPr/>
        </p:nvGrpSpPr>
        <p:grpSpPr bwMode="auto">
          <a:xfrm>
            <a:off x="2105025" y="0"/>
            <a:ext cx="4951413" cy="2139950"/>
            <a:chOff x="1484" y="0"/>
            <a:chExt cx="3119" cy="1348"/>
          </a:xfrm>
        </p:grpSpPr>
        <p:pic>
          <p:nvPicPr>
            <p:cNvPr id="27728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729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30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31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32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33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34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7736" name="Picture 88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37" name="Picture 89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38" name="Picture 90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39" name="Picture 9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40" name="Picture 9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41" name="Rectangle 93"/>
          <p:cNvSpPr>
            <a:spLocks noChangeArrowheads="1"/>
          </p:cNvSpPr>
          <p:nvPr/>
        </p:nvSpPr>
        <p:spPr bwMode="auto">
          <a:xfrm>
            <a:off x="2508250" y="508000"/>
            <a:ext cx="4614863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Частота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сердцебиения.</a:t>
            </a:r>
          </a:p>
        </p:txBody>
      </p:sp>
    </p:spTree>
    <p:extLst>
      <p:ext uri="{BB962C8B-B14F-4D97-AF65-F5344CB8AC3E}">
        <p14:creationId xmlns:p14="http://schemas.microsoft.com/office/powerpoint/2010/main" val="34696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8" grpId="0" animBg="1"/>
      <p:bldP spid="27699" grpId="0" animBg="1"/>
      <p:bldP spid="27700" grpId="0" animBg="1"/>
      <p:bldP spid="27701" grpId="0" animBg="1"/>
      <p:bldP spid="27702" grpId="0" animBg="1"/>
      <p:bldP spid="277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2324100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2903538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8730" name="Rectangle 58"/>
          <p:cNvSpPr>
            <a:spLocks noChangeArrowheads="1"/>
          </p:cNvSpPr>
          <p:nvPr/>
        </p:nvSpPr>
        <p:spPr bwMode="auto">
          <a:xfrm>
            <a:off x="3484563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4064000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8732" name="Rectangle 60"/>
          <p:cNvSpPr>
            <a:spLocks noChangeArrowheads="1"/>
          </p:cNvSpPr>
          <p:nvPr/>
        </p:nvSpPr>
        <p:spPr bwMode="auto">
          <a:xfrm>
            <a:off x="4643438" y="6264275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8733" name="Rectangle 61"/>
          <p:cNvSpPr>
            <a:spLocks noChangeArrowheads="1"/>
          </p:cNvSpPr>
          <p:nvPr/>
        </p:nvSpPr>
        <p:spPr bwMode="auto">
          <a:xfrm>
            <a:off x="5224463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5803900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8735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8736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8738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8739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8740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8741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8742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28743" name="Group 71"/>
          <p:cNvGrpSpPr>
            <a:grpSpLocks/>
          </p:cNvGrpSpPr>
          <p:nvPr/>
        </p:nvGrpSpPr>
        <p:grpSpPr bwMode="auto">
          <a:xfrm>
            <a:off x="-5319713" y="0"/>
            <a:ext cx="4951413" cy="2139950"/>
            <a:chOff x="1484" y="0"/>
            <a:chExt cx="3119" cy="1348"/>
          </a:xfrm>
        </p:grpSpPr>
        <p:pic>
          <p:nvPicPr>
            <p:cNvPr id="28744" name="Picture 72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745" name="Oval 73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8746" name="Oval 74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8747" name="Oval 75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8748" name="Oval 76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8749" name="Oval 77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8750" name="Oval 78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8752" name="Picture 80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53" name="Picture 8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54" name="Picture 8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55" name="Picture 83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56" name="Picture 84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57" name="Picture 85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58" name="Picture 86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59" name="Rectangle 87"/>
          <p:cNvSpPr>
            <a:spLocks noChangeArrowheads="1"/>
          </p:cNvSpPr>
          <p:nvPr/>
        </p:nvSpPr>
        <p:spPr bwMode="auto">
          <a:xfrm>
            <a:off x="2508250" y="508000"/>
            <a:ext cx="4614863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66CC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Соблюдение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чистоты тела,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одежды, жилища.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66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8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2324100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9753" name="Rectangle 57"/>
          <p:cNvSpPr>
            <a:spLocks noChangeArrowheads="1"/>
          </p:cNvSpPr>
          <p:nvPr/>
        </p:nvSpPr>
        <p:spPr bwMode="auto">
          <a:xfrm>
            <a:off x="2903538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>
            <a:off x="3484563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9755" name="Rectangle 59"/>
          <p:cNvSpPr>
            <a:spLocks noChangeArrowheads="1"/>
          </p:cNvSpPr>
          <p:nvPr/>
        </p:nvSpPr>
        <p:spPr bwMode="auto">
          <a:xfrm>
            <a:off x="4064000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9756" name="Rectangle 60"/>
          <p:cNvSpPr>
            <a:spLocks noChangeArrowheads="1"/>
          </p:cNvSpPr>
          <p:nvPr/>
        </p:nvSpPr>
        <p:spPr bwMode="auto">
          <a:xfrm>
            <a:off x="4643438" y="6264275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9757" name="Rectangle 61"/>
          <p:cNvSpPr>
            <a:spLocks noChangeArrowheads="1"/>
          </p:cNvSpPr>
          <p:nvPr/>
        </p:nvSpPr>
        <p:spPr bwMode="auto">
          <a:xfrm>
            <a:off x="5224463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9758" name="Rectangle 62"/>
          <p:cNvSpPr>
            <a:spLocks noChangeArrowheads="1"/>
          </p:cNvSpPr>
          <p:nvPr/>
        </p:nvSpPr>
        <p:spPr bwMode="auto">
          <a:xfrm>
            <a:off x="5803900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9759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9761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9762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9763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9764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9765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9766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29775" name="Group 79"/>
          <p:cNvGrpSpPr>
            <a:grpSpLocks/>
          </p:cNvGrpSpPr>
          <p:nvPr/>
        </p:nvGrpSpPr>
        <p:grpSpPr bwMode="auto">
          <a:xfrm>
            <a:off x="2105025" y="0"/>
            <a:ext cx="4951413" cy="2139950"/>
            <a:chOff x="1484" y="0"/>
            <a:chExt cx="3119" cy="1348"/>
          </a:xfrm>
        </p:grpSpPr>
        <p:pic>
          <p:nvPicPr>
            <p:cNvPr id="29776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77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9778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9779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9780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9781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9782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9784" name="Picture 88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85" name="Picture 89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86" name="Picture 90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87" name="Picture 9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88" name="Picture 9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89" name="Picture 93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0" name="Picture 94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1" name="Rectangle 95"/>
          <p:cNvSpPr>
            <a:spLocks noChangeArrowheads="1"/>
          </p:cNvSpPr>
          <p:nvPr/>
        </p:nvSpPr>
        <p:spPr bwMode="auto">
          <a:xfrm>
            <a:off x="2508250" y="508000"/>
            <a:ext cx="4614863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66CC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Соблюдение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чистоты тела,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одежды, жилища.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66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9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2" grpId="0" animBg="1"/>
      <p:bldP spid="29753" grpId="0" animBg="1"/>
      <p:bldP spid="29754" grpId="0" animBg="1"/>
      <p:bldP spid="29755" grpId="0" animBg="1"/>
      <p:bldP spid="29756" grpId="0" animBg="1"/>
      <p:bldP spid="29757" grpId="0" animBg="1"/>
      <p:bldP spid="29758" grpId="0" animBg="1"/>
      <p:bldP spid="297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Факторы, влияющие на здоровье человека.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785926"/>
            <a:ext cx="7920880" cy="48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348880"/>
            <a:ext cx="3822192" cy="3447288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Каждый твердо должен знать:</a:t>
            </a:r>
          </a:p>
          <a:p>
            <a:r>
              <a:rPr lang="ru-RU" sz="1400" b="1" dirty="0" smtClean="0"/>
              <a:t>Здоровье надо  сохранять.</a:t>
            </a:r>
          </a:p>
          <a:p>
            <a:r>
              <a:rPr lang="ru-RU" sz="1400" b="1" dirty="0" smtClean="0"/>
              <a:t>Нужно правильно питаться,</a:t>
            </a:r>
          </a:p>
          <a:p>
            <a:r>
              <a:rPr lang="ru-RU" sz="1400" b="1" dirty="0" smtClean="0"/>
              <a:t>Нужно спортом заниматься,</a:t>
            </a:r>
          </a:p>
          <a:p>
            <a:r>
              <a:rPr lang="ru-RU" sz="1400" b="1" dirty="0" smtClean="0"/>
              <a:t>Руки мыть перед едой,</a:t>
            </a:r>
          </a:p>
          <a:p>
            <a:r>
              <a:rPr lang="ru-RU" sz="1400" b="1" dirty="0" smtClean="0"/>
              <a:t>Зубы чистить, закаляться,</a:t>
            </a:r>
          </a:p>
          <a:p>
            <a:r>
              <a:rPr lang="ru-RU" sz="1400" b="1" dirty="0" smtClean="0"/>
              <a:t>И всегда дружить с водой.</a:t>
            </a:r>
          </a:p>
          <a:p>
            <a:r>
              <a:rPr lang="ru-RU" sz="1400" b="1" dirty="0" smtClean="0"/>
              <a:t>И тогда все люди в мире</a:t>
            </a:r>
          </a:p>
          <a:p>
            <a:r>
              <a:rPr lang="ru-RU" sz="1400" b="1" dirty="0" smtClean="0"/>
              <a:t>Долго-долго будут жить</a:t>
            </a:r>
          </a:p>
          <a:p>
            <a:r>
              <a:rPr lang="ru-RU" sz="1400" b="1" dirty="0" smtClean="0"/>
              <a:t>И запомни ведь здоровье</a:t>
            </a:r>
          </a:p>
          <a:p>
            <a:r>
              <a:rPr lang="ru-RU" sz="1400" b="1" dirty="0" smtClean="0"/>
              <a:t>В магазине не купить.</a:t>
            </a:r>
          </a:p>
          <a:p>
            <a:r>
              <a:rPr lang="ru-RU" sz="1400" b="1" dirty="0" smtClean="0"/>
              <a:t>Всю азбуку здоровья</a:t>
            </a:r>
          </a:p>
          <a:p>
            <a:r>
              <a:rPr lang="ru-RU" sz="1400" b="1" dirty="0" smtClean="0"/>
              <a:t>Нужно крепко знать,</a:t>
            </a:r>
          </a:p>
          <a:p>
            <a:r>
              <a:rPr lang="ru-RU" sz="1400" b="1" dirty="0" smtClean="0"/>
              <a:t>И в жизни эти знания </a:t>
            </a:r>
          </a:p>
          <a:p>
            <a:r>
              <a:rPr lang="ru-RU" sz="1400" b="1" dirty="0" smtClean="0"/>
              <a:t>Повсюду выполнять.</a:t>
            </a:r>
            <a:endParaRPr lang="ru-RU" sz="1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32856"/>
            <a:ext cx="4710586" cy="3888432"/>
          </a:xfrm>
        </p:spPr>
      </p:pic>
    </p:spTree>
    <p:extLst>
      <p:ext uri="{BB962C8B-B14F-4D97-AF65-F5344CB8AC3E}">
        <p14:creationId xmlns:p14="http://schemas.microsoft.com/office/powerpoint/2010/main" val="24377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– это вершина, на которую человек должен подняться самостоятельно.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Желаю, чтобы вы достигли этой вершины!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8673"/>
            <a:ext cx="5040560" cy="52522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УРОК ПОДГОТОВИЛА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УЧИТЕЛЬ НАЧАЛЬНЫХ КЛАССОВ  КОВКОВА Т.Н.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здоровье?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1214422"/>
            <a:ext cx="6643734" cy="5429288"/>
          </a:xfrm>
        </p:spPr>
      </p:pic>
    </p:spTree>
    <p:extLst>
      <p:ext uri="{BB962C8B-B14F-4D97-AF65-F5344CB8AC3E}">
        <p14:creationId xmlns:p14="http://schemas.microsoft.com/office/powerpoint/2010/main" val="27778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844824"/>
            <a:ext cx="7480341" cy="4392488"/>
          </a:xfrm>
        </p:spPr>
        <p:txBody>
          <a:bodyPr/>
          <a:lstStyle/>
          <a:p>
            <a:r>
              <a:rPr lang="ru-RU" b="1" dirty="0" smtClean="0"/>
              <a:t>З – зарядка                      </a:t>
            </a:r>
          </a:p>
          <a:p>
            <a:r>
              <a:rPr lang="ru-RU" b="1" dirty="0" smtClean="0"/>
              <a:t>Д – движение               </a:t>
            </a:r>
          </a:p>
          <a:p>
            <a:r>
              <a:rPr lang="ru-RU" b="1" dirty="0" smtClean="0"/>
              <a:t>О – обливание</a:t>
            </a:r>
          </a:p>
          <a:p>
            <a:r>
              <a:rPr lang="ru-RU" b="1" dirty="0" smtClean="0"/>
              <a:t>Р – режим дня</a:t>
            </a:r>
          </a:p>
          <a:p>
            <a:r>
              <a:rPr lang="ru-RU" b="1" dirty="0" smtClean="0"/>
              <a:t>О – организм</a:t>
            </a:r>
          </a:p>
          <a:p>
            <a:r>
              <a:rPr lang="ru-RU" b="1" dirty="0" smtClean="0"/>
              <a:t>В – выносливость</a:t>
            </a:r>
          </a:p>
          <a:p>
            <a:r>
              <a:rPr lang="ru-RU" b="1" dirty="0" smtClean="0"/>
              <a:t>Ь –</a:t>
            </a:r>
          </a:p>
          <a:p>
            <a:r>
              <a:rPr lang="ru-RU" b="1" dirty="0" smtClean="0"/>
              <a:t>Е – езда на велосипеде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«Здоровье».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808"/>
            <a:ext cx="4752528" cy="32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628800"/>
            <a:ext cx="7624357" cy="4680520"/>
          </a:xfrm>
        </p:spPr>
        <p:txBody>
          <a:bodyPr/>
          <a:lstStyle/>
          <a:p>
            <a:r>
              <a:rPr lang="ru-RU" sz="3200" dirty="0" smtClean="0"/>
              <a:t>Чисто жить – здоровым быть.</a:t>
            </a:r>
          </a:p>
          <a:p>
            <a:r>
              <a:rPr lang="ru-RU" sz="3200" dirty="0" smtClean="0"/>
              <a:t>Чистота – залог здоровья.   </a:t>
            </a:r>
          </a:p>
          <a:p>
            <a:r>
              <a:rPr lang="ru-RU" sz="3200" dirty="0" smtClean="0"/>
              <a:t>Болен – лечись, а здоров берегись</a:t>
            </a:r>
          </a:p>
          <a:p>
            <a:r>
              <a:rPr lang="ru-RU" sz="3200" dirty="0" smtClean="0"/>
              <a:t>Если хочешь быть здоров -закаляйся</a:t>
            </a:r>
            <a:endParaRPr lang="ru-RU" dirty="0" smtClean="0"/>
          </a:p>
          <a:p>
            <a:r>
              <a:rPr lang="ru-RU" sz="3200" dirty="0" smtClean="0"/>
              <a:t>Грязь и неряшливость путь к болезням.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пословиц о здоровье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4786322"/>
            <a:ext cx="2714645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/>
              <a:t>Чтоб ты не был хилым, вялым,</a:t>
            </a:r>
          </a:p>
          <a:p>
            <a:r>
              <a:rPr lang="ru-RU" b="1" dirty="0" smtClean="0"/>
              <a:t>Не лежал под одеялом,</a:t>
            </a:r>
          </a:p>
          <a:p>
            <a:r>
              <a:rPr lang="ru-RU" b="1" dirty="0" smtClean="0"/>
              <a:t>Не хворал и был в порядке,</a:t>
            </a:r>
          </a:p>
          <a:p>
            <a:r>
              <a:rPr lang="ru-RU" b="1" dirty="0" smtClean="0"/>
              <a:t>Делай каждый день зарядку!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47" y="2060848"/>
            <a:ext cx="3606426" cy="4104456"/>
          </a:xfrm>
        </p:spPr>
      </p:pic>
    </p:spTree>
    <p:extLst>
      <p:ext uri="{BB962C8B-B14F-4D97-AF65-F5344CB8AC3E}">
        <p14:creationId xmlns:p14="http://schemas.microsoft.com/office/powerpoint/2010/main" val="23175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45" name="Group 153"/>
          <p:cNvGrpSpPr>
            <a:grpSpLocks/>
          </p:cNvGrpSpPr>
          <p:nvPr/>
        </p:nvGrpSpPr>
        <p:grpSpPr bwMode="auto">
          <a:xfrm>
            <a:off x="1165225" y="2197100"/>
            <a:ext cx="7423150" cy="4530725"/>
            <a:chOff x="734" y="1384"/>
            <a:chExt cx="4676" cy="2854"/>
          </a:xfrm>
        </p:grpSpPr>
        <p:grpSp>
          <p:nvGrpSpPr>
            <p:cNvPr id="8328" name="Group 136"/>
            <p:cNvGrpSpPr>
              <a:grpSpLocks/>
            </p:cNvGrpSpPr>
            <p:nvPr/>
          </p:nvGrpSpPr>
          <p:grpSpPr bwMode="auto">
            <a:xfrm>
              <a:off x="734" y="1384"/>
              <a:ext cx="2849" cy="292"/>
              <a:chOff x="734" y="1384"/>
              <a:chExt cx="2849" cy="292"/>
            </a:xfrm>
          </p:grpSpPr>
          <p:sp>
            <p:nvSpPr>
              <p:cNvPr id="8196" name="Rectangle 4"/>
              <p:cNvSpPr>
                <a:spLocks noChangeArrowheads="1"/>
              </p:cNvSpPr>
              <p:nvPr/>
            </p:nvSpPr>
            <p:spPr bwMode="auto">
              <a:xfrm>
                <a:off x="734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7" name="Rectangle 5"/>
              <p:cNvSpPr>
                <a:spLocks noChangeArrowheads="1"/>
              </p:cNvSpPr>
              <p:nvPr/>
            </p:nvSpPr>
            <p:spPr bwMode="auto">
              <a:xfrm>
                <a:off x="1099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8" name="Rectangle 6"/>
              <p:cNvSpPr>
                <a:spLocks noChangeArrowheads="1"/>
              </p:cNvSpPr>
              <p:nvPr/>
            </p:nvSpPr>
            <p:spPr bwMode="auto">
              <a:xfrm>
                <a:off x="1464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9" name="Rectangle 7"/>
              <p:cNvSpPr>
                <a:spLocks noChangeArrowheads="1"/>
              </p:cNvSpPr>
              <p:nvPr/>
            </p:nvSpPr>
            <p:spPr bwMode="auto">
              <a:xfrm>
                <a:off x="1829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00" name="Rectangle 8"/>
              <p:cNvSpPr>
                <a:spLocks noChangeArrowheads="1"/>
              </p:cNvSpPr>
              <p:nvPr/>
            </p:nvSpPr>
            <p:spPr bwMode="auto">
              <a:xfrm>
                <a:off x="2195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01" name="Rectangle 9"/>
              <p:cNvSpPr>
                <a:spLocks noChangeArrowheads="1"/>
              </p:cNvSpPr>
              <p:nvPr/>
            </p:nvSpPr>
            <p:spPr bwMode="auto">
              <a:xfrm>
                <a:off x="2560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02" name="Rectangle 10"/>
              <p:cNvSpPr>
                <a:spLocks noChangeArrowheads="1"/>
              </p:cNvSpPr>
              <p:nvPr/>
            </p:nvSpPr>
            <p:spPr bwMode="auto">
              <a:xfrm>
                <a:off x="2925" y="1384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03" name="Rectangle 11"/>
              <p:cNvSpPr>
                <a:spLocks noChangeArrowheads="1"/>
              </p:cNvSpPr>
              <p:nvPr/>
            </p:nvSpPr>
            <p:spPr bwMode="auto">
              <a:xfrm>
                <a:off x="3291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33" name="Group 141"/>
            <p:cNvGrpSpPr>
              <a:grpSpLocks/>
            </p:cNvGrpSpPr>
            <p:nvPr/>
          </p:nvGrpSpPr>
          <p:grpSpPr bwMode="auto">
            <a:xfrm>
              <a:off x="2925" y="3214"/>
              <a:ext cx="2485" cy="292"/>
              <a:chOff x="2925" y="3214"/>
              <a:chExt cx="2485" cy="292"/>
            </a:xfrm>
          </p:grpSpPr>
          <p:sp>
            <p:nvSpPr>
              <p:cNvPr id="8210" name="Rectangle 18"/>
              <p:cNvSpPr>
                <a:spLocks noChangeArrowheads="1"/>
              </p:cNvSpPr>
              <p:nvPr/>
            </p:nvSpPr>
            <p:spPr bwMode="auto">
              <a:xfrm>
                <a:off x="2925" y="3214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/>
            </p:nvSpPr>
            <p:spPr bwMode="auto">
              <a:xfrm>
                <a:off x="3291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2" name="Rectangle 20"/>
              <p:cNvSpPr>
                <a:spLocks noChangeArrowheads="1"/>
              </p:cNvSpPr>
              <p:nvPr/>
            </p:nvSpPr>
            <p:spPr bwMode="auto">
              <a:xfrm>
                <a:off x="3656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3" name="Rectangle 21"/>
              <p:cNvSpPr>
                <a:spLocks noChangeArrowheads="1"/>
              </p:cNvSpPr>
              <p:nvPr/>
            </p:nvSpPr>
            <p:spPr bwMode="auto">
              <a:xfrm>
                <a:off x="4021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4" name="Rectangle 22"/>
              <p:cNvSpPr>
                <a:spLocks noChangeArrowheads="1"/>
              </p:cNvSpPr>
              <p:nvPr/>
            </p:nvSpPr>
            <p:spPr bwMode="auto">
              <a:xfrm>
                <a:off x="4387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5" name="Rectangle 23"/>
              <p:cNvSpPr>
                <a:spLocks noChangeArrowheads="1"/>
              </p:cNvSpPr>
              <p:nvPr/>
            </p:nvSpPr>
            <p:spPr bwMode="auto">
              <a:xfrm>
                <a:off x="4752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6" name="Rectangle 24"/>
              <p:cNvSpPr>
                <a:spLocks noChangeArrowheads="1"/>
              </p:cNvSpPr>
              <p:nvPr/>
            </p:nvSpPr>
            <p:spPr bwMode="auto">
              <a:xfrm>
                <a:off x="5118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32" name="Group 140"/>
            <p:cNvGrpSpPr>
              <a:grpSpLocks/>
            </p:cNvGrpSpPr>
            <p:nvPr/>
          </p:nvGrpSpPr>
          <p:grpSpPr bwMode="auto">
            <a:xfrm>
              <a:off x="2195" y="2848"/>
              <a:ext cx="2849" cy="292"/>
              <a:chOff x="2195" y="2848"/>
              <a:chExt cx="2849" cy="292"/>
            </a:xfrm>
          </p:grpSpPr>
          <p:sp>
            <p:nvSpPr>
              <p:cNvPr id="8249" name="Rectangle 57"/>
              <p:cNvSpPr>
                <a:spLocks noChangeArrowheads="1"/>
              </p:cNvSpPr>
              <p:nvPr/>
            </p:nvSpPr>
            <p:spPr bwMode="auto">
              <a:xfrm>
                <a:off x="2195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0" name="Rectangle 58"/>
              <p:cNvSpPr>
                <a:spLocks noChangeArrowheads="1"/>
              </p:cNvSpPr>
              <p:nvPr/>
            </p:nvSpPr>
            <p:spPr bwMode="auto">
              <a:xfrm>
                <a:off x="2560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1" name="Rectangle 59"/>
              <p:cNvSpPr>
                <a:spLocks noChangeArrowheads="1"/>
              </p:cNvSpPr>
              <p:nvPr/>
            </p:nvSpPr>
            <p:spPr bwMode="auto">
              <a:xfrm>
                <a:off x="2925" y="2848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2" name="Rectangle 60"/>
              <p:cNvSpPr>
                <a:spLocks noChangeArrowheads="1"/>
              </p:cNvSpPr>
              <p:nvPr/>
            </p:nvSpPr>
            <p:spPr bwMode="auto">
              <a:xfrm>
                <a:off x="3291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3" name="Rectangle 61"/>
              <p:cNvSpPr>
                <a:spLocks noChangeArrowheads="1"/>
              </p:cNvSpPr>
              <p:nvPr/>
            </p:nvSpPr>
            <p:spPr bwMode="auto">
              <a:xfrm>
                <a:off x="3656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4" name="Rectangle 62"/>
              <p:cNvSpPr>
                <a:spLocks noChangeArrowheads="1"/>
              </p:cNvSpPr>
              <p:nvPr/>
            </p:nvSpPr>
            <p:spPr bwMode="auto">
              <a:xfrm>
                <a:off x="4021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5" name="Rectangle 63"/>
              <p:cNvSpPr>
                <a:spLocks noChangeArrowheads="1"/>
              </p:cNvSpPr>
              <p:nvPr/>
            </p:nvSpPr>
            <p:spPr bwMode="auto">
              <a:xfrm>
                <a:off x="4387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6" name="Rectangle 64"/>
              <p:cNvSpPr>
                <a:spLocks noChangeArrowheads="1"/>
              </p:cNvSpPr>
              <p:nvPr/>
            </p:nvSpPr>
            <p:spPr bwMode="auto">
              <a:xfrm>
                <a:off x="4752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31" name="Group 139"/>
            <p:cNvGrpSpPr>
              <a:grpSpLocks/>
            </p:cNvGrpSpPr>
            <p:nvPr/>
          </p:nvGrpSpPr>
          <p:grpSpPr bwMode="auto">
            <a:xfrm>
              <a:off x="2925" y="2482"/>
              <a:ext cx="1754" cy="292"/>
              <a:chOff x="2925" y="2482"/>
              <a:chExt cx="1754" cy="292"/>
            </a:xfrm>
          </p:grpSpPr>
          <p:sp>
            <p:nvSpPr>
              <p:cNvPr id="8265" name="Rectangle 73"/>
              <p:cNvSpPr>
                <a:spLocks noChangeArrowheads="1"/>
              </p:cNvSpPr>
              <p:nvPr/>
            </p:nvSpPr>
            <p:spPr bwMode="auto">
              <a:xfrm>
                <a:off x="2925" y="2482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66" name="Rectangle 74"/>
              <p:cNvSpPr>
                <a:spLocks noChangeArrowheads="1"/>
              </p:cNvSpPr>
              <p:nvPr/>
            </p:nvSpPr>
            <p:spPr bwMode="auto">
              <a:xfrm>
                <a:off x="3291" y="2482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67" name="Rectangle 75"/>
              <p:cNvSpPr>
                <a:spLocks noChangeArrowheads="1"/>
              </p:cNvSpPr>
              <p:nvPr/>
            </p:nvSpPr>
            <p:spPr bwMode="auto">
              <a:xfrm>
                <a:off x="3656" y="2482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68" name="Rectangle 76"/>
              <p:cNvSpPr>
                <a:spLocks noChangeArrowheads="1"/>
              </p:cNvSpPr>
              <p:nvPr/>
            </p:nvSpPr>
            <p:spPr bwMode="auto">
              <a:xfrm>
                <a:off x="4021" y="2482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69" name="Rectangle 77"/>
              <p:cNvSpPr>
                <a:spLocks noChangeArrowheads="1"/>
              </p:cNvSpPr>
              <p:nvPr/>
            </p:nvSpPr>
            <p:spPr bwMode="auto">
              <a:xfrm>
                <a:off x="4387" y="2482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30" name="Group 138"/>
            <p:cNvGrpSpPr>
              <a:grpSpLocks/>
            </p:cNvGrpSpPr>
            <p:nvPr/>
          </p:nvGrpSpPr>
          <p:grpSpPr bwMode="auto">
            <a:xfrm>
              <a:off x="2195" y="2116"/>
              <a:ext cx="1753" cy="292"/>
              <a:chOff x="2195" y="2116"/>
              <a:chExt cx="1753" cy="292"/>
            </a:xfrm>
          </p:grpSpPr>
          <p:sp>
            <p:nvSpPr>
              <p:cNvPr id="8277" name="Rectangle 85"/>
              <p:cNvSpPr>
                <a:spLocks noChangeArrowheads="1"/>
              </p:cNvSpPr>
              <p:nvPr/>
            </p:nvSpPr>
            <p:spPr bwMode="auto">
              <a:xfrm>
                <a:off x="2195" y="211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78" name="Rectangle 86"/>
              <p:cNvSpPr>
                <a:spLocks noChangeArrowheads="1"/>
              </p:cNvSpPr>
              <p:nvPr/>
            </p:nvSpPr>
            <p:spPr bwMode="auto">
              <a:xfrm>
                <a:off x="2560" y="211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79" name="Rectangle 87"/>
              <p:cNvSpPr>
                <a:spLocks noChangeArrowheads="1"/>
              </p:cNvSpPr>
              <p:nvPr/>
            </p:nvSpPr>
            <p:spPr bwMode="auto">
              <a:xfrm>
                <a:off x="2925" y="2116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80" name="Rectangle 88"/>
              <p:cNvSpPr>
                <a:spLocks noChangeArrowheads="1"/>
              </p:cNvSpPr>
              <p:nvPr/>
            </p:nvSpPr>
            <p:spPr bwMode="auto">
              <a:xfrm>
                <a:off x="3291" y="211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81" name="Rectangle 89"/>
              <p:cNvSpPr>
                <a:spLocks noChangeArrowheads="1"/>
              </p:cNvSpPr>
              <p:nvPr/>
            </p:nvSpPr>
            <p:spPr bwMode="auto">
              <a:xfrm>
                <a:off x="3656" y="211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29" name="Group 137"/>
            <p:cNvGrpSpPr>
              <a:grpSpLocks/>
            </p:cNvGrpSpPr>
            <p:nvPr/>
          </p:nvGrpSpPr>
          <p:grpSpPr bwMode="auto">
            <a:xfrm>
              <a:off x="1464" y="1750"/>
              <a:ext cx="2484" cy="292"/>
              <a:chOff x="1464" y="1750"/>
              <a:chExt cx="2484" cy="292"/>
            </a:xfrm>
          </p:grpSpPr>
          <p:sp>
            <p:nvSpPr>
              <p:cNvPr id="8289" name="Rectangle 97"/>
              <p:cNvSpPr>
                <a:spLocks noChangeArrowheads="1"/>
              </p:cNvSpPr>
              <p:nvPr/>
            </p:nvSpPr>
            <p:spPr bwMode="auto">
              <a:xfrm>
                <a:off x="1464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90" name="Rectangle 98"/>
              <p:cNvSpPr>
                <a:spLocks noChangeArrowheads="1"/>
              </p:cNvSpPr>
              <p:nvPr/>
            </p:nvSpPr>
            <p:spPr bwMode="auto">
              <a:xfrm>
                <a:off x="1829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91" name="Rectangle 99"/>
              <p:cNvSpPr>
                <a:spLocks noChangeArrowheads="1"/>
              </p:cNvSpPr>
              <p:nvPr/>
            </p:nvSpPr>
            <p:spPr bwMode="auto">
              <a:xfrm>
                <a:off x="2195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92" name="Rectangle 100"/>
              <p:cNvSpPr>
                <a:spLocks noChangeArrowheads="1"/>
              </p:cNvSpPr>
              <p:nvPr/>
            </p:nvSpPr>
            <p:spPr bwMode="auto">
              <a:xfrm>
                <a:off x="2560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93" name="Rectangle 101"/>
              <p:cNvSpPr>
                <a:spLocks noChangeArrowheads="1"/>
              </p:cNvSpPr>
              <p:nvPr/>
            </p:nvSpPr>
            <p:spPr bwMode="auto">
              <a:xfrm>
                <a:off x="2925" y="1750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94" name="Rectangle 102"/>
              <p:cNvSpPr>
                <a:spLocks noChangeArrowheads="1"/>
              </p:cNvSpPr>
              <p:nvPr/>
            </p:nvSpPr>
            <p:spPr bwMode="auto">
              <a:xfrm>
                <a:off x="3291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95" name="Rectangle 103"/>
              <p:cNvSpPr>
                <a:spLocks noChangeArrowheads="1"/>
              </p:cNvSpPr>
              <p:nvPr/>
            </p:nvSpPr>
            <p:spPr bwMode="auto">
              <a:xfrm>
                <a:off x="3656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34" name="Group 142"/>
            <p:cNvGrpSpPr>
              <a:grpSpLocks/>
            </p:cNvGrpSpPr>
            <p:nvPr/>
          </p:nvGrpSpPr>
          <p:grpSpPr bwMode="auto">
            <a:xfrm>
              <a:off x="1829" y="3580"/>
              <a:ext cx="1754" cy="292"/>
              <a:chOff x="1829" y="3580"/>
              <a:chExt cx="1754" cy="292"/>
            </a:xfrm>
          </p:grpSpPr>
          <p:sp>
            <p:nvSpPr>
              <p:cNvPr id="8304" name="Rectangle 112"/>
              <p:cNvSpPr>
                <a:spLocks noChangeArrowheads="1"/>
              </p:cNvSpPr>
              <p:nvPr/>
            </p:nvSpPr>
            <p:spPr bwMode="auto">
              <a:xfrm>
                <a:off x="1829" y="358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5" name="Rectangle 113"/>
              <p:cNvSpPr>
                <a:spLocks noChangeArrowheads="1"/>
              </p:cNvSpPr>
              <p:nvPr/>
            </p:nvSpPr>
            <p:spPr bwMode="auto">
              <a:xfrm>
                <a:off x="2195" y="358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6" name="Rectangle 114"/>
              <p:cNvSpPr>
                <a:spLocks noChangeArrowheads="1"/>
              </p:cNvSpPr>
              <p:nvPr/>
            </p:nvSpPr>
            <p:spPr bwMode="auto">
              <a:xfrm>
                <a:off x="2560" y="358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7" name="Rectangle 115"/>
              <p:cNvSpPr>
                <a:spLocks noChangeArrowheads="1"/>
              </p:cNvSpPr>
              <p:nvPr/>
            </p:nvSpPr>
            <p:spPr bwMode="auto">
              <a:xfrm>
                <a:off x="2925" y="3580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8" name="Rectangle 116"/>
              <p:cNvSpPr>
                <a:spLocks noChangeArrowheads="1"/>
              </p:cNvSpPr>
              <p:nvPr/>
            </p:nvSpPr>
            <p:spPr bwMode="auto">
              <a:xfrm>
                <a:off x="3291" y="358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35" name="Group 143"/>
            <p:cNvGrpSpPr>
              <a:grpSpLocks/>
            </p:cNvGrpSpPr>
            <p:nvPr/>
          </p:nvGrpSpPr>
          <p:grpSpPr bwMode="auto">
            <a:xfrm>
              <a:off x="1464" y="3946"/>
              <a:ext cx="2484" cy="292"/>
              <a:chOff x="1464" y="3946"/>
              <a:chExt cx="2484" cy="292"/>
            </a:xfrm>
          </p:grpSpPr>
          <p:sp>
            <p:nvSpPr>
              <p:cNvPr id="8317" name="Rectangle 125"/>
              <p:cNvSpPr>
                <a:spLocks noChangeArrowheads="1"/>
              </p:cNvSpPr>
              <p:nvPr/>
            </p:nvSpPr>
            <p:spPr bwMode="auto">
              <a:xfrm>
                <a:off x="1464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8" name="Rectangle 126"/>
              <p:cNvSpPr>
                <a:spLocks noChangeArrowheads="1"/>
              </p:cNvSpPr>
              <p:nvPr/>
            </p:nvSpPr>
            <p:spPr bwMode="auto">
              <a:xfrm>
                <a:off x="1829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9" name="Rectangle 127"/>
              <p:cNvSpPr>
                <a:spLocks noChangeArrowheads="1"/>
              </p:cNvSpPr>
              <p:nvPr/>
            </p:nvSpPr>
            <p:spPr bwMode="auto">
              <a:xfrm>
                <a:off x="2195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0" name="Rectangle 128"/>
              <p:cNvSpPr>
                <a:spLocks noChangeArrowheads="1"/>
              </p:cNvSpPr>
              <p:nvPr/>
            </p:nvSpPr>
            <p:spPr bwMode="auto">
              <a:xfrm>
                <a:off x="2560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1" name="Rectangle 129"/>
              <p:cNvSpPr>
                <a:spLocks noChangeArrowheads="1"/>
              </p:cNvSpPr>
              <p:nvPr/>
            </p:nvSpPr>
            <p:spPr bwMode="auto">
              <a:xfrm>
                <a:off x="2925" y="3946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2" name="Rectangle 130"/>
              <p:cNvSpPr>
                <a:spLocks noChangeArrowheads="1"/>
              </p:cNvSpPr>
              <p:nvPr/>
            </p:nvSpPr>
            <p:spPr bwMode="auto">
              <a:xfrm>
                <a:off x="3291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3" name="Rectangle 131"/>
              <p:cNvSpPr>
                <a:spLocks noChangeArrowheads="1"/>
              </p:cNvSpPr>
              <p:nvPr/>
            </p:nvSpPr>
            <p:spPr bwMode="auto">
              <a:xfrm>
                <a:off x="3656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407" name="Text Box 215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8408" name="Text Box 216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8409" name="Text Box 217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8410" name="Text Box 218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8411" name="Text Box 219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8412" name="Text Box 220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8413" name="Text Box 221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8414" name="Text Box 222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188640"/>
            <a:ext cx="8499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КРОССВОРД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6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165225" y="2197100"/>
            <a:ext cx="7423150" cy="4530725"/>
            <a:chOff x="734" y="1384"/>
            <a:chExt cx="4676" cy="2854"/>
          </a:xfrm>
        </p:grpSpPr>
        <p:grpSp>
          <p:nvGrpSpPr>
            <p:cNvPr id="10243" name="Group 3"/>
            <p:cNvGrpSpPr>
              <a:grpSpLocks/>
            </p:cNvGrpSpPr>
            <p:nvPr/>
          </p:nvGrpSpPr>
          <p:grpSpPr bwMode="auto">
            <a:xfrm>
              <a:off x="734" y="1384"/>
              <a:ext cx="2849" cy="292"/>
              <a:chOff x="734" y="1384"/>
              <a:chExt cx="2849" cy="292"/>
            </a:xfrm>
          </p:grpSpPr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734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1099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1464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7" name="Rectangle 7"/>
              <p:cNvSpPr>
                <a:spLocks noChangeArrowheads="1"/>
              </p:cNvSpPr>
              <p:nvPr/>
            </p:nvSpPr>
            <p:spPr bwMode="auto">
              <a:xfrm>
                <a:off x="1829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8" name="Rectangle 8"/>
              <p:cNvSpPr>
                <a:spLocks noChangeArrowheads="1"/>
              </p:cNvSpPr>
              <p:nvPr/>
            </p:nvSpPr>
            <p:spPr bwMode="auto">
              <a:xfrm>
                <a:off x="2195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2560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2925" y="1384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3291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52" name="Group 12"/>
            <p:cNvGrpSpPr>
              <a:grpSpLocks/>
            </p:cNvGrpSpPr>
            <p:nvPr/>
          </p:nvGrpSpPr>
          <p:grpSpPr bwMode="auto">
            <a:xfrm>
              <a:off x="2925" y="3214"/>
              <a:ext cx="2485" cy="292"/>
              <a:chOff x="2925" y="3214"/>
              <a:chExt cx="2485" cy="292"/>
            </a:xfrm>
          </p:grpSpPr>
          <p:sp>
            <p:nvSpPr>
              <p:cNvPr id="10253" name="Rectangle 13"/>
              <p:cNvSpPr>
                <a:spLocks noChangeArrowheads="1"/>
              </p:cNvSpPr>
              <p:nvPr/>
            </p:nvSpPr>
            <p:spPr bwMode="auto">
              <a:xfrm>
                <a:off x="2925" y="3214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4" name="Rectangle 14"/>
              <p:cNvSpPr>
                <a:spLocks noChangeArrowheads="1"/>
              </p:cNvSpPr>
              <p:nvPr/>
            </p:nvSpPr>
            <p:spPr bwMode="auto">
              <a:xfrm>
                <a:off x="3291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5" name="Rectangle 15"/>
              <p:cNvSpPr>
                <a:spLocks noChangeArrowheads="1"/>
              </p:cNvSpPr>
              <p:nvPr/>
            </p:nvSpPr>
            <p:spPr bwMode="auto">
              <a:xfrm>
                <a:off x="3656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6" name="Rectangle 16"/>
              <p:cNvSpPr>
                <a:spLocks noChangeArrowheads="1"/>
              </p:cNvSpPr>
              <p:nvPr/>
            </p:nvSpPr>
            <p:spPr bwMode="auto">
              <a:xfrm>
                <a:off x="4021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7" name="Rectangle 17"/>
              <p:cNvSpPr>
                <a:spLocks noChangeArrowheads="1"/>
              </p:cNvSpPr>
              <p:nvPr/>
            </p:nvSpPr>
            <p:spPr bwMode="auto">
              <a:xfrm>
                <a:off x="4387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8" name="Rectangle 18"/>
              <p:cNvSpPr>
                <a:spLocks noChangeArrowheads="1"/>
              </p:cNvSpPr>
              <p:nvPr/>
            </p:nvSpPr>
            <p:spPr bwMode="auto">
              <a:xfrm>
                <a:off x="4752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9" name="Rectangle 19"/>
              <p:cNvSpPr>
                <a:spLocks noChangeArrowheads="1"/>
              </p:cNvSpPr>
              <p:nvPr/>
            </p:nvSpPr>
            <p:spPr bwMode="auto">
              <a:xfrm>
                <a:off x="5118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60" name="Group 20"/>
            <p:cNvGrpSpPr>
              <a:grpSpLocks/>
            </p:cNvGrpSpPr>
            <p:nvPr/>
          </p:nvGrpSpPr>
          <p:grpSpPr bwMode="auto">
            <a:xfrm>
              <a:off x="2195" y="2848"/>
              <a:ext cx="2849" cy="292"/>
              <a:chOff x="2195" y="2848"/>
              <a:chExt cx="2849" cy="292"/>
            </a:xfrm>
          </p:grpSpPr>
          <p:sp>
            <p:nvSpPr>
              <p:cNvPr id="10261" name="Rectangle 21"/>
              <p:cNvSpPr>
                <a:spLocks noChangeArrowheads="1"/>
              </p:cNvSpPr>
              <p:nvPr/>
            </p:nvSpPr>
            <p:spPr bwMode="auto">
              <a:xfrm>
                <a:off x="2195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2" name="Rectangle 22"/>
              <p:cNvSpPr>
                <a:spLocks noChangeArrowheads="1"/>
              </p:cNvSpPr>
              <p:nvPr/>
            </p:nvSpPr>
            <p:spPr bwMode="auto">
              <a:xfrm>
                <a:off x="2560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3" name="Rectangle 23"/>
              <p:cNvSpPr>
                <a:spLocks noChangeArrowheads="1"/>
              </p:cNvSpPr>
              <p:nvPr/>
            </p:nvSpPr>
            <p:spPr bwMode="auto">
              <a:xfrm>
                <a:off x="2925" y="2848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4" name="Rectangle 24"/>
              <p:cNvSpPr>
                <a:spLocks noChangeArrowheads="1"/>
              </p:cNvSpPr>
              <p:nvPr/>
            </p:nvSpPr>
            <p:spPr bwMode="auto">
              <a:xfrm>
                <a:off x="3291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5" name="Rectangle 25"/>
              <p:cNvSpPr>
                <a:spLocks noChangeArrowheads="1"/>
              </p:cNvSpPr>
              <p:nvPr/>
            </p:nvSpPr>
            <p:spPr bwMode="auto">
              <a:xfrm>
                <a:off x="3656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6" name="Rectangle 26"/>
              <p:cNvSpPr>
                <a:spLocks noChangeArrowheads="1"/>
              </p:cNvSpPr>
              <p:nvPr/>
            </p:nvSpPr>
            <p:spPr bwMode="auto">
              <a:xfrm>
                <a:off x="4021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7" name="Rectangle 27"/>
              <p:cNvSpPr>
                <a:spLocks noChangeArrowheads="1"/>
              </p:cNvSpPr>
              <p:nvPr/>
            </p:nvSpPr>
            <p:spPr bwMode="auto">
              <a:xfrm>
                <a:off x="4387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8" name="Rectangle 28"/>
              <p:cNvSpPr>
                <a:spLocks noChangeArrowheads="1"/>
              </p:cNvSpPr>
              <p:nvPr/>
            </p:nvSpPr>
            <p:spPr bwMode="auto">
              <a:xfrm>
                <a:off x="4752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69" name="Group 29"/>
            <p:cNvGrpSpPr>
              <a:grpSpLocks/>
            </p:cNvGrpSpPr>
            <p:nvPr/>
          </p:nvGrpSpPr>
          <p:grpSpPr bwMode="auto">
            <a:xfrm>
              <a:off x="2925" y="2482"/>
              <a:ext cx="1754" cy="292"/>
              <a:chOff x="2925" y="2482"/>
              <a:chExt cx="1754" cy="292"/>
            </a:xfrm>
          </p:grpSpPr>
          <p:sp>
            <p:nvSpPr>
              <p:cNvPr id="10270" name="Rectangle 30"/>
              <p:cNvSpPr>
                <a:spLocks noChangeArrowheads="1"/>
              </p:cNvSpPr>
              <p:nvPr/>
            </p:nvSpPr>
            <p:spPr bwMode="auto">
              <a:xfrm>
                <a:off x="2925" y="2482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1" name="Rectangle 31"/>
              <p:cNvSpPr>
                <a:spLocks noChangeArrowheads="1"/>
              </p:cNvSpPr>
              <p:nvPr/>
            </p:nvSpPr>
            <p:spPr bwMode="auto">
              <a:xfrm>
                <a:off x="3291" y="2482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2" name="Rectangle 32"/>
              <p:cNvSpPr>
                <a:spLocks noChangeArrowheads="1"/>
              </p:cNvSpPr>
              <p:nvPr/>
            </p:nvSpPr>
            <p:spPr bwMode="auto">
              <a:xfrm>
                <a:off x="3656" y="2482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3" name="Rectangle 33"/>
              <p:cNvSpPr>
                <a:spLocks noChangeArrowheads="1"/>
              </p:cNvSpPr>
              <p:nvPr/>
            </p:nvSpPr>
            <p:spPr bwMode="auto">
              <a:xfrm>
                <a:off x="4021" y="2482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4" name="Rectangle 34"/>
              <p:cNvSpPr>
                <a:spLocks noChangeArrowheads="1"/>
              </p:cNvSpPr>
              <p:nvPr/>
            </p:nvSpPr>
            <p:spPr bwMode="auto">
              <a:xfrm>
                <a:off x="4387" y="2482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75" name="Group 35"/>
            <p:cNvGrpSpPr>
              <a:grpSpLocks/>
            </p:cNvGrpSpPr>
            <p:nvPr/>
          </p:nvGrpSpPr>
          <p:grpSpPr bwMode="auto">
            <a:xfrm>
              <a:off x="2195" y="2116"/>
              <a:ext cx="1753" cy="292"/>
              <a:chOff x="2195" y="2116"/>
              <a:chExt cx="1753" cy="292"/>
            </a:xfrm>
          </p:grpSpPr>
          <p:sp>
            <p:nvSpPr>
              <p:cNvPr id="10276" name="Rectangle 36"/>
              <p:cNvSpPr>
                <a:spLocks noChangeArrowheads="1"/>
              </p:cNvSpPr>
              <p:nvPr/>
            </p:nvSpPr>
            <p:spPr bwMode="auto">
              <a:xfrm>
                <a:off x="2195" y="211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7" name="Rectangle 37"/>
              <p:cNvSpPr>
                <a:spLocks noChangeArrowheads="1"/>
              </p:cNvSpPr>
              <p:nvPr/>
            </p:nvSpPr>
            <p:spPr bwMode="auto">
              <a:xfrm>
                <a:off x="2560" y="211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8" name="Rectangle 38"/>
              <p:cNvSpPr>
                <a:spLocks noChangeArrowheads="1"/>
              </p:cNvSpPr>
              <p:nvPr/>
            </p:nvSpPr>
            <p:spPr bwMode="auto">
              <a:xfrm>
                <a:off x="2925" y="2116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9" name="Rectangle 39"/>
              <p:cNvSpPr>
                <a:spLocks noChangeArrowheads="1"/>
              </p:cNvSpPr>
              <p:nvPr/>
            </p:nvSpPr>
            <p:spPr bwMode="auto">
              <a:xfrm>
                <a:off x="3291" y="211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0" name="Rectangle 40"/>
              <p:cNvSpPr>
                <a:spLocks noChangeArrowheads="1"/>
              </p:cNvSpPr>
              <p:nvPr/>
            </p:nvSpPr>
            <p:spPr bwMode="auto">
              <a:xfrm>
                <a:off x="3656" y="211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81" name="Group 41"/>
            <p:cNvGrpSpPr>
              <a:grpSpLocks/>
            </p:cNvGrpSpPr>
            <p:nvPr/>
          </p:nvGrpSpPr>
          <p:grpSpPr bwMode="auto">
            <a:xfrm>
              <a:off x="1464" y="1750"/>
              <a:ext cx="2484" cy="292"/>
              <a:chOff x="1464" y="1750"/>
              <a:chExt cx="2484" cy="292"/>
            </a:xfrm>
          </p:grpSpPr>
          <p:sp>
            <p:nvSpPr>
              <p:cNvPr id="10282" name="Rectangle 42"/>
              <p:cNvSpPr>
                <a:spLocks noChangeArrowheads="1"/>
              </p:cNvSpPr>
              <p:nvPr/>
            </p:nvSpPr>
            <p:spPr bwMode="auto">
              <a:xfrm>
                <a:off x="1464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3" name="Rectangle 43"/>
              <p:cNvSpPr>
                <a:spLocks noChangeArrowheads="1"/>
              </p:cNvSpPr>
              <p:nvPr/>
            </p:nvSpPr>
            <p:spPr bwMode="auto">
              <a:xfrm>
                <a:off x="1829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4" name="Rectangle 44"/>
              <p:cNvSpPr>
                <a:spLocks noChangeArrowheads="1"/>
              </p:cNvSpPr>
              <p:nvPr/>
            </p:nvSpPr>
            <p:spPr bwMode="auto">
              <a:xfrm>
                <a:off x="2195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5" name="Rectangle 45"/>
              <p:cNvSpPr>
                <a:spLocks noChangeArrowheads="1"/>
              </p:cNvSpPr>
              <p:nvPr/>
            </p:nvSpPr>
            <p:spPr bwMode="auto">
              <a:xfrm>
                <a:off x="2560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6" name="Rectangle 46"/>
              <p:cNvSpPr>
                <a:spLocks noChangeArrowheads="1"/>
              </p:cNvSpPr>
              <p:nvPr/>
            </p:nvSpPr>
            <p:spPr bwMode="auto">
              <a:xfrm>
                <a:off x="2925" y="1750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7" name="Rectangle 47"/>
              <p:cNvSpPr>
                <a:spLocks noChangeArrowheads="1"/>
              </p:cNvSpPr>
              <p:nvPr/>
            </p:nvSpPr>
            <p:spPr bwMode="auto">
              <a:xfrm>
                <a:off x="3291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8" name="Rectangle 48"/>
              <p:cNvSpPr>
                <a:spLocks noChangeArrowheads="1"/>
              </p:cNvSpPr>
              <p:nvPr/>
            </p:nvSpPr>
            <p:spPr bwMode="auto">
              <a:xfrm>
                <a:off x="3656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89" name="Group 49"/>
            <p:cNvGrpSpPr>
              <a:grpSpLocks/>
            </p:cNvGrpSpPr>
            <p:nvPr/>
          </p:nvGrpSpPr>
          <p:grpSpPr bwMode="auto">
            <a:xfrm>
              <a:off x="1829" y="3580"/>
              <a:ext cx="1754" cy="292"/>
              <a:chOff x="1829" y="3580"/>
              <a:chExt cx="1754" cy="292"/>
            </a:xfrm>
          </p:grpSpPr>
          <p:sp>
            <p:nvSpPr>
              <p:cNvPr id="10290" name="Rectangle 50"/>
              <p:cNvSpPr>
                <a:spLocks noChangeArrowheads="1"/>
              </p:cNvSpPr>
              <p:nvPr/>
            </p:nvSpPr>
            <p:spPr bwMode="auto">
              <a:xfrm>
                <a:off x="1829" y="358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1" name="Rectangle 51"/>
              <p:cNvSpPr>
                <a:spLocks noChangeArrowheads="1"/>
              </p:cNvSpPr>
              <p:nvPr/>
            </p:nvSpPr>
            <p:spPr bwMode="auto">
              <a:xfrm>
                <a:off x="2195" y="358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2" name="Rectangle 52"/>
              <p:cNvSpPr>
                <a:spLocks noChangeArrowheads="1"/>
              </p:cNvSpPr>
              <p:nvPr/>
            </p:nvSpPr>
            <p:spPr bwMode="auto">
              <a:xfrm>
                <a:off x="2560" y="358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3" name="Rectangle 53"/>
              <p:cNvSpPr>
                <a:spLocks noChangeArrowheads="1"/>
              </p:cNvSpPr>
              <p:nvPr/>
            </p:nvSpPr>
            <p:spPr bwMode="auto">
              <a:xfrm>
                <a:off x="2925" y="3580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4" name="Rectangle 54"/>
              <p:cNvSpPr>
                <a:spLocks noChangeArrowheads="1"/>
              </p:cNvSpPr>
              <p:nvPr/>
            </p:nvSpPr>
            <p:spPr bwMode="auto">
              <a:xfrm>
                <a:off x="3291" y="358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95" name="Group 55"/>
            <p:cNvGrpSpPr>
              <a:grpSpLocks/>
            </p:cNvGrpSpPr>
            <p:nvPr/>
          </p:nvGrpSpPr>
          <p:grpSpPr bwMode="auto">
            <a:xfrm>
              <a:off x="1464" y="3946"/>
              <a:ext cx="2484" cy="292"/>
              <a:chOff x="1464" y="3946"/>
              <a:chExt cx="2484" cy="292"/>
            </a:xfrm>
          </p:grpSpPr>
          <p:sp>
            <p:nvSpPr>
              <p:cNvPr id="10296" name="Rectangle 56"/>
              <p:cNvSpPr>
                <a:spLocks noChangeArrowheads="1"/>
              </p:cNvSpPr>
              <p:nvPr/>
            </p:nvSpPr>
            <p:spPr bwMode="auto">
              <a:xfrm>
                <a:off x="1464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7" name="Rectangle 57"/>
              <p:cNvSpPr>
                <a:spLocks noChangeArrowheads="1"/>
              </p:cNvSpPr>
              <p:nvPr/>
            </p:nvSpPr>
            <p:spPr bwMode="auto">
              <a:xfrm>
                <a:off x="1829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8" name="Rectangle 58"/>
              <p:cNvSpPr>
                <a:spLocks noChangeArrowheads="1"/>
              </p:cNvSpPr>
              <p:nvPr/>
            </p:nvSpPr>
            <p:spPr bwMode="auto">
              <a:xfrm>
                <a:off x="2195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9" name="Rectangle 59"/>
              <p:cNvSpPr>
                <a:spLocks noChangeArrowheads="1"/>
              </p:cNvSpPr>
              <p:nvPr/>
            </p:nvSpPr>
            <p:spPr bwMode="auto">
              <a:xfrm>
                <a:off x="2560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0" name="Rectangle 60"/>
              <p:cNvSpPr>
                <a:spLocks noChangeArrowheads="1"/>
              </p:cNvSpPr>
              <p:nvPr/>
            </p:nvSpPr>
            <p:spPr bwMode="auto">
              <a:xfrm>
                <a:off x="2925" y="3946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1" name="Rectangle 61"/>
              <p:cNvSpPr>
                <a:spLocks noChangeArrowheads="1"/>
              </p:cNvSpPr>
              <p:nvPr/>
            </p:nvSpPr>
            <p:spPr bwMode="auto">
              <a:xfrm>
                <a:off x="3291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2" name="Rectangle 62"/>
              <p:cNvSpPr>
                <a:spLocks noChangeArrowheads="1"/>
              </p:cNvSpPr>
              <p:nvPr/>
            </p:nvSpPr>
            <p:spPr bwMode="auto">
              <a:xfrm>
                <a:off x="3656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03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0304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0305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0306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0307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0308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0309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0310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10311" name="Group 71"/>
          <p:cNvGrpSpPr>
            <a:grpSpLocks/>
          </p:cNvGrpSpPr>
          <p:nvPr/>
        </p:nvGrpSpPr>
        <p:grpSpPr bwMode="auto">
          <a:xfrm>
            <a:off x="1571604" y="-214338"/>
            <a:ext cx="4951413" cy="2139950"/>
            <a:chOff x="1484" y="0"/>
            <a:chExt cx="3119" cy="1348"/>
          </a:xfrm>
        </p:grpSpPr>
        <p:pic>
          <p:nvPicPr>
            <p:cNvPr id="10312" name="Picture 72" descr="obl_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13" name="Oval 73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14" name="Oval 74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15" name="Oval 75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16" name="Oval 76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17" name="Oval 77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18" name="Oval 78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0319" name="Picture 79" descr="decor_ot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198688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0" name="Picture 80" descr="decor_m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2198688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1" name="Picture 81" descr="decor_m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198688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2" name="Picture 82" descr="decor_m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198688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3" name="Picture 83" descr="decor_m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198688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4" name="Picture 84" descr="decor_m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198688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5" name="Picture 85" descr="decor_m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198688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6" name="Picture 86" descr="decor_m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2198688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7" name="Rectangle 87"/>
          <p:cNvSpPr>
            <a:spLocks noChangeArrowheads="1"/>
          </p:cNvSpPr>
          <p:nvPr/>
        </p:nvSpPr>
        <p:spPr bwMode="auto">
          <a:xfrm>
            <a:off x="2493963" y="493713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Воздух, вода,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солнце закаливают ...</a:t>
            </a:r>
          </a:p>
        </p:txBody>
      </p:sp>
    </p:spTree>
    <p:extLst>
      <p:ext uri="{BB962C8B-B14F-4D97-AF65-F5344CB8AC3E}">
        <p14:creationId xmlns:p14="http://schemas.microsoft.com/office/powerpoint/2010/main" val="13264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165225" y="21971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44663" y="21971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324100" y="21971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903538" y="21971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484563" y="21971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064000" y="21971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643438" y="2197100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224463" y="21971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82" name="Rectangle 18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3484563" y="4521200"/>
            <a:ext cx="4522787" cy="463550"/>
            <a:chOff x="2195" y="2848"/>
            <a:chExt cx="2849" cy="292"/>
          </a:xfrm>
        </p:grpSpPr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2195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2560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2925" y="2848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9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656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02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4387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4752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293" name="Group 29"/>
          <p:cNvGrpSpPr>
            <a:grpSpLocks/>
          </p:cNvGrpSpPr>
          <p:nvPr/>
        </p:nvGrpSpPr>
        <p:grpSpPr bwMode="auto">
          <a:xfrm>
            <a:off x="4643438" y="3940175"/>
            <a:ext cx="2784475" cy="463550"/>
            <a:chOff x="2925" y="2482"/>
            <a:chExt cx="1754" cy="292"/>
          </a:xfrm>
        </p:grpSpPr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2925" y="2482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29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56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402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4387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299" name="Group 35"/>
          <p:cNvGrpSpPr>
            <a:grpSpLocks/>
          </p:cNvGrpSpPr>
          <p:nvPr/>
        </p:nvGrpSpPr>
        <p:grpSpPr bwMode="auto">
          <a:xfrm>
            <a:off x="3484563" y="3359150"/>
            <a:ext cx="2782887" cy="463550"/>
            <a:chOff x="2195" y="2116"/>
            <a:chExt cx="1753" cy="292"/>
          </a:xfrm>
        </p:grpSpPr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2195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01" name="Rectangle 37"/>
            <p:cNvSpPr>
              <a:spLocks noChangeArrowheads="1"/>
            </p:cNvSpPr>
            <p:nvPr/>
          </p:nvSpPr>
          <p:spPr bwMode="auto">
            <a:xfrm>
              <a:off x="2560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25" y="211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1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56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305" name="Group 41"/>
          <p:cNvGrpSpPr>
            <a:grpSpLocks/>
          </p:cNvGrpSpPr>
          <p:nvPr/>
        </p:nvGrpSpPr>
        <p:grpSpPr bwMode="auto">
          <a:xfrm>
            <a:off x="2324100" y="2778125"/>
            <a:ext cx="3943350" cy="463550"/>
            <a:chOff x="1464" y="1750"/>
            <a:chExt cx="2484" cy="292"/>
          </a:xfrm>
        </p:grpSpPr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1464" y="175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1829" y="175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2195" y="175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2560" y="175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2925" y="175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3291" y="175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3656" y="175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313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319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327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1328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1329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1330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1331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1332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1333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1334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pic>
        <p:nvPicPr>
          <p:cNvPr id="11351" name="Picture 87" descr="decor_o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0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52" name="Picture 88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200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53" name="Picture 89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2200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54" name="Picture 90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2200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55" name="Picture 91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200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56" name="Picture 92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200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57" name="Picture 93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200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58" name="Picture 94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200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59" name="Group 95"/>
          <p:cNvGrpSpPr>
            <a:grpSpLocks/>
          </p:cNvGrpSpPr>
          <p:nvPr/>
        </p:nvGrpSpPr>
        <p:grpSpPr bwMode="auto">
          <a:xfrm>
            <a:off x="2105025" y="0"/>
            <a:ext cx="4951413" cy="2139950"/>
            <a:chOff x="1484" y="0"/>
            <a:chExt cx="3119" cy="1348"/>
          </a:xfrm>
        </p:grpSpPr>
        <p:pic>
          <p:nvPicPr>
            <p:cNvPr id="11360" name="Picture 96" descr="obl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61" name="Oval 97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62" name="Oval 98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63" name="Oval 99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64" name="Oval 100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65" name="Oval 101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66" name="Oval 102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370" name="Rectangle 106"/>
          <p:cNvSpPr>
            <a:spLocks noChangeArrowheads="1"/>
          </p:cNvSpPr>
          <p:nvPr/>
        </p:nvSpPr>
        <p:spPr bwMode="auto">
          <a:xfrm>
            <a:off x="2493963" y="493713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Воздух, вода,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солнце закаливают ...</a:t>
            </a:r>
          </a:p>
        </p:txBody>
      </p:sp>
    </p:spTree>
    <p:extLst>
      <p:ext uri="{BB962C8B-B14F-4D97-AF65-F5344CB8AC3E}">
        <p14:creationId xmlns:p14="http://schemas.microsoft.com/office/powerpoint/2010/main" val="10991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37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417</TotalTime>
  <Words>503</Words>
  <Application>Microsoft Office PowerPoint</Application>
  <PresentationFormat>Экран (4:3)</PresentationFormat>
  <Paragraphs>231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27</vt:i4>
      </vt:variant>
    </vt:vector>
  </HeadingPairs>
  <TitlesOfParts>
    <vt:vector size="50" baseType="lpstr">
      <vt:lpstr>Calibri</vt:lpstr>
      <vt:lpstr>Impact</vt:lpstr>
      <vt:lpstr>Symbol</vt:lpstr>
      <vt:lpstr>Times New Roman</vt:lpstr>
      <vt:lpstr>Verdana</vt:lpstr>
      <vt:lpstr>Волна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БЕРЕГИ  ЗДОРОВЬЕ   СМОЛОДУ</vt:lpstr>
      <vt:lpstr>Презентация PowerPoint</vt:lpstr>
      <vt:lpstr>Что такое здоровье?</vt:lpstr>
      <vt:lpstr>Игра «Здоровье».</vt:lpstr>
      <vt:lpstr>Конкурс пословиц о здоровье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Факторы, влияющие на здоровье человека.</vt:lpstr>
      <vt:lpstr>Презентация PowerPoint</vt:lpstr>
      <vt:lpstr>Здоровье – это вершина, на которую человек должен подняться самостоятельно.</vt:lpstr>
      <vt:lpstr>УРОК ПОДГОТОВИЛА : УЧИТЕЛЬ НАЧАЛЬНЫХ КЛАССОВ  КОВКОВА Т.Н.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 ЗДОРОВЬЕ С МОЛОДУ</dc:title>
  <dc:creator>Андрей</dc:creator>
  <cp:lastModifiedBy>RePack by Diakov</cp:lastModifiedBy>
  <cp:revision>41</cp:revision>
  <dcterms:created xsi:type="dcterms:W3CDTF">2012-11-15T19:15:23Z</dcterms:created>
  <dcterms:modified xsi:type="dcterms:W3CDTF">2016-02-13T11:02:23Z</dcterms:modified>
</cp:coreProperties>
</file>