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8" r:id="rId2"/>
    <p:sldId id="256" r:id="rId3"/>
    <p:sldId id="262" r:id="rId4"/>
    <p:sldId id="260" r:id="rId5"/>
    <p:sldId id="261" r:id="rId6"/>
    <p:sldId id="257" r:id="rId7"/>
    <p:sldId id="263" r:id="rId8"/>
    <p:sldId id="265"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30.01.2016</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30.01.2016</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30.01.2016</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30.01.2016</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30.01.2016</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30.01.2016</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30.01.2016</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30.01.2016</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30.01.2016</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30.01.2016</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adiologos.ru/wp-content/uploads/2015/07/150112%D0%9B%D0%B8%D1%82%D0%B5%D1%80%D0%B0%D1%82%D1%83%D1%80%D0%BD%D1%8B%D0%B5-%D1%87%D1%82%D0%B5%D0%BD%D0%B8%D1%8F.-%D0%90%D0%BB%D0%B5%D0%BA%D1%81%D0%B0%D0%BD%D0%B4%D1%80-%D0%9A%D1%83%D0%BF%D1%80%D0%B8%D0%BD-%C2%AB%D0%A7%D1%83%D0%B4%D0%B5%D1%81%D0%BD%D1%8B%D0%B9-%D0%B4%D0%BE%D0%BA%D1%82%D0%BE%D1%80%C2%BB-400x200.jpg"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xxlbook.ru/imgh1946896.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hocloud.com/images/2016/01/06/bf8f94c1242f6d450c012dad9ccd2acf29eaf.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most.ru/images/pirogov.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knigamir.com/upload/iblock/f33/f3333d504730da0f844289540d692627.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3068960"/>
            <a:ext cx="4536504" cy="2808312"/>
          </a:xfrm>
        </p:spPr>
        <p:txBody>
          <a:bodyPr>
            <a:normAutofit fontScale="90000"/>
          </a:bodyPr>
          <a:lstStyle/>
          <a:p>
            <a:pPr algn="r"/>
            <a:r>
              <a:rPr lang="ru-RU" dirty="0"/>
              <a:t>«</a:t>
            </a:r>
            <a:r>
              <a:rPr lang="ru-RU" sz="4400" b="1" dirty="0"/>
              <a:t>Чудесный доктор»                </a:t>
            </a:r>
            <a:r>
              <a:rPr lang="ru-RU" sz="4400" b="1" dirty="0" smtClean="0"/>
              <a:t>А.И</a:t>
            </a:r>
            <a:r>
              <a:rPr lang="ru-RU" sz="4400" b="1" dirty="0"/>
              <a:t>. Куприна как рождественский </a:t>
            </a:r>
            <a:r>
              <a:rPr lang="ru-RU" sz="4400" b="1" dirty="0" smtClean="0"/>
              <a:t>рассказ.</a:t>
            </a:r>
            <a:endParaRPr lang="ru-RU" sz="4400" b="1" dirty="0"/>
          </a:p>
        </p:txBody>
      </p:sp>
      <p:pic>
        <p:nvPicPr>
          <p:cNvPr id="2050" name="Picture 2" descr="http://radiologos.ru/wp-content/uploads/2015/07/150112%D0%9B%D0%B8%D1%82%D0%B5%D1%80%D0%B0%D1%82%D1%83%D1%80%D0%BD%D1%8B%D0%B5-%D1%87%D1%82%D0%B5%D0%BD%D0%B8%D1%8F.-%D0%90%D0%BB%D0%B5%D0%BA%D1%81%D0%B0%D0%BD%D0%B4%D1%80-%D0%9A%D1%83%D0%BF%D1%80%D0%B8%D0%BD-%C2%AB%D0%A7%D1%83%D0%B4%D0%B5%D1%81%D0%BD%D1%8B%D0%B9-%D0%B4%D0%BE%D0%BA%D1%82%D0%BE%D1%80%C2%BB-400x2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5" y="620688"/>
            <a:ext cx="381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xxlbook.ru/imgh1946896.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87" t="-23984" r="-1740" b="30274"/>
          <a:stretch/>
        </p:blipFill>
        <p:spPr bwMode="auto">
          <a:xfrm>
            <a:off x="611560" y="2060848"/>
            <a:ext cx="271965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3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95736" y="4437112"/>
            <a:ext cx="6400800" cy="1752600"/>
          </a:xfrm>
        </p:spPr>
        <p:txBody>
          <a:bodyPr>
            <a:noAutofit/>
          </a:bodyPr>
          <a:lstStyle/>
          <a:p>
            <a:pPr algn="r"/>
            <a:r>
              <a:rPr lang="ru-RU" sz="2400" b="1" dirty="0">
                <a:latin typeface="Times New Roman" pitchFamily="18" charset="0"/>
                <a:cs typeface="Times New Roman" pitchFamily="18" charset="0"/>
              </a:rPr>
              <a:t>Александр Иванович Куприн, родился 26 августа 1870 года, в селе </a:t>
            </a:r>
            <a:r>
              <a:rPr lang="ru-RU" sz="2400" b="1" dirty="0" smtClean="0">
                <a:latin typeface="Times New Roman" pitchFamily="18" charset="0"/>
                <a:cs typeface="Times New Roman" pitchFamily="18" charset="0"/>
              </a:rPr>
              <a:t>Наровчат  Пензенской губернии Российской империи. </a:t>
            </a:r>
            <a:r>
              <a:rPr lang="ru-RU" sz="2400" b="1" dirty="0">
                <a:latin typeface="Times New Roman" pitchFamily="18" charset="0"/>
                <a:cs typeface="Times New Roman" pitchFamily="18" charset="0"/>
              </a:rPr>
              <a:t>Русский писатель. Автор романов и </a:t>
            </a:r>
            <a:r>
              <a:rPr lang="ru-RU" sz="2400" b="1" dirty="0" err="1" smtClean="0">
                <a:latin typeface="Times New Roman" pitchFamily="18" charset="0"/>
                <a:cs typeface="Times New Roman" pitchFamily="18" charset="0"/>
              </a:rPr>
              <a:t>повестей,более</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100 рассказов и очерков. Умер 25 августа 1938 года, в городе Ленинград, СССР.</a:t>
            </a:r>
          </a:p>
        </p:txBody>
      </p:sp>
      <p:pic>
        <p:nvPicPr>
          <p:cNvPr id="1026" name="Picture 2" descr="афоризмы, цитаты, высказывания, фразы Куприн Александр Иван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07056"/>
            <a:ext cx="2179902" cy="27511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43808" y="328105"/>
            <a:ext cx="6120680" cy="2554545"/>
          </a:xfrm>
          <a:prstGeom prst="rect">
            <a:avLst/>
          </a:prstGeom>
        </p:spPr>
        <p:txBody>
          <a:bodyPr wrap="square">
            <a:spAutoFit/>
          </a:bodyPr>
          <a:lstStyle/>
          <a:p>
            <a:pPr algn="ctr"/>
            <a:r>
              <a:rPr lang="ru-RU" sz="2000" b="1" i="1" kern="10" dirty="0">
                <a:ln w="9525">
                  <a:solidFill>
                    <a:schemeClr val="tx2"/>
                  </a:solidFill>
                  <a:round/>
                  <a:headEnd/>
                  <a:tailEnd/>
                </a:ln>
                <a:latin typeface="Times New Roman" pitchFamily="18" charset="0"/>
                <a:cs typeface="Times New Roman" pitchFamily="18" charset="0"/>
              </a:rPr>
              <a:t>При мысли о Куприне хочется сразу </a:t>
            </a:r>
          </a:p>
          <a:p>
            <a:pPr algn="ctr"/>
            <a:r>
              <a:rPr lang="ru-RU" sz="2000" b="1" i="1" kern="10" dirty="0">
                <a:ln w="9525">
                  <a:solidFill>
                    <a:schemeClr val="tx2"/>
                  </a:solidFill>
                  <a:round/>
                  <a:headEnd/>
                  <a:tailEnd/>
                </a:ln>
                <a:latin typeface="Times New Roman" pitchFamily="18" charset="0"/>
                <a:cs typeface="Times New Roman" pitchFamily="18" charset="0"/>
              </a:rPr>
              <a:t>сказать: добрый талант. </a:t>
            </a:r>
          </a:p>
          <a:p>
            <a:pPr algn="ctr"/>
            <a:r>
              <a:rPr lang="ru-RU" sz="2000" b="1" i="1" kern="10" dirty="0">
                <a:ln w="9525">
                  <a:solidFill>
                    <a:schemeClr val="tx2"/>
                  </a:solidFill>
                  <a:round/>
                  <a:headEnd/>
                  <a:tailEnd/>
                </a:ln>
                <a:latin typeface="Times New Roman" pitchFamily="18" charset="0"/>
                <a:cs typeface="Times New Roman" pitchFamily="18" charset="0"/>
              </a:rPr>
              <a:t>Все произведения писателя </a:t>
            </a:r>
          </a:p>
          <a:p>
            <a:pPr algn="ctr"/>
            <a:r>
              <a:rPr lang="ru-RU" sz="2000" b="1" i="1" kern="10" dirty="0">
                <a:ln w="9525">
                  <a:solidFill>
                    <a:schemeClr val="tx2"/>
                  </a:solidFill>
                  <a:round/>
                  <a:headEnd/>
                  <a:tailEnd/>
                </a:ln>
                <a:latin typeface="Times New Roman" pitchFamily="18" charset="0"/>
                <a:cs typeface="Times New Roman" pitchFamily="18" charset="0"/>
              </a:rPr>
              <a:t>пропитаны этой бесконечной </a:t>
            </a:r>
          </a:p>
          <a:p>
            <a:pPr algn="ctr"/>
            <a:r>
              <a:rPr lang="ru-RU" sz="2000" b="1" i="1" kern="10" dirty="0">
                <a:ln w="9525">
                  <a:solidFill>
                    <a:schemeClr val="tx2"/>
                  </a:solidFill>
                  <a:round/>
                  <a:headEnd/>
                  <a:tailEnd/>
                </a:ln>
                <a:latin typeface="Times New Roman" pitchFamily="18" charset="0"/>
                <a:cs typeface="Times New Roman" pitchFamily="18" charset="0"/>
              </a:rPr>
              <a:t>добротой или, говоря его же словами, </a:t>
            </a:r>
          </a:p>
          <a:p>
            <a:pPr algn="ctr"/>
            <a:r>
              <a:rPr lang="ru-RU" sz="2000" b="1" i="1" kern="10" dirty="0">
                <a:ln w="9525">
                  <a:solidFill>
                    <a:schemeClr val="tx2"/>
                  </a:solidFill>
                  <a:round/>
                  <a:headEnd/>
                  <a:tailEnd/>
                </a:ln>
                <a:latin typeface="Times New Roman" pitchFamily="18" charset="0"/>
                <a:cs typeface="Times New Roman" pitchFamily="18" charset="0"/>
              </a:rPr>
              <a:t>любовью ко всему живому-</a:t>
            </a:r>
          </a:p>
          <a:p>
            <a:pPr algn="ctr"/>
            <a:r>
              <a:rPr lang="ru-RU" sz="2000" b="1" i="1" kern="10" dirty="0">
                <a:ln w="9525">
                  <a:solidFill>
                    <a:schemeClr val="tx2"/>
                  </a:solidFill>
                  <a:round/>
                  <a:headEnd/>
                  <a:tailEnd/>
                </a:ln>
                <a:latin typeface="Times New Roman" pitchFamily="18" charset="0"/>
                <a:cs typeface="Times New Roman" pitchFamily="18" charset="0"/>
              </a:rPr>
              <a:t>к дереву</a:t>
            </a:r>
            <a:r>
              <a:rPr lang="ru-RU" sz="2000" b="1" i="1" kern="10" dirty="0" smtClean="0">
                <a:ln w="9525">
                  <a:solidFill>
                    <a:schemeClr val="tx2"/>
                  </a:solidFill>
                  <a:round/>
                  <a:headEnd/>
                  <a:tailEnd/>
                </a:ln>
                <a:latin typeface="Times New Roman" pitchFamily="18" charset="0"/>
                <a:cs typeface="Times New Roman" pitchFamily="18" charset="0"/>
              </a:rPr>
              <a:t>, собаке, воде ,земле</a:t>
            </a:r>
            <a:r>
              <a:rPr lang="ru-RU" sz="2000" b="1" i="1" kern="10" dirty="0">
                <a:ln w="9525">
                  <a:solidFill>
                    <a:schemeClr val="tx2"/>
                  </a:solidFill>
                  <a:round/>
                  <a:headEnd/>
                  <a:tailEnd/>
                </a:ln>
                <a:latin typeface="Times New Roman" pitchFamily="18" charset="0"/>
                <a:cs typeface="Times New Roman" pitchFamily="18" charset="0"/>
              </a:rPr>
              <a:t>,</a:t>
            </a:r>
          </a:p>
          <a:p>
            <a:pPr algn="ctr"/>
            <a:r>
              <a:rPr lang="ru-RU" sz="2000" b="1" i="1" kern="10" dirty="0">
                <a:ln w="9525">
                  <a:solidFill>
                    <a:schemeClr val="tx2"/>
                  </a:solidFill>
                  <a:round/>
                  <a:headEnd/>
                  <a:tailEnd/>
                </a:ln>
                <a:latin typeface="Times New Roman" pitchFamily="18" charset="0"/>
                <a:cs typeface="Times New Roman" pitchFamily="18" charset="0"/>
              </a:rPr>
              <a:t>человеку</a:t>
            </a:r>
            <a:r>
              <a:rPr lang="ru-RU" sz="2000" b="1" i="1" kern="10" dirty="0" smtClean="0">
                <a:ln w="9525">
                  <a:solidFill>
                    <a:schemeClr val="tx2"/>
                  </a:solidFill>
                  <a:round/>
                  <a:headEnd/>
                  <a:tailEnd/>
                </a:ln>
                <a:latin typeface="Times New Roman" pitchFamily="18" charset="0"/>
                <a:cs typeface="Times New Roman" pitchFamily="18" charset="0"/>
              </a:rPr>
              <a:t>, небу</a:t>
            </a:r>
            <a:r>
              <a:rPr lang="ru-RU" sz="2000" b="1" i="1" kern="10" dirty="0">
                <a:ln w="9525">
                  <a:solidFill>
                    <a:schemeClr val="tx2"/>
                  </a:solidFill>
                  <a:round/>
                  <a:headEnd/>
                  <a:tailEnd/>
                </a:ln>
                <a:solidFill>
                  <a:srgbClr val="FFFFFF"/>
                </a:solidFill>
                <a:latin typeface="Times New Roman" pitchFamily="18" charset="0"/>
                <a:cs typeface="Times New Roman" pitchFamily="18" charset="0"/>
              </a:rPr>
              <a:t>. </a:t>
            </a:r>
            <a:r>
              <a:rPr lang="ru-RU" sz="2000" b="1" i="1" kern="10" dirty="0" smtClean="0">
                <a:ln w="9525">
                  <a:solidFill>
                    <a:schemeClr val="tx2"/>
                  </a:solidFill>
                  <a:round/>
                  <a:headEnd/>
                  <a:tailEnd/>
                </a:ln>
                <a:solidFill>
                  <a:srgbClr val="FFFFFF"/>
                </a:solidFill>
                <a:latin typeface="Times New Roman" pitchFamily="18" charset="0"/>
                <a:cs typeface="Times New Roman" pitchFamily="18" charset="0"/>
              </a:rPr>
              <a:t> </a:t>
            </a:r>
            <a:r>
              <a:rPr lang="ru-RU" sz="2000" b="1" i="1" kern="10" dirty="0" err="1" smtClean="0">
                <a:ln w="9525">
                  <a:solidFill>
                    <a:schemeClr val="tx2"/>
                  </a:solidFill>
                  <a:round/>
                  <a:headEnd/>
                  <a:tailEnd/>
                </a:ln>
                <a:latin typeface="Times New Roman" pitchFamily="18" charset="0"/>
                <a:cs typeface="Times New Roman" pitchFamily="18" charset="0"/>
              </a:rPr>
              <a:t>О.Михайлов</a:t>
            </a:r>
            <a:endParaRPr lang="ru-RU" sz="2000" b="1" i="1" kern="10" dirty="0">
              <a:ln w="9525">
                <a:solidFill>
                  <a:schemeClr val="tx2"/>
                </a:solidFill>
                <a:round/>
                <a:headEnd/>
                <a:tailEnd/>
              </a:ln>
              <a:latin typeface="Times New Roman" pitchFamily="18" charset="0"/>
              <a:cs typeface="Times New Roman" pitchFamily="18" charset="0"/>
            </a:endParaRPr>
          </a:p>
        </p:txBody>
      </p:sp>
    </p:spTree>
    <p:extLst>
      <p:ext uri="{BB962C8B-B14F-4D97-AF65-F5344CB8AC3E}">
        <p14:creationId xmlns:p14="http://schemas.microsoft.com/office/powerpoint/2010/main" val="187354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280920" cy="3970318"/>
          </a:xfrm>
          <a:prstGeom prst="rect">
            <a:avLst/>
          </a:prstGeom>
        </p:spPr>
        <p:txBody>
          <a:bodyPr wrap="square">
            <a:spAutoFit/>
          </a:bodyPr>
          <a:lstStyle/>
          <a:p>
            <a:r>
              <a:rPr lang="ru-RU" sz="2800" b="1" kern="10" dirty="0" smtClean="0">
                <a:ln w="9525">
                  <a:solidFill>
                    <a:schemeClr val="tx2"/>
                  </a:solidFill>
                  <a:round/>
                  <a:headEnd/>
                  <a:tailEnd/>
                </a:ln>
                <a:latin typeface="Times New Roman" pitchFamily="18" charset="0"/>
                <a:cs typeface="Times New Roman" pitchFamily="18" charset="0"/>
              </a:rPr>
              <a:t>Чудо - всякое </a:t>
            </a:r>
            <a:r>
              <a:rPr lang="ru-RU" sz="2800" b="1" kern="10" dirty="0" err="1">
                <a:ln w="9525">
                  <a:solidFill>
                    <a:schemeClr val="tx2"/>
                  </a:solidFill>
                  <a:round/>
                  <a:headEnd/>
                  <a:tailEnd/>
                </a:ln>
                <a:latin typeface="Times New Roman" pitchFamily="18" charset="0"/>
                <a:cs typeface="Times New Roman" pitchFamily="18" charset="0"/>
              </a:rPr>
              <a:t>явление,кое</a:t>
            </a:r>
            <a:r>
              <a:rPr lang="ru-RU" sz="2800" b="1" kern="10" dirty="0">
                <a:ln w="9525">
                  <a:solidFill>
                    <a:schemeClr val="tx2"/>
                  </a:solidFill>
                  <a:round/>
                  <a:headEnd/>
                  <a:tailEnd/>
                </a:ln>
                <a:latin typeface="Times New Roman" pitchFamily="18" charset="0"/>
                <a:cs typeface="Times New Roman" pitchFamily="18" charset="0"/>
              </a:rPr>
              <a:t> мы не </a:t>
            </a:r>
          </a:p>
          <a:p>
            <a:r>
              <a:rPr lang="ru-RU" sz="2800" b="1" kern="10" dirty="0">
                <a:ln w="9525">
                  <a:solidFill>
                    <a:schemeClr val="tx2"/>
                  </a:solidFill>
                  <a:round/>
                  <a:headEnd/>
                  <a:tailEnd/>
                </a:ln>
                <a:latin typeface="Times New Roman" pitchFamily="18" charset="0"/>
                <a:cs typeface="Times New Roman" pitchFamily="18" charset="0"/>
              </a:rPr>
              <a:t>умеем объяснить по</a:t>
            </a:r>
          </a:p>
          <a:p>
            <a:r>
              <a:rPr lang="ru-RU" sz="2800" b="1" kern="10" dirty="0">
                <a:ln w="9525">
                  <a:solidFill>
                    <a:schemeClr val="tx2"/>
                  </a:solidFill>
                  <a:round/>
                  <a:headEnd/>
                  <a:tailEnd/>
                </a:ln>
                <a:latin typeface="Times New Roman" pitchFamily="18" charset="0"/>
                <a:cs typeface="Times New Roman" pitchFamily="18" charset="0"/>
              </a:rPr>
              <a:t>известным нам законам,- </a:t>
            </a:r>
          </a:p>
          <a:p>
            <a:r>
              <a:rPr lang="ru-RU" sz="2800" b="1" kern="10" dirty="0">
                <a:ln w="9525">
                  <a:solidFill>
                    <a:schemeClr val="tx2"/>
                  </a:solidFill>
                  <a:round/>
                  <a:headEnd/>
                  <a:tailEnd/>
                </a:ln>
                <a:latin typeface="Times New Roman" pitchFamily="18" charset="0"/>
                <a:cs typeface="Times New Roman" pitchFamily="18" charset="0"/>
              </a:rPr>
              <a:t>диво</a:t>
            </a:r>
            <a:r>
              <a:rPr lang="ru-RU" sz="2800" b="1" kern="10" dirty="0" smtClean="0">
                <a:ln w="9525">
                  <a:solidFill>
                    <a:schemeClr val="tx2"/>
                  </a:solidFill>
                  <a:round/>
                  <a:headEnd/>
                  <a:tailEnd/>
                </a:ln>
                <a:latin typeface="Times New Roman" pitchFamily="18" charset="0"/>
                <a:cs typeface="Times New Roman" pitchFamily="18" charset="0"/>
              </a:rPr>
              <a:t>, необычайная </a:t>
            </a:r>
            <a:r>
              <a:rPr lang="ru-RU" sz="2800" b="1" kern="10" dirty="0">
                <a:ln w="9525">
                  <a:solidFill>
                    <a:schemeClr val="tx2"/>
                  </a:solidFill>
                  <a:round/>
                  <a:headEnd/>
                  <a:tailEnd/>
                </a:ln>
                <a:latin typeface="Times New Roman" pitchFamily="18" charset="0"/>
                <a:cs typeface="Times New Roman" pitchFamily="18" charset="0"/>
              </a:rPr>
              <a:t>вещь</a:t>
            </a:r>
          </a:p>
          <a:p>
            <a:r>
              <a:rPr lang="ru-RU" sz="2800" b="1" kern="10" dirty="0">
                <a:ln w="9525">
                  <a:solidFill>
                    <a:schemeClr val="tx2"/>
                  </a:solidFill>
                  <a:round/>
                  <a:headEnd/>
                  <a:tailEnd/>
                </a:ln>
                <a:latin typeface="Times New Roman" pitchFamily="18" charset="0"/>
                <a:cs typeface="Times New Roman" pitchFamily="18" charset="0"/>
              </a:rPr>
              <a:t>или явление,</a:t>
            </a:r>
          </a:p>
          <a:p>
            <a:r>
              <a:rPr lang="ru-RU" sz="2800" b="1" kern="10" dirty="0">
                <a:ln w="9525">
                  <a:solidFill>
                    <a:schemeClr val="tx2"/>
                  </a:solidFill>
                  <a:round/>
                  <a:headEnd/>
                  <a:tailEnd/>
                </a:ln>
                <a:latin typeface="Times New Roman" pitchFamily="18" charset="0"/>
                <a:cs typeface="Times New Roman" pitchFamily="18" charset="0"/>
              </a:rPr>
              <a:t>случай</a:t>
            </a:r>
            <a:r>
              <a:rPr lang="ru-RU" sz="2800" b="1" kern="10" dirty="0" smtClean="0">
                <a:ln w="9525">
                  <a:solidFill>
                    <a:schemeClr val="tx2"/>
                  </a:solidFill>
                  <a:round/>
                  <a:headEnd/>
                  <a:tailEnd/>
                </a:ln>
                <a:latin typeface="Times New Roman" pitchFamily="18" charset="0"/>
                <a:cs typeface="Times New Roman" pitchFamily="18" charset="0"/>
              </a:rPr>
              <a:t>: неожиданное</a:t>
            </a:r>
            <a:endParaRPr lang="ru-RU" sz="2800" b="1" kern="10" dirty="0">
              <a:ln w="9525">
                <a:solidFill>
                  <a:schemeClr val="tx2"/>
                </a:solidFill>
                <a:round/>
                <a:headEnd/>
                <a:tailEnd/>
              </a:ln>
              <a:latin typeface="Times New Roman" pitchFamily="18" charset="0"/>
              <a:cs typeface="Times New Roman" pitchFamily="18" charset="0"/>
            </a:endParaRPr>
          </a:p>
          <a:p>
            <a:r>
              <a:rPr lang="ru-RU" sz="2800" b="1" kern="10" dirty="0">
                <a:ln w="9525">
                  <a:solidFill>
                    <a:schemeClr val="tx2"/>
                  </a:solidFill>
                  <a:round/>
                  <a:headEnd/>
                  <a:tailEnd/>
                </a:ln>
                <a:latin typeface="Times New Roman" pitchFamily="18" charset="0"/>
                <a:cs typeface="Times New Roman" pitchFamily="18" charset="0"/>
              </a:rPr>
              <a:t>и противное предвидимой</a:t>
            </a:r>
          </a:p>
          <a:p>
            <a:r>
              <a:rPr lang="ru-RU" sz="2800" b="1" kern="10" dirty="0">
                <a:ln w="9525">
                  <a:solidFill>
                    <a:schemeClr val="tx2"/>
                  </a:solidFill>
                  <a:round/>
                  <a:headEnd/>
                  <a:tailEnd/>
                </a:ln>
                <a:latin typeface="Times New Roman" pitchFamily="18" charset="0"/>
                <a:cs typeface="Times New Roman" pitchFamily="18" charset="0"/>
              </a:rPr>
              <a:t>возможности</a:t>
            </a:r>
            <a:r>
              <a:rPr lang="ru-RU" sz="2800" b="1" kern="10" dirty="0" smtClean="0">
                <a:ln w="9525">
                  <a:solidFill>
                    <a:schemeClr val="tx2"/>
                  </a:solidFill>
                  <a:round/>
                  <a:headEnd/>
                  <a:tailEnd/>
                </a:ln>
                <a:latin typeface="Times New Roman" pitchFamily="18" charset="0"/>
                <a:cs typeface="Times New Roman" pitchFamily="18" charset="0"/>
              </a:rPr>
              <a:t>, едва</a:t>
            </a:r>
            <a:endParaRPr lang="ru-RU" sz="2800" b="1" kern="10" dirty="0">
              <a:ln w="9525">
                <a:solidFill>
                  <a:schemeClr val="tx2"/>
                </a:solidFill>
                <a:round/>
                <a:headEnd/>
                <a:tailEnd/>
              </a:ln>
              <a:latin typeface="Times New Roman" pitchFamily="18" charset="0"/>
              <a:cs typeface="Times New Roman" pitchFamily="18" charset="0"/>
            </a:endParaRPr>
          </a:p>
          <a:p>
            <a:r>
              <a:rPr lang="ru-RU" sz="2800" b="1" kern="10" dirty="0">
                <a:ln w="9525">
                  <a:solidFill>
                    <a:schemeClr val="tx2"/>
                  </a:solidFill>
                  <a:round/>
                  <a:headEnd/>
                  <a:tailEnd/>
                </a:ln>
                <a:latin typeface="Times New Roman" pitchFamily="18" charset="0"/>
                <a:cs typeface="Times New Roman" pitchFamily="18" charset="0"/>
              </a:rPr>
              <a:t>сбыточное</a:t>
            </a:r>
            <a:r>
              <a:rPr lang="ru-RU" sz="2800" b="1" kern="10" dirty="0" smtClean="0">
                <a:ln w="9525">
                  <a:solidFill>
                    <a:schemeClr val="tx2"/>
                  </a:solidFill>
                  <a:round/>
                  <a:headEnd/>
                  <a:tailEnd/>
                </a:ln>
                <a:latin typeface="Times New Roman" pitchFamily="18" charset="0"/>
                <a:cs typeface="Times New Roman" pitchFamily="18" charset="0"/>
              </a:rPr>
              <a:t>.  </a:t>
            </a:r>
            <a:r>
              <a:rPr lang="ru-RU" sz="2800" b="1" kern="10" dirty="0" err="1" smtClean="0">
                <a:ln w="9525">
                  <a:solidFill>
                    <a:schemeClr val="tx2"/>
                  </a:solidFill>
                  <a:round/>
                  <a:headEnd/>
                  <a:tailEnd/>
                </a:ln>
                <a:latin typeface="Times New Roman" pitchFamily="18" charset="0"/>
                <a:cs typeface="Times New Roman" pitchFamily="18" charset="0"/>
              </a:rPr>
              <a:t>В.И.Даль</a:t>
            </a:r>
            <a:endParaRPr lang="ru-RU" sz="2800" b="1" kern="10" dirty="0">
              <a:ln w="9525">
                <a:solidFill>
                  <a:schemeClr val="tx2"/>
                </a:solidFill>
                <a:round/>
                <a:headEnd/>
                <a:tailEnd/>
              </a:ln>
              <a:latin typeface="Times New Roman" pitchFamily="18" charset="0"/>
              <a:cs typeface="Times New Roman" pitchFamily="18" charset="0"/>
            </a:endParaRPr>
          </a:p>
        </p:txBody>
      </p:sp>
    </p:spTree>
    <p:extLst>
      <p:ext uri="{BB962C8B-B14F-4D97-AF65-F5344CB8AC3E}">
        <p14:creationId xmlns:p14="http://schemas.microsoft.com/office/powerpoint/2010/main" val="293866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05242" y="685801"/>
            <a:ext cx="4624358" cy="3657599"/>
          </a:xfrm>
        </p:spPr>
        <p:txBody>
          <a:bodyPr>
            <a:normAutofit fontScale="85000" lnSpcReduction="10000"/>
          </a:bodyPr>
          <a:lstStyle/>
          <a:p>
            <a:r>
              <a:rPr lang="ru-RU" sz="2800" b="1" dirty="0">
                <a:latin typeface="Times New Roman" pitchFamily="18" charset="0"/>
                <a:cs typeface="Times New Roman" pitchFamily="18" charset="0"/>
              </a:rPr>
              <a:t>Какое чудо совершил доктор?</a:t>
            </a:r>
          </a:p>
          <a:p>
            <a:r>
              <a:rPr lang="ru-RU" sz="2800" b="1" dirty="0">
                <a:latin typeface="Times New Roman" pitchFamily="18" charset="0"/>
                <a:cs typeface="Times New Roman" pitchFamily="18" charset="0"/>
              </a:rPr>
              <a:t>Почему его поведение и поступки автор представляет «чудесными»?</a:t>
            </a:r>
          </a:p>
          <a:p>
            <a:r>
              <a:rPr lang="ru-RU" sz="2800" b="1" dirty="0">
                <a:latin typeface="Times New Roman" pitchFamily="18" charset="0"/>
                <a:cs typeface="Times New Roman" pitchFamily="18" charset="0"/>
              </a:rPr>
              <a:t>Дайте нравственную оценку поступкам доктора и других героев рассказа.</a:t>
            </a:r>
          </a:p>
          <a:p>
            <a:r>
              <a:rPr lang="ru-RU" sz="2800" b="1" dirty="0">
                <a:latin typeface="Times New Roman" pitchFamily="18" charset="0"/>
                <a:cs typeface="Times New Roman" pitchFamily="18" charset="0"/>
              </a:rPr>
              <a:t>Почему рассказ так называется?</a:t>
            </a:r>
          </a:p>
          <a:p>
            <a:endParaRPr lang="ru-RU" dirty="0"/>
          </a:p>
        </p:txBody>
      </p:sp>
      <p:pic>
        <p:nvPicPr>
          <p:cNvPr id="3076" name="Picture 4" descr="http://imhocloud.com/images/2016/01/06/bf8f94c1242f6d450c012dad9ccd2acf29ea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36712"/>
            <a:ext cx="292649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22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9665"/>
            <a:ext cx="6264696" cy="6740307"/>
          </a:xfrm>
          <a:prstGeom prst="rect">
            <a:avLst/>
          </a:prstGeom>
        </p:spPr>
        <p:txBody>
          <a:bodyPr wrap="square">
            <a:spAutoFit/>
          </a:bodyPr>
          <a:lstStyle/>
          <a:p>
            <a:r>
              <a:rPr lang="ru-RU" b="1" dirty="0" err="1" smtClean="0">
                <a:latin typeface="Times New Roman" pitchFamily="18" charset="0"/>
                <a:cs typeface="Times New Roman" pitchFamily="18" charset="0"/>
              </a:rPr>
              <a:t>Н.И.Пирогов</a:t>
            </a:r>
            <a:r>
              <a:rPr lang="ru-RU" b="1" dirty="0" smtClean="0">
                <a:latin typeface="Times New Roman" pitchFamily="18" charset="0"/>
                <a:cs typeface="Times New Roman" pitchFamily="18" charset="0"/>
              </a:rPr>
              <a:t> – прототип одного из героев рассказа. Основоположник </a:t>
            </a:r>
            <a:r>
              <a:rPr lang="ru-RU" b="1" dirty="0">
                <a:latin typeface="Times New Roman" pitchFamily="18" charset="0"/>
                <a:cs typeface="Times New Roman" pitchFamily="18" charset="0"/>
              </a:rPr>
              <a:t>отечественной хирургии </a:t>
            </a:r>
            <a:r>
              <a:rPr lang="ru-RU" b="1" dirty="0" smtClean="0">
                <a:latin typeface="Times New Roman" pitchFamily="18" charset="0"/>
                <a:cs typeface="Times New Roman" pitchFamily="18" charset="0"/>
              </a:rPr>
              <a:t>После </a:t>
            </a:r>
            <a:r>
              <a:rPr lang="ru-RU" b="1" dirty="0">
                <a:latin typeface="Times New Roman" pitchFamily="18" charset="0"/>
                <a:cs typeface="Times New Roman" pitchFamily="18" charset="0"/>
              </a:rPr>
              <a:t>окончания Московского университета и стажировки он в возрасте 26 лет был из </a:t>
            </a:r>
            <a:r>
              <a:rPr lang="ru-RU" b="1" dirty="0" err="1">
                <a:latin typeface="Times New Roman" pitchFamily="18" charset="0"/>
                <a:cs typeface="Times New Roman" pitchFamily="18" charset="0"/>
              </a:rPr>
              <a:t>бран</a:t>
            </a:r>
            <a:r>
              <a:rPr lang="ru-RU" b="1" dirty="0">
                <a:latin typeface="Times New Roman" pitchFamily="18" charset="0"/>
                <a:cs typeface="Times New Roman" pitchFamily="18" charset="0"/>
              </a:rPr>
              <a:t> профессором хирургии Дерптского университета.</a:t>
            </a:r>
          </a:p>
          <a:p>
            <a:r>
              <a:rPr lang="ru-RU" b="1" dirty="0">
                <a:latin typeface="Times New Roman" pitchFamily="18" charset="0"/>
                <a:cs typeface="Times New Roman" pitchFamily="18" charset="0"/>
              </a:rPr>
              <a:t>В 1841 г. Н. И. Пирогов возглавил впервые организованную кафедру госпитальной хирургии в Медико-хирургической академии.</a:t>
            </a:r>
          </a:p>
          <a:p>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Им создана новая наука - топографическая анатомия, без которой немыслима подготовка хирурга. Он придавал большое значение внедрению обезболивания. Работы Н. И. Пирогова положили начало учению о хирургической инфекции. Н. И. Пирогов разработал и обосновал основные принципы военно-полевой хирургии: сортировка раненых, создание пунктов первой помощи, резервных госпиталей, эвакуация раненых в тыловые районы. Н. И. Пирогов впервые в военных условиях (во время осады Севастополя) привлек к помощи раненым сестер милосердия. Он высоко оценил труд первых сестер, которые не только помогали во время операций и при перевязках, но также готовили лекарства и взяли на себя многие административные функции. Н. И. Пирогов разработал ряд операций, не потерявших значения и сегодня.</a:t>
            </a:r>
          </a:p>
        </p:txBody>
      </p:sp>
      <p:pic>
        <p:nvPicPr>
          <p:cNvPr id="6146" name="Picture 2" descr="http://e-most.ru/images/pirogov.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211757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6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5085184"/>
            <a:ext cx="4572000" cy="646331"/>
          </a:xfrm>
          <a:prstGeom prst="rect">
            <a:avLst/>
          </a:prstGeom>
        </p:spPr>
        <p:txBody>
          <a:bodyPr>
            <a:spAutoFit/>
          </a:bodyPr>
          <a:lstStyle/>
          <a:p>
            <a:endParaRPr lang="ru-RU" kern="10" dirty="0">
              <a:ln w="9525">
                <a:solidFill>
                  <a:schemeClr val="tx2"/>
                </a:solidFill>
                <a:round/>
                <a:headEnd/>
                <a:tailEnd/>
              </a:ln>
              <a:solidFill>
                <a:schemeClr val="tx2"/>
              </a:solidFill>
              <a:latin typeface="Arial"/>
              <a:cs typeface="Arial"/>
            </a:endParaRPr>
          </a:p>
          <a:p>
            <a:r>
              <a:rPr lang="ru-RU" kern="10" dirty="0">
                <a:ln w="9525">
                  <a:solidFill>
                    <a:schemeClr val="tx2"/>
                  </a:solidFill>
                  <a:round/>
                  <a:headEnd/>
                  <a:tailEnd/>
                </a:ln>
                <a:solidFill>
                  <a:schemeClr val="tx2"/>
                </a:solidFill>
                <a:latin typeface="Arial"/>
                <a:cs typeface="Arial"/>
              </a:rPr>
              <a:t> </a:t>
            </a:r>
            <a:endParaRPr lang="ru-RU" dirty="0"/>
          </a:p>
        </p:txBody>
      </p:sp>
      <p:sp>
        <p:nvSpPr>
          <p:cNvPr id="4" name="Прямоугольник 3"/>
          <p:cNvSpPr/>
          <p:nvPr/>
        </p:nvSpPr>
        <p:spPr>
          <a:xfrm>
            <a:off x="179512" y="1988840"/>
            <a:ext cx="4464496" cy="1569660"/>
          </a:xfrm>
          <a:prstGeom prst="rect">
            <a:avLst/>
          </a:prstGeom>
        </p:spPr>
        <p:txBody>
          <a:bodyPr wrap="square">
            <a:spAutoFit/>
          </a:bodyPr>
          <a:lstStyle/>
          <a:p>
            <a:r>
              <a:rPr lang="ru-RU" sz="2400" b="1" kern="10" dirty="0" smtClean="0">
                <a:ln w="9525">
                  <a:solidFill>
                    <a:schemeClr val="tx2"/>
                  </a:solidFill>
                  <a:round/>
                  <a:headEnd/>
                  <a:tailEnd/>
                </a:ln>
                <a:latin typeface="Times New Roman" pitchFamily="18" charset="0"/>
                <a:cs typeface="Times New Roman" pitchFamily="18" charset="0"/>
              </a:rPr>
              <a:t>Рождество - рожденье</a:t>
            </a:r>
            <a:r>
              <a:rPr lang="ru-RU" sz="2400" b="1" kern="10" dirty="0">
                <a:ln w="9525">
                  <a:solidFill>
                    <a:schemeClr val="tx2"/>
                  </a:solidFill>
                  <a:round/>
                  <a:headEnd/>
                  <a:tailEnd/>
                </a:ln>
                <a:latin typeface="Times New Roman" pitchFamily="18" charset="0"/>
                <a:cs typeface="Times New Roman" pitchFamily="18" charset="0"/>
              </a:rPr>
              <a:t>; годовщина рожденья; </a:t>
            </a:r>
            <a:r>
              <a:rPr lang="ru-RU" sz="2400" b="1" kern="10" dirty="0" smtClean="0">
                <a:ln w="9525">
                  <a:solidFill>
                    <a:schemeClr val="tx2"/>
                  </a:solidFill>
                  <a:round/>
                  <a:headEnd/>
                  <a:tailEnd/>
                </a:ln>
                <a:latin typeface="Times New Roman" pitchFamily="18" charset="0"/>
                <a:cs typeface="Times New Roman" pitchFamily="18" charset="0"/>
              </a:rPr>
              <a:t>память</a:t>
            </a:r>
            <a:r>
              <a:rPr lang="ru-RU" sz="2400" b="1" kern="10" dirty="0">
                <a:ln w="9525">
                  <a:solidFill>
                    <a:schemeClr val="tx2"/>
                  </a:solidFill>
                  <a:round/>
                  <a:headEnd/>
                  <a:tailEnd/>
                </a:ln>
                <a:latin typeface="Times New Roman" pitchFamily="18" charset="0"/>
                <a:cs typeface="Times New Roman" pitchFamily="18" charset="0"/>
              </a:rPr>
              <a:t>; день памяти </a:t>
            </a:r>
            <a:r>
              <a:rPr lang="ru-RU" sz="2400" b="1" kern="10" dirty="0" smtClean="0">
                <a:ln w="9525">
                  <a:solidFill>
                    <a:schemeClr val="tx2"/>
                  </a:solidFill>
                  <a:round/>
                  <a:headEnd/>
                  <a:tailEnd/>
                </a:ln>
                <a:latin typeface="Times New Roman" pitchFamily="18" charset="0"/>
                <a:cs typeface="Times New Roman" pitchFamily="18" charset="0"/>
              </a:rPr>
              <a:t>Рождества  Христова. </a:t>
            </a:r>
            <a:r>
              <a:rPr lang="ru-RU" sz="2400" b="1" kern="10" dirty="0" err="1" smtClean="0">
                <a:ln w="9525">
                  <a:solidFill>
                    <a:schemeClr val="tx2"/>
                  </a:solidFill>
                  <a:round/>
                  <a:headEnd/>
                  <a:tailEnd/>
                </a:ln>
                <a:latin typeface="Times New Roman" pitchFamily="18" charset="0"/>
                <a:cs typeface="Times New Roman" pitchFamily="18" charset="0"/>
              </a:rPr>
              <a:t>В.Даль</a:t>
            </a:r>
            <a:r>
              <a:rPr lang="ru-RU" sz="2400" b="1" kern="10" dirty="0" smtClean="0">
                <a:ln w="9525">
                  <a:solidFill>
                    <a:schemeClr val="tx2"/>
                  </a:solidFill>
                  <a:round/>
                  <a:headEnd/>
                  <a:tailEnd/>
                </a:ln>
                <a:latin typeface="Times New Roman" pitchFamily="18" charset="0"/>
                <a:cs typeface="Times New Roman" pitchFamily="18" charset="0"/>
              </a:rPr>
              <a:t>.</a:t>
            </a:r>
            <a:endParaRPr lang="ru-RU" sz="2400" b="1" kern="10" dirty="0">
              <a:ln w="9525">
                <a:solidFill>
                  <a:schemeClr val="tx2"/>
                </a:solidFill>
                <a:round/>
                <a:headEnd/>
                <a:tailEnd/>
              </a:ln>
              <a:latin typeface="Times New Roman" pitchFamily="18" charset="0"/>
              <a:cs typeface="Times New Roman" pitchFamily="18" charset="0"/>
            </a:endParaRPr>
          </a:p>
        </p:txBody>
      </p:sp>
      <p:pic>
        <p:nvPicPr>
          <p:cNvPr id="4098" name="Picture 2" descr="Фото, Новый год, открытка, праздники, Рождество |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7" y="332656"/>
            <a:ext cx="427672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5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6192688" cy="5170646"/>
          </a:xfrm>
          <a:prstGeom prst="rect">
            <a:avLst/>
          </a:prstGeom>
        </p:spPr>
        <p:txBody>
          <a:bodyPr wrap="square">
            <a:spAutoFit/>
          </a:bodyPr>
          <a:lstStyle/>
          <a:p>
            <a:r>
              <a:rPr lang="ru-RU" sz="2400" b="1" kern="10" dirty="0">
                <a:ln w="9525">
                  <a:solidFill>
                    <a:schemeClr val="tx2"/>
                  </a:solidFill>
                  <a:round/>
                  <a:headEnd/>
                  <a:tailEnd/>
                </a:ln>
                <a:latin typeface="Times New Roman" pitchFamily="18" charset="0"/>
                <a:cs typeface="Times New Roman" pitchFamily="18" charset="0"/>
              </a:rPr>
              <a:t>Рождественский рассказ - это особый вид рассказов,</a:t>
            </a:r>
          </a:p>
          <a:p>
            <a:r>
              <a:rPr lang="ru-RU" sz="2400" b="1" kern="10" dirty="0">
                <a:ln w="9525">
                  <a:solidFill>
                    <a:schemeClr val="tx2"/>
                  </a:solidFill>
                  <a:round/>
                  <a:headEnd/>
                  <a:tailEnd/>
                </a:ln>
                <a:latin typeface="Times New Roman" pitchFamily="18" charset="0"/>
                <a:cs typeface="Times New Roman" pitchFamily="18" charset="0"/>
              </a:rPr>
              <a:t> которые выделяются сходными</a:t>
            </a:r>
          </a:p>
          <a:p>
            <a:r>
              <a:rPr lang="ru-RU" sz="2400" b="1" kern="10" dirty="0">
                <a:ln w="9525">
                  <a:solidFill>
                    <a:schemeClr val="tx2"/>
                  </a:solidFill>
                  <a:round/>
                  <a:headEnd/>
                  <a:tailEnd/>
                </a:ln>
                <a:latin typeface="Times New Roman" pitchFamily="18" charset="0"/>
                <a:cs typeface="Times New Roman" pitchFamily="18" charset="0"/>
              </a:rPr>
              <a:t>сюжетами: несчастный,</a:t>
            </a:r>
          </a:p>
          <a:p>
            <a:r>
              <a:rPr lang="ru-RU" sz="2400" b="1" kern="10" dirty="0">
                <a:ln w="9525">
                  <a:solidFill>
                    <a:schemeClr val="tx2"/>
                  </a:solidFill>
                  <a:round/>
                  <a:headEnd/>
                  <a:tailEnd/>
                </a:ln>
                <a:latin typeface="Times New Roman" pitchFamily="18" charset="0"/>
                <a:cs typeface="Times New Roman" pitchFamily="18" charset="0"/>
              </a:rPr>
              <a:t> обездоленный человек на </a:t>
            </a:r>
          </a:p>
          <a:p>
            <a:r>
              <a:rPr lang="ru-RU" sz="2400" b="1" kern="10" dirty="0">
                <a:ln w="9525">
                  <a:solidFill>
                    <a:schemeClr val="tx2"/>
                  </a:solidFill>
                  <a:round/>
                  <a:headEnd/>
                  <a:tailEnd/>
                </a:ln>
                <a:latin typeface="Times New Roman" pitchFamily="18" charset="0"/>
                <a:cs typeface="Times New Roman" pitchFamily="18" charset="0"/>
              </a:rPr>
              <a:t>Рождество чудесным образом</a:t>
            </a:r>
          </a:p>
          <a:p>
            <a:r>
              <a:rPr lang="ru-RU" sz="2400" b="1" kern="10" dirty="0">
                <a:ln w="9525">
                  <a:solidFill>
                    <a:schemeClr val="tx2"/>
                  </a:solidFill>
                  <a:round/>
                  <a:headEnd/>
                  <a:tailEnd/>
                </a:ln>
                <a:latin typeface="Times New Roman" pitchFamily="18" charset="0"/>
                <a:cs typeface="Times New Roman" pitchFamily="18" charset="0"/>
              </a:rPr>
              <a:t> встречает своё счастье. </a:t>
            </a:r>
            <a:r>
              <a:rPr lang="ru-RU" sz="2400" b="1" dirty="0">
                <a:latin typeface="Times New Roman" pitchFamily="18" charset="0"/>
                <a:cs typeface="Times New Roman" pitchFamily="18" charset="0"/>
              </a:rPr>
              <a:t>Традиция рождественского рассказа берёт своё начало в средневековых мистериях, тематика и стилистика которых была обусловлена сферой их бытования – карнавальными религиозными представлениями.</a:t>
            </a:r>
          </a:p>
          <a:p>
            <a:endParaRPr lang="ru-RU" b="1" kern="10" dirty="0">
              <a:ln w="9525">
                <a:solidFill>
                  <a:schemeClr val="tx2"/>
                </a:solidFill>
                <a:round/>
                <a:headEnd/>
                <a:tailEnd/>
              </a:ln>
              <a:latin typeface="Times New Roman" pitchFamily="18" charset="0"/>
              <a:cs typeface="Times New Roman" pitchFamily="18" charset="0"/>
            </a:endParaRPr>
          </a:p>
        </p:txBody>
      </p:sp>
      <p:pic>
        <p:nvPicPr>
          <p:cNvPr id="5122" name="Picture 2" descr="http://knigamir.com/upload/iblock/f33/f3333d504730da0f844289540d69262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917979"/>
            <a:ext cx="2750701" cy="37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5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352928" cy="6740307"/>
          </a:xfrm>
          <a:prstGeom prst="rect">
            <a:avLst/>
          </a:prstGeom>
        </p:spPr>
        <p:txBody>
          <a:bodyPr wrap="square">
            <a:spAutoFit/>
          </a:bodyPr>
          <a:lstStyle/>
          <a:p>
            <a:r>
              <a:rPr lang="ru-RU" sz="2400" b="1" dirty="0">
                <a:latin typeface="Times New Roman" pitchFamily="18" charset="0"/>
                <a:cs typeface="Times New Roman" pitchFamily="18" charset="0"/>
              </a:rPr>
              <a:t>Жанровые особенности классического рождественского рассказа таковы: </a:t>
            </a:r>
          </a:p>
          <a:p>
            <a:r>
              <a:rPr lang="ru-RU" sz="2400" b="1" dirty="0">
                <a:latin typeface="Times New Roman" pitchFamily="18" charset="0"/>
                <a:cs typeface="Times New Roman" pitchFamily="18" charset="0"/>
              </a:rPr>
              <a:t>- время рассказа особое – праздник Рождества – время маргинальное, время, когда совершается противоборства добра и зла;</a:t>
            </a:r>
          </a:p>
          <a:p>
            <a:r>
              <a:rPr lang="ru-RU" sz="2400" b="1" dirty="0">
                <a:latin typeface="Times New Roman" pitchFamily="18" charset="0"/>
                <a:cs typeface="Times New Roman" pitchFamily="18" charset="0"/>
              </a:rPr>
              <a:t>- в основе композиции лежит оппозиция зла и добра, ада и рая, того, что есть и того, что должно быть;</a:t>
            </a:r>
          </a:p>
          <a:p>
            <a:r>
              <a:rPr lang="ru-RU" sz="2400" b="1" dirty="0">
                <a:latin typeface="Times New Roman" pitchFamily="18" charset="0"/>
                <a:cs typeface="Times New Roman" pitchFamily="18" charset="0"/>
              </a:rPr>
              <a:t>- герой оказывался в сложной жизненной ситуации (первый член оппозиции); </a:t>
            </a:r>
          </a:p>
          <a:p>
            <a:r>
              <a:rPr lang="ru-RU" sz="2400" b="1" dirty="0">
                <a:latin typeface="Times New Roman" pitchFamily="18" charset="0"/>
                <a:cs typeface="Times New Roman" pitchFamily="18" charset="0"/>
              </a:rPr>
              <a:t>- случается чудо. Чудо может иметь мистическую природу (помощь извне), или быть вполне земным (герой, перестраивая свою духовную жизнь, сам вырывался из ада). На смену отчаянию приходит состояние счастья (второй член оппозиции); </a:t>
            </a:r>
          </a:p>
          <a:p>
            <a:r>
              <a:rPr lang="ru-RU" sz="2400" b="1" dirty="0">
                <a:latin typeface="Times New Roman" pitchFamily="18" charset="0"/>
                <a:cs typeface="Times New Roman" pitchFamily="18" charset="0"/>
              </a:rPr>
              <a:t>- рождественский рассказ имеет, как правило, счастливый конец. </a:t>
            </a:r>
          </a:p>
          <a:p>
            <a:endParaRPr lang="ru-RU" sz="2400" b="1" dirty="0" smtClean="0">
              <a:latin typeface="Times New Roman" pitchFamily="18" charset="0"/>
              <a:cs typeface="Times New Roman" pitchFamily="18" charset="0"/>
            </a:endParaRPr>
          </a:p>
          <a:p>
            <a:endParaRPr lang="ru-RU" sz="2400" dirty="0"/>
          </a:p>
        </p:txBody>
      </p:sp>
    </p:spTree>
    <p:extLst>
      <p:ext uri="{BB962C8B-B14F-4D97-AF65-F5344CB8AC3E}">
        <p14:creationId xmlns:p14="http://schemas.microsoft.com/office/powerpoint/2010/main" val="103956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060848"/>
            <a:ext cx="8712968" cy="3730352"/>
          </a:xfrm>
        </p:spPr>
        <p:txBody>
          <a:bodyPr/>
          <a:lstStyle/>
          <a:p>
            <a:r>
              <a:rPr lang="ru-RU" sz="4000" b="1" dirty="0" smtClean="0"/>
              <a:t>Домашнее задание.</a:t>
            </a:r>
            <a:br>
              <a:rPr lang="ru-RU" sz="4000" b="1" dirty="0" smtClean="0"/>
            </a:br>
            <a:r>
              <a:rPr lang="ru-RU" sz="4000" b="1" dirty="0" smtClean="0"/>
              <a:t>Нарисовать иллюстрацию к рассказу «Чудесный доктор».</a:t>
            </a:r>
            <a:br>
              <a:rPr lang="ru-RU" sz="4000" b="1" dirty="0" smtClean="0"/>
            </a:br>
            <a:r>
              <a:rPr lang="ru-RU" sz="4000" b="1" dirty="0" smtClean="0"/>
              <a:t>Придумайте свою рождественскую историю со счастливым концом.</a:t>
            </a:r>
            <a:br>
              <a:rPr lang="ru-RU" sz="4000" b="1" dirty="0" smtClean="0"/>
            </a:br>
            <a:r>
              <a:rPr lang="ru-RU" sz="4000" b="1" dirty="0" smtClean="0"/>
              <a:t>Чтение феерии </a:t>
            </a:r>
            <a:r>
              <a:rPr lang="ru-RU" sz="4000" b="1" dirty="0" err="1" smtClean="0"/>
              <a:t>А.Грина</a:t>
            </a:r>
            <a:r>
              <a:rPr lang="ru-RU" sz="4000" b="1" dirty="0" smtClean="0"/>
              <a:t> «Алые паруса».</a:t>
            </a:r>
            <a:endParaRPr lang="ru-RU" sz="4000" b="1" dirty="0"/>
          </a:p>
        </p:txBody>
      </p:sp>
    </p:spTree>
    <p:extLst>
      <p:ext uri="{BB962C8B-B14F-4D97-AF65-F5344CB8AC3E}">
        <p14:creationId xmlns:p14="http://schemas.microsoft.com/office/powerpoint/2010/main" val="3235176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48</TotalTime>
  <Words>527</Words>
  <Application>Microsoft Office PowerPoint</Application>
  <PresentationFormat>Экран (4:3)</PresentationFormat>
  <Paragraphs>42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Базовая</vt:lpstr>
      <vt:lpstr>«Чудесный доктор»                А.И. Куприна как рождественский рассказ.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Домашнее задание. Нарисовать иллюстрацию к рассказу «Чудесный доктор». Придумайте свою рождественскую историю со счастливым концом. Чтение феерии А.Грина «Алые паруса».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«Чудесный доктор»                А.И. Куприна как рождественский рассказ</dc:title>
  <dc:creator>припекарня</dc:creator>
  <cp:lastModifiedBy>припекарня</cp:lastModifiedBy>
  <cp:revision>12</cp:revision>
  <dcterms:created xsi:type="dcterms:W3CDTF">2016-01-30T13:48:11Z</dcterms:created>
  <dcterms:modified xsi:type="dcterms:W3CDTF">2016-01-30T14:49:28Z</dcterms:modified>
</cp:coreProperties>
</file>