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75" r:id="rId10"/>
    <p:sldId id="267" r:id="rId11"/>
    <p:sldId id="268" r:id="rId12"/>
    <p:sldId id="278" r:id="rId13"/>
    <p:sldId id="269" r:id="rId14"/>
    <p:sldId id="270" r:id="rId15"/>
    <p:sldId id="279" r:id="rId16"/>
    <p:sldId id="281" r:id="rId17"/>
    <p:sldId id="282" r:id="rId18"/>
    <p:sldId id="283" r:id="rId19"/>
    <p:sldId id="271" r:id="rId20"/>
    <p:sldId id="272" r:id="rId21"/>
    <p:sldId id="280" r:id="rId22"/>
    <p:sldId id="273" r:id="rId23"/>
    <p:sldId id="274" r:id="rId24"/>
    <p:sldId id="276" r:id="rId25"/>
    <p:sldId id="277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8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94;&#1077;&#1085;&#1085;&#1086;&#1089;&#1090;&#1085;&#1099;&#1077;%20&#1086;&#1088;&#1080;&#1077;&#1085;&#1090;&#1072;&#1094;&#1080;&#1080;\&#1084;&#1086;&#1090;&#1080;&#1074;&#1072;&#1094;&#1080;&#1103;%20&#1091;&#1095;&#1077;&#1085;&#1080;&#1103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94;&#1077;&#1085;&#1085;&#1086;&#1089;&#1090;&#1085;&#1099;&#1077;%20&#1086;&#1088;&#1080;&#1077;&#1085;&#1090;&#1072;&#1094;&#1080;&#1080;\&#1075;&#1088;&#1072;&#1092;&#1080;&#1082;&#1080;%20&#1074;%20%2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94;&#1077;&#1085;&#1085;&#1086;&#1089;&#1090;&#1085;&#1099;&#1077;%20&#1086;&#1088;&#1080;&#1077;&#1085;&#1090;&#1072;&#1094;&#1080;&#1080;\&#1091;&#1088;&#1086;&#1074;&#1077;&#1085;&#1100;%20&#1085;&#1088;&#1072;&#1074;.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8219038179737826"/>
          <c:y val="0.22234846818401813"/>
          <c:w val="0.34071086400378986"/>
          <c:h val="0.49115462213533267"/>
        </c:manualLayout>
      </c:layout>
      <c:radarChart>
        <c:radarStyle val="marker"/>
        <c:ser>
          <c:idx val="0"/>
          <c:order val="0"/>
          <c:tx>
            <c:strRef>
              <c:f>'3 этап'!$A$3</c:f>
              <c:strCache>
                <c:ptCount val="1"/>
                <c:pt idx="0">
                  <c:v>Контрольная группа</c:v>
                </c:pt>
              </c:strCache>
            </c:strRef>
          </c:tx>
          <c:cat>
            <c:strRef>
              <c:f>'3 этап'!$B$2:$H$2</c:f>
              <c:strCache>
                <c:ptCount val="7"/>
                <c:pt idx="0">
                  <c:v>долг и ответственность</c:v>
                </c:pt>
                <c:pt idx="1">
                  <c:v>самоопределение</c:v>
                </c:pt>
                <c:pt idx="2">
                  <c:v>благополучие</c:v>
                </c:pt>
                <c:pt idx="3">
                  <c:v>престиж</c:v>
                </c:pt>
                <c:pt idx="4">
                  <c:v>избегание неудач</c:v>
                </c:pt>
                <c:pt idx="5">
                  <c:v>содержание учения</c:v>
                </c:pt>
                <c:pt idx="6">
                  <c:v>социальные мотивы учебной деятельности</c:v>
                </c:pt>
              </c:strCache>
            </c:strRef>
          </c:cat>
          <c:val>
            <c:numRef>
              <c:f>'3 этап'!$B$3:$H$3</c:f>
              <c:numCache>
                <c:formatCode>0%</c:formatCode>
                <c:ptCount val="7"/>
                <c:pt idx="0">
                  <c:v>0.4</c:v>
                </c:pt>
                <c:pt idx="1">
                  <c:v>0.2</c:v>
                </c:pt>
                <c:pt idx="2">
                  <c:v>0.4</c:v>
                </c:pt>
                <c:pt idx="3">
                  <c:v>0.28000000000000008</c:v>
                </c:pt>
                <c:pt idx="4">
                  <c:v>0.36000000000000032</c:v>
                </c:pt>
                <c:pt idx="5">
                  <c:v>0.16000000000000017</c:v>
                </c:pt>
                <c:pt idx="6">
                  <c:v>0.24000000000000016</c:v>
                </c:pt>
              </c:numCache>
            </c:numRef>
          </c:val>
        </c:ser>
        <c:ser>
          <c:idx val="1"/>
          <c:order val="1"/>
          <c:tx>
            <c:strRef>
              <c:f>'3 этап'!$A$4</c:f>
              <c:strCache>
                <c:ptCount val="1"/>
                <c:pt idx="0">
                  <c:v>Экспериментальная группа</c:v>
                </c:pt>
              </c:strCache>
            </c:strRef>
          </c:tx>
          <c:cat>
            <c:strRef>
              <c:f>'3 этап'!$B$2:$H$2</c:f>
              <c:strCache>
                <c:ptCount val="7"/>
                <c:pt idx="0">
                  <c:v>долг и ответственность</c:v>
                </c:pt>
                <c:pt idx="1">
                  <c:v>самоопределение</c:v>
                </c:pt>
                <c:pt idx="2">
                  <c:v>благополучие</c:v>
                </c:pt>
                <c:pt idx="3">
                  <c:v>престиж</c:v>
                </c:pt>
                <c:pt idx="4">
                  <c:v>избегание неудач</c:v>
                </c:pt>
                <c:pt idx="5">
                  <c:v>содержание учения</c:v>
                </c:pt>
                <c:pt idx="6">
                  <c:v>социальные мотивы учебной деятельности</c:v>
                </c:pt>
              </c:strCache>
            </c:strRef>
          </c:cat>
          <c:val>
            <c:numRef>
              <c:f>'3 этап'!$B$4:$H$4</c:f>
              <c:numCache>
                <c:formatCode>0%</c:formatCode>
                <c:ptCount val="7"/>
                <c:pt idx="0">
                  <c:v>0.36000000000000032</c:v>
                </c:pt>
                <c:pt idx="1">
                  <c:v>0.16000000000000017</c:v>
                </c:pt>
                <c:pt idx="2">
                  <c:v>0.28000000000000008</c:v>
                </c:pt>
                <c:pt idx="3">
                  <c:v>0.24000000000000016</c:v>
                </c:pt>
                <c:pt idx="4">
                  <c:v>0.3200000000000004</c:v>
                </c:pt>
                <c:pt idx="5">
                  <c:v>0.16000000000000017</c:v>
                </c:pt>
                <c:pt idx="6">
                  <c:v>0.2</c:v>
                </c:pt>
              </c:numCache>
            </c:numRef>
          </c:val>
        </c:ser>
        <c:axId val="57518720"/>
        <c:axId val="57524608"/>
      </c:radarChart>
      <c:catAx>
        <c:axId val="57518720"/>
        <c:scaling>
          <c:orientation val="minMax"/>
        </c:scaling>
        <c:axPos val="b"/>
        <c:majorGridlines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7524608"/>
        <c:crosses val="autoZero"/>
        <c:auto val="1"/>
        <c:lblAlgn val="ctr"/>
        <c:lblOffset val="100"/>
      </c:catAx>
      <c:valAx>
        <c:axId val="57524608"/>
        <c:scaling>
          <c:orientation val="minMax"/>
        </c:scaling>
        <c:axPos val="l"/>
        <c:majorGridlines/>
        <c:numFmt formatCode="0%" sourceLinked="1"/>
        <c:majorTickMark val="cross"/>
        <c:tickLblPos val="nextTo"/>
        <c:crossAx val="57518720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70816612954753455"/>
          <c:y val="0.31031453848092083"/>
          <c:w val="0.21396261865057578"/>
          <c:h val="0.26167389650706191"/>
        </c:manualLayout>
      </c:layout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</c:chart>
  <c:spPr>
    <a:noFill/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5.8856054530213829E-2"/>
          <c:y val="4.1123697783219816E-2"/>
          <c:w val="0.75331570143770343"/>
          <c:h val="0.86732610234396335"/>
        </c:manualLayout>
      </c:layout>
      <c:scatterChart>
        <c:scatterStyle val="smoothMarker"/>
        <c:ser>
          <c:idx val="0"/>
          <c:order val="0"/>
          <c:tx>
            <c:strRef>
              <c:f>Лист4!$B$52</c:f>
              <c:strCache>
                <c:ptCount val="1"/>
                <c:pt idx="0">
                  <c:v>красиво одеваться</c:v>
                </c:pt>
              </c:strCache>
            </c:strRef>
          </c:tx>
          <c:yVal>
            <c:numRef>
              <c:f>Лист4!$B$53:$B$59</c:f>
              <c:numCache>
                <c:formatCode>0%</c:formatCode>
                <c:ptCount val="7"/>
                <c:pt idx="0">
                  <c:v>0.46</c:v>
                </c:pt>
                <c:pt idx="1">
                  <c:v>0.2</c:v>
                </c:pt>
                <c:pt idx="2">
                  <c:v>0.12000000000000002</c:v>
                </c:pt>
                <c:pt idx="3">
                  <c:v>8.0000000000000043E-2</c:v>
                </c:pt>
                <c:pt idx="4">
                  <c:v>4.0000000000000022E-2</c:v>
                </c:pt>
                <c:pt idx="5">
                  <c:v>4.0000000000000022E-2</c:v>
                </c:pt>
                <c:pt idx="6">
                  <c:v>6.0000000000000032E-2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Лист4!$C$52</c:f>
              <c:strCache>
                <c:ptCount val="1"/>
                <c:pt idx="0">
                  <c:v>быть богатым</c:v>
                </c:pt>
              </c:strCache>
            </c:strRef>
          </c:tx>
          <c:yVal>
            <c:numRef>
              <c:f>Лист4!$C$53:$C$59</c:f>
              <c:numCache>
                <c:formatCode>0%</c:formatCode>
                <c:ptCount val="7"/>
                <c:pt idx="0">
                  <c:v>0.54</c:v>
                </c:pt>
                <c:pt idx="1">
                  <c:v>0.36000000000000032</c:v>
                </c:pt>
                <c:pt idx="2">
                  <c:v>6.0000000000000032E-2</c:v>
                </c:pt>
                <c:pt idx="3">
                  <c:v>4.0000000000000022E-2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Лист4!$D$52</c:f>
              <c:strCache>
                <c:ptCount val="1"/>
                <c:pt idx="0">
                  <c:v>быть очень умным</c:v>
                </c:pt>
              </c:strCache>
            </c:strRef>
          </c:tx>
          <c:yVal>
            <c:numRef>
              <c:f>Лист4!$D$53:$D$59</c:f>
              <c:numCache>
                <c:formatCode>0%</c:formatCode>
                <c:ptCount val="7"/>
                <c:pt idx="0">
                  <c:v>0.42000000000000032</c:v>
                </c:pt>
                <c:pt idx="1">
                  <c:v>0.5</c:v>
                </c:pt>
                <c:pt idx="2">
                  <c:v>4.0000000000000022E-2</c:v>
                </c:pt>
                <c:pt idx="3">
                  <c:v>4.0000000000000022E-2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Лист4!$E$52</c:f>
              <c:strCache>
                <c:ptCount val="1"/>
                <c:pt idx="0">
                  <c:v>властелин мира</c:v>
                </c:pt>
              </c:strCache>
            </c:strRef>
          </c:tx>
          <c:yVal>
            <c:numRef>
              <c:f>Лист4!$E$53:$E$59</c:f>
              <c:numCache>
                <c:formatCode>0%</c:formatCode>
                <c:ptCount val="7"/>
                <c:pt idx="0">
                  <c:v>0.1</c:v>
                </c:pt>
                <c:pt idx="1">
                  <c:v>0.12000000000000002</c:v>
                </c:pt>
                <c:pt idx="2">
                  <c:v>0.12000000000000002</c:v>
                </c:pt>
                <c:pt idx="3">
                  <c:v>0.16</c:v>
                </c:pt>
                <c:pt idx="4">
                  <c:v>8.0000000000000043E-2</c:v>
                </c:pt>
                <c:pt idx="5">
                  <c:v>0.3200000000000004</c:v>
                </c:pt>
                <c:pt idx="6">
                  <c:v>0.1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Лист4!$F$52</c:f>
              <c:strCache>
                <c:ptCount val="1"/>
                <c:pt idx="0">
                  <c:v>быть красивым</c:v>
                </c:pt>
              </c:strCache>
            </c:strRef>
          </c:tx>
          <c:yVal>
            <c:numRef>
              <c:f>Лист4!$F$53:$F$59</c:f>
              <c:numCache>
                <c:formatCode>General</c:formatCode>
                <c:ptCount val="7"/>
                <c:pt idx="3" formatCode="0%">
                  <c:v>2.0000000000000011E-2</c:v>
                </c:pt>
                <c:pt idx="4" formatCode="0%">
                  <c:v>0.14000000000000001</c:v>
                </c:pt>
                <c:pt idx="5" formatCode="0%">
                  <c:v>0.34</c:v>
                </c:pt>
                <c:pt idx="6" formatCode="0%">
                  <c:v>0.5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Лист4!$G$52</c:f>
              <c:strCache>
                <c:ptCount val="1"/>
                <c:pt idx="0">
                  <c:v>помощь людям</c:v>
                </c:pt>
              </c:strCache>
            </c:strRef>
          </c:tx>
          <c:yVal>
            <c:numRef>
              <c:f>Лист4!$G$53:$G$59</c:f>
              <c:numCache>
                <c:formatCode>0%</c:formatCode>
                <c:ptCount val="7"/>
                <c:pt idx="0">
                  <c:v>0.14000000000000001</c:v>
                </c:pt>
                <c:pt idx="1">
                  <c:v>6.0000000000000032E-2</c:v>
                </c:pt>
                <c:pt idx="2">
                  <c:v>0.16</c:v>
                </c:pt>
                <c:pt idx="3">
                  <c:v>0.14000000000000001</c:v>
                </c:pt>
                <c:pt idx="4">
                  <c:v>0.14000000000000001</c:v>
                </c:pt>
                <c:pt idx="5">
                  <c:v>0.12000000000000002</c:v>
                </c:pt>
                <c:pt idx="6">
                  <c:v>0.24000000000000016</c:v>
                </c:pt>
              </c:numCache>
            </c:numRef>
          </c:yVal>
          <c:smooth val="1"/>
        </c:ser>
        <c:ser>
          <c:idx val="6"/>
          <c:order val="6"/>
          <c:tx>
            <c:strRef>
              <c:f>Лист4!$H$52</c:f>
              <c:strCache>
                <c:ptCount val="1"/>
                <c:pt idx="0">
                  <c:v>иметь много друзей</c:v>
                </c:pt>
              </c:strCache>
            </c:strRef>
          </c:tx>
          <c:yVal>
            <c:numRef>
              <c:f>Лист4!$H$53:$H$59</c:f>
              <c:numCache>
                <c:formatCode>General</c:formatCode>
                <c:ptCount val="7"/>
                <c:pt idx="2" formatCode="0%">
                  <c:v>4.0000000000000022E-2</c:v>
                </c:pt>
                <c:pt idx="3" formatCode="0%">
                  <c:v>0.1</c:v>
                </c:pt>
                <c:pt idx="4" formatCode="0%">
                  <c:v>0.16</c:v>
                </c:pt>
                <c:pt idx="5" formatCode="0%">
                  <c:v>0.28000000000000008</c:v>
                </c:pt>
                <c:pt idx="6" formatCode="0%">
                  <c:v>0.42000000000000032</c:v>
                </c:pt>
              </c:numCache>
            </c:numRef>
          </c:yVal>
          <c:smooth val="1"/>
        </c:ser>
        <c:axId val="61300096"/>
        <c:axId val="61314176"/>
      </c:scatterChart>
      <c:valAx>
        <c:axId val="61300096"/>
        <c:scaling>
          <c:orientation val="minMax"/>
        </c:scaling>
        <c:axPos val="b"/>
        <c:tickLblPos val="nextTo"/>
        <c:crossAx val="61314176"/>
        <c:crosses val="autoZero"/>
        <c:crossBetween val="midCat"/>
      </c:valAx>
      <c:valAx>
        <c:axId val="61314176"/>
        <c:scaling>
          <c:orientation val="minMax"/>
        </c:scaling>
        <c:axPos val="l"/>
        <c:majorGridlines/>
        <c:numFmt formatCode="0%" sourceLinked="1"/>
        <c:tickLblPos val="nextTo"/>
        <c:crossAx val="61300096"/>
        <c:crosses val="autoZero"/>
        <c:crossBetween val="midCat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82409617364731935"/>
          <c:y val="0.10816203586820214"/>
          <c:w val="0.17590386337195146"/>
          <c:h val="0.55382643442138413"/>
        </c:manualLayout>
      </c:layout>
    </c:legend>
    <c:plotVisOnly val="1"/>
    <c:dispBlanksAs val="gap"/>
  </c:chart>
  <c:spPr>
    <a:noFill/>
    <a:ln>
      <a:noFill/>
    </a:ln>
    <a:scene3d>
      <a:camera prst="orthographicFront"/>
      <a:lightRig rig="threePt" dir="t"/>
    </a:scene3d>
    <a:sp3d>
      <a:bevelT w="165100" prst="coolSlant"/>
      <a:bevelB/>
    </a:sp3d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20321044225690998"/>
          <c:y val="0.15109409885355474"/>
          <c:w val="0.34206212228681537"/>
          <c:h val="0.67166829783580084"/>
        </c:manualLayout>
      </c:layout>
      <c:radarChart>
        <c:radarStyle val="marker"/>
        <c:ser>
          <c:idx val="0"/>
          <c:order val="0"/>
          <c:tx>
            <c:strRef>
              <c:f>Лист2!$B$49</c:f>
              <c:strCache>
                <c:ptCount val="1"/>
                <c:pt idx="0">
                  <c:v>Контрольная группа</c:v>
                </c:pt>
              </c:strCache>
            </c:strRef>
          </c:tx>
          <c:cat>
            <c:strRef>
              <c:f>Лист2!$A$50:$A$59</c:f>
              <c:strCache>
                <c:ptCount val="10"/>
                <c:pt idx="0">
                  <c:v>долг и ответственность</c:v>
                </c:pt>
                <c:pt idx="1">
                  <c:v>бережливость</c:v>
                </c:pt>
                <c:pt idx="2">
                  <c:v>дисциплинированность</c:v>
                </c:pt>
                <c:pt idx="3">
                  <c:v>ответственное отношение к жизни</c:v>
                </c:pt>
                <c:pt idx="4">
                  <c:v>отношение к общественному труду</c:v>
                </c:pt>
                <c:pt idx="5">
                  <c:v>чувство товарищества</c:v>
                </c:pt>
                <c:pt idx="6">
                  <c:v>доброта и отзывчивость</c:v>
                </c:pt>
                <c:pt idx="7">
                  <c:v>честность и справедливость</c:v>
                </c:pt>
                <c:pt idx="8">
                  <c:v>простота и скромность</c:v>
                </c:pt>
                <c:pt idx="9">
                  <c:v>культурный уровень</c:v>
                </c:pt>
              </c:strCache>
            </c:strRef>
          </c:cat>
          <c:val>
            <c:numRef>
              <c:f>Лист2!$B$50:$B$59</c:f>
              <c:numCache>
                <c:formatCode>General</c:formatCode>
                <c:ptCount val="10"/>
                <c:pt idx="0">
                  <c:v>0.4</c:v>
                </c:pt>
                <c:pt idx="1">
                  <c:v>0.9</c:v>
                </c:pt>
                <c:pt idx="2">
                  <c:v>0.8</c:v>
                </c:pt>
                <c:pt idx="3">
                  <c:v>0.8</c:v>
                </c:pt>
                <c:pt idx="4">
                  <c:v>0.8</c:v>
                </c:pt>
                <c:pt idx="5">
                  <c:v>0.60000000000000064</c:v>
                </c:pt>
                <c:pt idx="6">
                  <c:v>0.8</c:v>
                </c:pt>
                <c:pt idx="7">
                  <c:v>0.70000000000000062</c:v>
                </c:pt>
                <c:pt idx="8">
                  <c:v>0.70000000000000062</c:v>
                </c:pt>
                <c:pt idx="9">
                  <c:v>0.8</c:v>
                </c:pt>
              </c:numCache>
            </c:numRef>
          </c:val>
        </c:ser>
        <c:ser>
          <c:idx val="1"/>
          <c:order val="1"/>
          <c:tx>
            <c:strRef>
              <c:f>Лист2!$C$49</c:f>
              <c:strCache>
                <c:ptCount val="1"/>
                <c:pt idx="0">
                  <c:v>Экспериментальная группа</c:v>
                </c:pt>
              </c:strCache>
            </c:strRef>
          </c:tx>
          <c:cat>
            <c:strRef>
              <c:f>Лист2!$A$50:$A$59</c:f>
              <c:strCache>
                <c:ptCount val="10"/>
                <c:pt idx="0">
                  <c:v>долг и ответственность</c:v>
                </c:pt>
                <c:pt idx="1">
                  <c:v>бережливость</c:v>
                </c:pt>
                <c:pt idx="2">
                  <c:v>дисциплинированность</c:v>
                </c:pt>
                <c:pt idx="3">
                  <c:v>ответственное отношение к жизни</c:v>
                </c:pt>
                <c:pt idx="4">
                  <c:v>отношение к общественному труду</c:v>
                </c:pt>
                <c:pt idx="5">
                  <c:v>чувство товарищества</c:v>
                </c:pt>
                <c:pt idx="6">
                  <c:v>доброта и отзывчивость</c:v>
                </c:pt>
                <c:pt idx="7">
                  <c:v>честность и справедливость</c:v>
                </c:pt>
                <c:pt idx="8">
                  <c:v>простота и скромность</c:v>
                </c:pt>
                <c:pt idx="9">
                  <c:v>культурный уровень</c:v>
                </c:pt>
              </c:strCache>
            </c:strRef>
          </c:cat>
          <c:val>
            <c:numRef>
              <c:f>Лист2!$C$50:$C$59</c:f>
              <c:numCache>
                <c:formatCode>General</c:formatCode>
                <c:ptCount val="10"/>
                <c:pt idx="0">
                  <c:v>0.4</c:v>
                </c:pt>
                <c:pt idx="1">
                  <c:v>0.9</c:v>
                </c:pt>
                <c:pt idx="2">
                  <c:v>0.70000000000000062</c:v>
                </c:pt>
                <c:pt idx="3">
                  <c:v>0.70000000000000062</c:v>
                </c:pt>
                <c:pt idx="4">
                  <c:v>0.70000000000000062</c:v>
                </c:pt>
                <c:pt idx="5">
                  <c:v>0.60000000000000064</c:v>
                </c:pt>
                <c:pt idx="6">
                  <c:v>0.8</c:v>
                </c:pt>
                <c:pt idx="7">
                  <c:v>0.8</c:v>
                </c:pt>
                <c:pt idx="8">
                  <c:v>0.60000000000000064</c:v>
                </c:pt>
                <c:pt idx="9">
                  <c:v>1</c:v>
                </c:pt>
              </c:numCache>
            </c:numRef>
          </c:val>
        </c:ser>
        <c:axId val="61340288"/>
        <c:axId val="61215104"/>
      </c:radarChart>
      <c:catAx>
        <c:axId val="61340288"/>
        <c:scaling>
          <c:orientation val="minMax"/>
        </c:scaling>
        <c:axPos val="b"/>
        <c:majorGridlines/>
        <c:tickLblPos val="nextTo"/>
        <c:txPr>
          <a:bodyPr/>
          <a:lstStyle/>
          <a:p>
            <a:pPr>
              <a:defRPr baseline="0">
                <a:latin typeface="Calibri" pitchFamily="34" charset="0"/>
              </a:defRPr>
            </a:pPr>
            <a:endParaRPr lang="ru-RU"/>
          </a:p>
        </c:txPr>
        <c:crossAx val="61215104"/>
        <c:crosses val="autoZero"/>
        <c:auto val="1"/>
        <c:lblAlgn val="ctr"/>
        <c:lblOffset val="100"/>
      </c:catAx>
      <c:valAx>
        <c:axId val="61215104"/>
        <c:scaling>
          <c:orientation val="minMax"/>
        </c:scaling>
        <c:axPos val="l"/>
        <c:majorGridlines/>
        <c:numFmt formatCode="General" sourceLinked="1"/>
        <c:majorTickMark val="cross"/>
        <c:tickLblPos val="nextTo"/>
        <c:crossAx val="61340288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7344554871754666"/>
          <c:y val="0.22432918136940549"/>
          <c:w val="0.23669704082816734"/>
          <c:h val="0.36094339755004251"/>
        </c:manualLayout>
      </c:layout>
      <c:txPr>
        <a:bodyPr/>
        <a:lstStyle/>
        <a:p>
          <a:pPr>
            <a:defRPr baseline="0">
              <a:latin typeface="Calibri" pitchFamily="34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B05D-E82D-4E72-B3D4-B9AC68A14D26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EF4B4-CC00-4E26-9D29-D5DD4113C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B05D-E82D-4E72-B3D4-B9AC68A14D26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EF4B4-CC00-4E26-9D29-D5DD4113C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B05D-E82D-4E72-B3D4-B9AC68A14D26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EF4B4-CC00-4E26-9D29-D5DD4113C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B05D-E82D-4E72-B3D4-B9AC68A14D26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EF4B4-CC00-4E26-9D29-D5DD4113C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B05D-E82D-4E72-B3D4-B9AC68A14D26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EF4B4-CC00-4E26-9D29-D5DD4113C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B05D-E82D-4E72-B3D4-B9AC68A14D26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EF4B4-CC00-4E26-9D29-D5DD4113C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B05D-E82D-4E72-B3D4-B9AC68A14D26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EF4B4-CC00-4E26-9D29-D5DD4113C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B05D-E82D-4E72-B3D4-B9AC68A14D26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EF4B4-CC00-4E26-9D29-D5DD4113CC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B05D-E82D-4E72-B3D4-B9AC68A14D26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EF4B4-CC00-4E26-9D29-D5DD4113C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B05D-E82D-4E72-B3D4-B9AC68A14D26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6CEF4B4-CC00-4E26-9D29-D5DD4113C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907B05D-E82D-4E72-B3D4-B9AC68A14D26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EF4B4-CC00-4E26-9D29-D5DD4113C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907B05D-E82D-4E72-B3D4-B9AC68A14D26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6CEF4B4-CC00-4E26-9D29-D5DD4113C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2957" y="2857496"/>
            <a:ext cx="7772400" cy="29786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Особенности ценностных ориентаций младших школьников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85728"/>
            <a:ext cx="7772400" cy="150876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ГБОУ СОШ № 1393 ЮВАО</a:t>
            </a:r>
          </a:p>
          <a:p>
            <a:pPr algn="ctr"/>
            <a:r>
              <a:rPr lang="ru-RU" dirty="0" smtClean="0"/>
              <a:t>г. Москвы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43108" y="2214554"/>
            <a:ext cx="5572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Губарева Людмила Петровна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428992" y="6429396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Москва</a:t>
            </a:r>
            <a:r>
              <a:rPr lang="ru-RU" smtClean="0"/>
              <a:t>, </a:t>
            </a:r>
            <a:r>
              <a:rPr lang="ru-RU" smtClean="0"/>
              <a:t>2013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Выводы по методике: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Значимыми в мотивации младшего школьника являются </a:t>
            </a:r>
            <a:r>
              <a:rPr lang="ru-RU" dirty="0" err="1" smtClean="0"/>
              <a:t>узколичностные</a:t>
            </a:r>
            <a:r>
              <a:rPr lang="ru-RU" dirty="0" smtClean="0"/>
              <a:t> мотивы – мотивация благополучия и престижа.</a:t>
            </a:r>
          </a:p>
          <a:p>
            <a:r>
              <a:rPr lang="ru-RU" dirty="0" smtClean="0"/>
              <a:t>Мотивация долга и ответственности у учащихся находится на среднем уровне.</a:t>
            </a:r>
          </a:p>
          <a:p>
            <a:r>
              <a:rPr lang="ru-RU" dirty="0" smtClean="0"/>
              <a:t>Мотивы содержания учения занижены.</a:t>
            </a:r>
          </a:p>
          <a:p>
            <a:r>
              <a:rPr lang="ru-RU" dirty="0" smtClean="0"/>
              <a:t>Мотивация самоопределения и самосовершенствования находится на низком уровне.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7166"/>
            <a:ext cx="7772400" cy="1285884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/>
              <a:t>2.</a:t>
            </a:r>
            <a:r>
              <a:rPr lang="ru-RU" dirty="0" smtClean="0"/>
              <a:t> </a:t>
            </a:r>
            <a:r>
              <a:rPr lang="ru-RU" b="1" dirty="0" smtClean="0"/>
              <a:t>Анкетирование учащихся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988840"/>
            <a:ext cx="7772400" cy="3998130"/>
          </a:xfrm>
        </p:spPr>
        <p:txBody>
          <a:bodyPr/>
          <a:lstStyle/>
          <a:p>
            <a:pPr marL="68580" indent="0">
              <a:buNone/>
            </a:pPr>
            <a:r>
              <a:rPr lang="ru-RU" dirty="0" smtClean="0"/>
              <a:t>Проводилось с целью выявления значимых ценностей у учащихся: </a:t>
            </a:r>
          </a:p>
          <a:p>
            <a:r>
              <a:rPr lang="ru-RU" dirty="0" smtClean="0"/>
              <a:t>эстетические</a:t>
            </a:r>
          </a:p>
          <a:p>
            <a:r>
              <a:rPr lang="ru-RU" dirty="0" smtClean="0"/>
              <a:t>интеллектуальные </a:t>
            </a:r>
          </a:p>
          <a:p>
            <a:r>
              <a:rPr lang="ru-RU" smtClean="0"/>
              <a:t>общечеловеческие</a:t>
            </a:r>
            <a:endParaRPr lang="ru-RU" dirty="0" smtClean="0"/>
          </a:p>
          <a:p>
            <a:r>
              <a:rPr lang="ru-RU" dirty="0" smtClean="0"/>
              <a:t>материальные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72400" cy="91440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/>
              <a:t>График результатов ранжирования предпочтений:</a:t>
            </a:r>
            <a:endParaRPr lang="ru-RU" b="1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928662" y="1500174"/>
          <a:ext cx="7786742" cy="5129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Выводы по методике: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 Для ребенка имеют значение те ценности, которые направлены на него самого, на его успех и благополучие: обладание умом, богатством, властью, красотой. Ценности, направленные на других людей: дружба, взаимопомощь, альтруизм - для ребенка являются менее значимыми.</a:t>
            </a:r>
          </a:p>
          <a:p>
            <a:r>
              <a:rPr lang="ru-RU" dirty="0" smtClean="0"/>
              <a:t> Для младшего школьника огромное значение имеет мнение учителя.</a:t>
            </a:r>
          </a:p>
          <a:p>
            <a:r>
              <a:rPr lang="ru-RU" dirty="0" smtClean="0"/>
              <a:t>Отношения с одноклассниками не имеют для младшего школьника большого значения. Взаимопомощь и сочувствие не свойственны ребенку младшего школьного возраста.</a:t>
            </a:r>
          </a:p>
          <a:p>
            <a:r>
              <a:rPr lang="ru-RU" dirty="0" smtClean="0"/>
              <a:t>Материальные ценности имеют для младшего школьника большее значение, чем альтруизм и принесение пользы другим людям.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352928" cy="1868478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/>
              <a:t>3. Диагностика учащихся с помощью игры соревновательного типа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3000372"/>
            <a:ext cx="7772400" cy="3355188"/>
          </a:xfrm>
        </p:spPr>
        <p:txBody>
          <a:bodyPr/>
          <a:lstStyle/>
          <a:p>
            <a:pPr marL="68580" indent="0">
              <a:buNone/>
            </a:pPr>
            <a:r>
              <a:rPr lang="ru-RU" dirty="0" smtClean="0"/>
              <a:t>Проводилась с целью выявления альтруистических позиций учащихся.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85794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rgbClr val="FF0000"/>
                </a:solidFill>
              </a:rPr>
              <a:t>Распределение выбора действия учащихся: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097" name="Диаграмма 6"/>
          <p:cNvPicPr>
            <a:picLocks noChangeArrowheads="1"/>
          </p:cNvPicPr>
          <p:nvPr/>
        </p:nvPicPr>
        <p:blipFill>
          <a:blip r:embed="rId2"/>
          <a:srcRect b="-40"/>
          <a:stretch>
            <a:fillRect/>
          </a:stretch>
        </p:blipFill>
        <p:spPr bwMode="auto">
          <a:xfrm>
            <a:off x="571472" y="1500174"/>
            <a:ext cx="435771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Диаграмма 3"/>
          <p:cNvPicPr>
            <a:picLocks noChangeArrowheads="1"/>
          </p:cNvPicPr>
          <p:nvPr/>
        </p:nvPicPr>
        <p:blipFill>
          <a:blip r:embed="rId3"/>
          <a:srcRect b="-89"/>
          <a:stretch>
            <a:fillRect/>
          </a:stretch>
        </p:blipFill>
        <p:spPr bwMode="auto">
          <a:xfrm>
            <a:off x="4786314" y="4214818"/>
            <a:ext cx="421484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214942" y="185736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Тур №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57554" y="478632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Тур №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Диаграмма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42852"/>
            <a:ext cx="5505450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57290" y="3500438"/>
            <a:ext cx="7786710" cy="2508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               Дети считают интересными 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Математику –                           16 чел.      55%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Русский язык  -                          5 чел        17 %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Литературное чтение  -             9 чел         31%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Иностранный язык -                   4 чел          14 %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Физкультура    -                           9 чел          31 %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ИЗО -                                             8 чел.          27 %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Технология                                    2 чел            7 %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Окружающий мир -                       4 чел           14 %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Музыка                                           3 чел           10 %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Диаграмма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642918"/>
            <a:ext cx="5505450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1071538" y="3929066"/>
            <a:ext cx="8072462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Из проведённой диагностики видно , что интересы детей высоки в гуманитарной сфере, в художественной деятельности , в природе и естествознании , меньше всего выявлено проявление коммуникативных интересов.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Математика и техника – 45 %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Гуманитарная сфера – 76 %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Художественная деятельность – 69 %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Физкультура и спорт – 55 %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Коммуникативные интересы – 34 %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Природа и естествознание – 69 %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Домашние обязанности – 48 %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73645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atin typeface="Arial" pitchFamily="34" charset="0"/>
                <a:ea typeface="Calibri" pitchFamily="34" charset="0"/>
                <a:cs typeface="Calibri" pitchFamily="34" charset="0"/>
              </a:rPr>
              <a:t>                                  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Палитра интересов учащихся 2 «А» класса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571480"/>
            <a:ext cx="9144000" cy="3960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Маршрутный лист ученика.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</a:t>
            </a: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</a:t>
            </a:r>
            <a:r>
              <a:rPr kumimoji="0" lang="ru-RU" sz="1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Тема урока Сложение вида 38 + 54.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   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Соединить примеры парами.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5 + 6                4 + 7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7 + 4                7 + 5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2 + 9                9 + 2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5 + 7                6 + 5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          а )  Бабушка посадила 10 грядок моркови, а капусты – на 3 грядки меньше. Сколько 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док с морковью и капустой  у бабушки в огороде?   ?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 )   Дедушка с внуком решили кормить кур.  Во дворе были 6 кур. Прибежали ещё 3 курочки. 1 курочка убежала. Сколько осталось кур?  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)     Мама развела несколько цветов  . Маша помогала маме. Когда она полила половину цветов, осталось полить ещё 7 цветов. Сколько цветов посадили мама с Машей?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3         68 , 69, 71, 70, 71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85852" y="4500571"/>
          <a:ext cx="6096001" cy="1071569"/>
        </p:xfrm>
        <a:graphic>
          <a:graphicData uri="http://schemas.openxmlformats.org/drawingml/2006/table">
            <a:tbl>
              <a:tblPr/>
              <a:tblGrid>
                <a:gridCol w="1248867"/>
                <a:gridCol w="538305"/>
                <a:gridCol w="645965"/>
                <a:gridCol w="538305"/>
                <a:gridCol w="753626"/>
                <a:gridCol w="645965"/>
                <a:gridCol w="538305"/>
                <a:gridCol w="508997"/>
                <a:gridCol w="677666"/>
              </a:tblGrid>
              <a:tr h="7179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597" marR="64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№ 1</a:t>
                      </a:r>
                    </a:p>
                  </a:txBody>
                  <a:tcPr marL="64597" marR="64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№ 2</a:t>
                      </a:r>
                    </a:p>
                  </a:txBody>
                  <a:tcPr marL="64597" marR="64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№ 3</a:t>
                      </a:r>
                    </a:p>
                  </a:txBody>
                  <a:tcPr marL="64597" marR="64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№ 4</a:t>
                      </a:r>
                    </a:p>
                  </a:txBody>
                  <a:tcPr marL="64597" marR="64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№ 5</a:t>
                      </a:r>
                    </a:p>
                  </a:txBody>
                  <a:tcPr marL="64597" marR="64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№ 6 </a:t>
                      </a:r>
                    </a:p>
                  </a:txBody>
                  <a:tcPr marL="64597" marR="64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№ 7</a:t>
                      </a:r>
                    </a:p>
                  </a:txBody>
                  <a:tcPr marL="64597" marR="64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итог</a:t>
                      </a:r>
                    </a:p>
                  </a:txBody>
                  <a:tcPr marL="64597" marR="64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max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597" marR="64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4597" marR="64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4597" marR="64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4597" marR="64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4597" marR="64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4597" marR="64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4597" marR="64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4597" marR="64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4597" marR="64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Ваши результаты</a:t>
                      </a:r>
                    </a:p>
                  </a:txBody>
                  <a:tcPr marL="64597" marR="64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597" marR="64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597" marR="64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597" marR="64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597" marR="64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597" marR="64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597" marR="64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597" marR="64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597" marR="645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0" y="585789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Ваша оценка 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13 – 14 баллов – «5»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9 – 12  баллов – « 4»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Менее 8 баллов – « 3»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Выводы по методике: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Младшие школьники в нашей выборке значительно больше ориентированы на свой собственный успех, чем на помощь другим людям.</a:t>
            </a:r>
          </a:p>
          <a:p>
            <a:r>
              <a:rPr lang="ru-RU" dirty="0" smtClean="0"/>
              <a:t>У младших школьников чувство коллективизма начинает формироваться,  в некоторых случаях они готовы помогать своим друзьям, если это не противоречит их собственным желаниям и потребностям.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273730"/>
          </a:xfrm>
        </p:spPr>
        <p:txBody>
          <a:bodyPr>
            <a:normAutofit fontScale="90000"/>
          </a:bodyPr>
          <a:lstStyle/>
          <a:p>
            <a:pPr algn="ctr"/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000108"/>
            <a:ext cx="7772400" cy="5355452"/>
          </a:xfrm>
        </p:spPr>
        <p:txBody>
          <a:bodyPr>
            <a:normAutofit fontScale="85000" lnSpcReduction="20000"/>
          </a:bodyPr>
          <a:lstStyle/>
          <a:p>
            <a:r>
              <a:rPr lang="ru-RU" sz="3800" b="1" u="sng" dirty="0" smtClean="0">
                <a:solidFill>
                  <a:srgbClr val="FF0000"/>
                </a:solidFill>
              </a:rPr>
              <a:t>Проблема исследования</a:t>
            </a:r>
            <a:r>
              <a:rPr lang="ru-RU" sz="3800" b="1" dirty="0" smtClean="0"/>
              <a:t>: </a:t>
            </a:r>
            <a:r>
              <a:rPr lang="ru-RU" sz="3800" dirty="0" smtClean="0"/>
              <a:t>каковы особенности ценностных ориентаций современных младших школьников?</a:t>
            </a:r>
          </a:p>
          <a:p>
            <a:r>
              <a:rPr lang="ru-RU" sz="3800" b="1" u="sng" dirty="0" smtClean="0">
                <a:solidFill>
                  <a:srgbClr val="FF0000"/>
                </a:solidFill>
              </a:rPr>
              <a:t>Объект исследования</a:t>
            </a:r>
            <a:r>
              <a:rPr lang="ru-RU" sz="3800" b="1" dirty="0" smtClean="0"/>
              <a:t>: </a:t>
            </a:r>
            <a:r>
              <a:rPr lang="ru-RU" sz="3800" dirty="0" err="1" smtClean="0"/>
              <a:t>ценностно</a:t>
            </a:r>
            <a:r>
              <a:rPr lang="ru-RU" sz="3800" dirty="0" smtClean="0"/>
              <a:t>–смысловая сфера личности младшего школьника.</a:t>
            </a:r>
          </a:p>
          <a:p>
            <a:r>
              <a:rPr lang="ru-RU" sz="3800" b="1" u="sng" dirty="0" smtClean="0">
                <a:solidFill>
                  <a:srgbClr val="FF0000"/>
                </a:solidFill>
              </a:rPr>
              <a:t>Предмет исследования</a:t>
            </a:r>
            <a:r>
              <a:rPr lang="ru-RU" sz="3800" b="1" dirty="0" smtClean="0"/>
              <a:t>: </a:t>
            </a:r>
            <a:r>
              <a:rPr lang="ru-RU" sz="3800" dirty="0" smtClean="0"/>
              <a:t>особенности ценностных ориентаций младших школьников. </a:t>
            </a:r>
          </a:p>
          <a:p>
            <a:r>
              <a:rPr lang="ru-RU" sz="3800" b="1" u="sng" dirty="0" smtClean="0">
                <a:solidFill>
                  <a:srgbClr val="FF0000"/>
                </a:solidFill>
              </a:rPr>
              <a:t>Цель исследования</a:t>
            </a:r>
            <a:r>
              <a:rPr lang="ru-RU" sz="3800" b="1" dirty="0" smtClean="0"/>
              <a:t>: </a:t>
            </a:r>
            <a:r>
              <a:rPr lang="ru-RU" sz="3800" dirty="0" smtClean="0"/>
              <a:t>выявить особенности ценностных ориентаций младших школьников. </a:t>
            </a: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186766" cy="127386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4. </a:t>
            </a:r>
            <a:r>
              <a:rPr lang="ru-RU" b="1" dirty="0" err="1" smtClean="0"/>
              <a:t>Опросник</a:t>
            </a:r>
            <a:r>
              <a:rPr lang="ru-RU" b="1" dirty="0" smtClean="0"/>
              <a:t> для учащихся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564904"/>
            <a:ext cx="7772400" cy="3790656"/>
          </a:xfrm>
        </p:spPr>
        <p:txBody>
          <a:bodyPr/>
          <a:lstStyle/>
          <a:p>
            <a:pPr marL="68580" indent="0">
              <a:buNone/>
            </a:pPr>
            <a:r>
              <a:rPr lang="ru-RU" dirty="0" smtClean="0"/>
              <a:t>Проводился с целью определения уровня воспитанности учащихся.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 smtClean="0"/>
              <a:t>Распределение показателей воспитанности испытуемых: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57158" y="1571612"/>
          <a:ext cx="8429684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Выводы по методике: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У обучающихся в основном преобладают признаки среднего уровня  проявления нравственных качеств личности.</a:t>
            </a:r>
          </a:p>
          <a:p>
            <a:r>
              <a:rPr lang="ru-RU" dirty="0" smtClean="0"/>
              <a:t>Лидируют критерий ценности «культурный уровень» и «бережливость».</a:t>
            </a:r>
          </a:p>
          <a:p>
            <a:r>
              <a:rPr lang="ru-RU" dirty="0" smtClean="0"/>
              <a:t>Критерии ценности «Долг и ответственность» и «чувство товарищества» у учащихся находятся на низком уровне.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dirty="0" smtClean="0"/>
              <a:t>Обобщение результатов исследования: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204864"/>
            <a:ext cx="7772400" cy="415069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Постулируемая при социализме первичность интересов общества над личностью сменилась на противоположную: отныне интересы личности рассматриваются как первичные, преобладающие над коллективными, групповыми.</a:t>
            </a:r>
            <a:r>
              <a:rPr lang="ru-RU" b="1" dirty="0" smtClean="0"/>
              <a:t> </a:t>
            </a:r>
          </a:p>
          <a:p>
            <a:r>
              <a:rPr lang="ru-RU" dirty="0" smtClean="0"/>
              <a:t>Такие нравственные ценности, как дружба со сверстниками, помощь ближнему, альтруизм менее в иерархии ценностей младших школьников. Гораздо большее значение для ребенка имеет его собственный успех и благополучие. Успехом в данном случае являются похвала учителя, получение награды, обладание красотой, умом, богатством. 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Рекомендации: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783560"/>
            <a:ext cx="8532440" cy="4572000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ru-RU" dirty="0" smtClean="0"/>
              <a:t>Основываясь на результатах данного исследования, можно дать рекомендации  учителям и психологам, </a:t>
            </a:r>
            <a:r>
              <a:rPr lang="ru-RU" dirty="0" err="1" smtClean="0"/>
              <a:t>тьюторам</a:t>
            </a:r>
            <a:r>
              <a:rPr lang="ru-RU" dirty="0" smtClean="0"/>
              <a:t>, на какие вопросы в воспитании детей следует обратить особое внимание. Эта работа может явиться базой для дальнейших исследований, посвященных выявлению форм и методов организации работы по формированию ценностных ориентаций у детей. Также, знания о том, что является ценным для современного младшего школьника, могут быть очень полезны работникам сферы образования и родителям.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357166"/>
            <a:ext cx="7715304" cy="1214446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chemeClr val="tx2">
                    <a:lumMod val="90000"/>
                  </a:schemeClr>
                </a:solidFill>
              </a:rPr>
              <a:t>Спасибо за внимание</a:t>
            </a:r>
            <a:endParaRPr lang="ru-RU" sz="6000" b="1" dirty="0">
              <a:solidFill>
                <a:schemeClr val="tx2">
                  <a:lumMod val="90000"/>
                </a:schemeClr>
              </a:solidFill>
            </a:endParaRPr>
          </a:p>
        </p:txBody>
      </p:sp>
      <p:pic>
        <p:nvPicPr>
          <p:cNvPr id="14338" name="Picture 2" descr="http://severstolici.ru/upload/iblock/0a4/0a4c06dab55da00c1ead839f7e0499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643050"/>
            <a:ext cx="6834182" cy="48577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Гипотеза исследования: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 Гипотеза                     </a:t>
            </a:r>
            <a:endParaRPr lang="ru-RU" dirty="0" smtClean="0"/>
          </a:p>
          <a:p>
            <a:r>
              <a:rPr lang="ru-RU" dirty="0" smtClean="0"/>
              <a:t>Возможность достижения учеником более высоких результатов и развитие задатков и способностей в образовательной  деятельности повысится при следующих организационных условиях , если:</a:t>
            </a:r>
          </a:p>
          <a:p>
            <a:pPr lvl="0"/>
            <a:r>
              <a:rPr lang="ru-RU" dirty="0" smtClean="0"/>
              <a:t> Осуществление диагностики и мониторинга признаков проявления повышенных способностей детей в различных видах деятельности.</a:t>
            </a:r>
          </a:p>
          <a:p>
            <a:pPr lvl="0"/>
            <a:r>
              <a:rPr lang="ru-RU" dirty="0" smtClean="0"/>
              <a:t> Осуществление уровневой дифференциации в обучении младшего школьника по </a:t>
            </a:r>
            <a:r>
              <a:rPr lang="ru-RU" dirty="0" err="1" smtClean="0"/>
              <a:t>ФГОСам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 Привлечение родителей к наблюдениям за проявлениями повышенных способностей детей и создание условий для их развития.</a:t>
            </a:r>
          </a:p>
          <a:p>
            <a:r>
              <a:rPr lang="ru-RU" dirty="0" smtClean="0"/>
              <a:t>4.  Увеличивать число школьных предметных кружков и                   факультативных курсов.</a:t>
            </a:r>
          </a:p>
          <a:p>
            <a:pPr lvl="0"/>
            <a:r>
              <a:rPr lang="ru-RU" dirty="0" smtClean="0"/>
              <a:t> Развивать практику </a:t>
            </a:r>
            <a:r>
              <a:rPr lang="ru-RU" dirty="0" err="1" smtClean="0"/>
              <a:t>общеклассной</a:t>
            </a:r>
            <a:r>
              <a:rPr lang="ru-RU" dirty="0" smtClean="0"/>
              <a:t> и индивидуальной проектной деятельности учащихся.</a:t>
            </a:r>
          </a:p>
          <a:p>
            <a:pPr lvl="0"/>
            <a:r>
              <a:rPr lang="ru-RU" dirty="0" smtClean="0"/>
              <a:t> Использовать ресурсы социального партнерства.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Задачи исследования: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84784"/>
            <a:ext cx="7772400" cy="45720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 Провести теоретический анализ проблемы ценностных ориентаций младших школьников.</a:t>
            </a:r>
          </a:p>
          <a:p>
            <a:r>
              <a:rPr lang="ru-RU" dirty="0" smtClean="0"/>
              <a:t> Рассмотреть особенности формирования ценностных ориентаций у младшего школьника на основе психолого-педагогических исследований.</a:t>
            </a:r>
          </a:p>
          <a:p>
            <a:r>
              <a:rPr lang="ru-RU" dirty="0" smtClean="0"/>
              <a:t>Дать характеристику основным методам изучения ценностных ориентаций.</a:t>
            </a:r>
          </a:p>
          <a:p>
            <a:r>
              <a:rPr lang="ru-RU" dirty="0" smtClean="0"/>
              <a:t> Определить особенности ценностных ориентаций современного младшего школьника.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x-none" b="1" smtClean="0">
                <a:solidFill>
                  <a:srgbClr val="FF0000"/>
                </a:solidFill>
              </a:rPr>
              <a:t>Методы исследования: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Анализ литературы по проблеме исследования.</a:t>
            </a:r>
          </a:p>
          <a:p>
            <a:r>
              <a:rPr lang="ru-RU" dirty="0" smtClean="0"/>
              <a:t>Методика изучения мотивационной сферы учащихся.</a:t>
            </a:r>
          </a:p>
          <a:p>
            <a:r>
              <a:rPr lang="ru-RU" dirty="0" smtClean="0"/>
              <a:t>Анкетирование  и мониторинг учащихся начальной школы.</a:t>
            </a:r>
          </a:p>
          <a:p>
            <a:r>
              <a:rPr lang="ru-RU" dirty="0" smtClean="0"/>
              <a:t>Диагностика с помощью и</a:t>
            </a:r>
            <a:r>
              <a:rPr lang="x-none" smtClean="0"/>
              <a:t>гр</a:t>
            </a:r>
            <a:r>
              <a:rPr lang="ru-RU" dirty="0" err="1" smtClean="0"/>
              <a:t>ы</a:t>
            </a:r>
            <a:r>
              <a:rPr lang="x-none" smtClean="0"/>
              <a:t> соревновательного типа</a:t>
            </a:r>
            <a:r>
              <a:rPr lang="ru-RU" dirty="0" smtClean="0"/>
              <a:t>.</a:t>
            </a:r>
            <a:r>
              <a:rPr lang="x-none" smtClean="0"/>
              <a:t> </a:t>
            </a:r>
            <a:endParaRPr lang="ru-RU" dirty="0" smtClean="0"/>
          </a:p>
          <a:p>
            <a:r>
              <a:rPr lang="x-none" smtClean="0"/>
              <a:t>Опросник для определения уровня воспитанности учащихся начальной школы</a:t>
            </a:r>
            <a:r>
              <a:rPr lang="ru-RU" dirty="0" smtClean="0"/>
              <a:t>.</a:t>
            </a:r>
            <a:r>
              <a:rPr lang="ru-RU" strike="sngStrike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Ценностные ориентации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2132856"/>
            <a:ext cx="7772400" cy="3517648"/>
          </a:xfrm>
        </p:spPr>
        <p:txBody>
          <a:bodyPr/>
          <a:lstStyle/>
          <a:p>
            <a:pPr marL="68580" indent="0">
              <a:buNone/>
            </a:pPr>
            <a:r>
              <a:rPr lang="ru-RU" dirty="0" smtClean="0"/>
              <a:t>это отражение в сознании человека ценностей, признаваемых им в качестве стратегических жизненных целей и общих мировоззренческих ориентиров. Ценностные ориентации представляют собой субъективный механизм управления человеческим поведением.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Существующие методики: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276872"/>
            <a:ext cx="8064896" cy="407868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Методика М. </a:t>
            </a:r>
            <a:r>
              <a:rPr lang="ru-RU" sz="3600" dirty="0" err="1" smtClean="0"/>
              <a:t>Рокича</a:t>
            </a:r>
            <a:endParaRPr lang="ru-RU" sz="3600" dirty="0" smtClean="0"/>
          </a:p>
          <a:p>
            <a:r>
              <a:rPr lang="ru-RU" sz="3600" dirty="0" smtClean="0"/>
              <a:t>Методика Ш. Шварца</a:t>
            </a:r>
          </a:p>
          <a:p>
            <a:r>
              <a:rPr lang="ru-RU" sz="3600" dirty="0" smtClean="0"/>
              <a:t>Методика Х. </a:t>
            </a:r>
            <a:r>
              <a:rPr lang="ru-RU" sz="3600" dirty="0" err="1" smtClean="0"/>
              <a:t>Вантоила</a:t>
            </a:r>
            <a:r>
              <a:rPr lang="ru-RU" sz="3600" dirty="0" smtClean="0"/>
              <a:t>, Ю. </a:t>
            </a:r>
            <a:r>
              <a:rPr lang="ru-RU" sz="3600" dirty="0" err="1" smtClean="0"/>
              <a:t>Гилсписа</a:t>
            </a:r>
            <a:endParaRPr lang="ru-RU" sz="3600" dirty="0" smtClean="0"/>
          </a:p>
          <a:p>
            <a:r>
              <a:rPr lang="ru-RU" sz="3600" dirty="0" smtClean="0"/>
              <a:t>Методика Дж. </a:t>
            </a:r>
            <a:r>
              <a:rPr lang="ru-RU" sz="3600" dirty="0" err="1" smtClean="0"/>
              <a:t>Гиллеспи</a:t>
            </a:r>
            <a:r>
              <a:rPr lang="ru-RU" sz="3600" dirty="0" smtClean="0"/>
              <a:t> и Г. </a:t>
            </a:r>
            <a:r>
              <a:rPr lang="ru-RU" sz="3600" dirty="0" err="1" smtClean="0"/>
              <a:t>Олпорта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845234"/>
          </a:xfrm>
        </p:spPr>
        <p:txBody>
          <a:bodyPr/>
          <a:lstStyle/>
          <a:p>
            <a:pPr algn="ctr"/>
            <a:r>
              <a:rPr lang="ru-RU" b="1" dirty="0" smtClean="0"/>
              <a:t>1.Т</a:t>
            </a:r>
            <a:r>
              <a:rPr lang="x-none" b="1" smtClean="0"/>
              <a:t>естировани</a:t>
            </a:r>
            <a:r>
              <a:rPr lang="ru-RU" b="1" dirty="0" smtClean="0"/>
              <a:t>е</a:t>
            </a:r>
            <a:r>
              <a:rPr lang="ru-RU" dirty="0" smtClean="0"/>
              <a:t> </a:t>
            </a:r>
            <a:r>
              <a:rPr lang="ru-RU" b="1" dirty="0" smtClean="0"/>
              <a:t>учащихся</a:t>
            </a:r>
            <a:r>
              <a:rPr lang="ru-RU" dirty="0" smtClean="0"/>
              <a:t>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714488"/>
            <a:ext cx="8280920" cy="4641072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ru-RU" sz="3600" dirty="0" smtClean="0"/>
              <a:t>Проводилось с целью </a:t>
            </a:r>
            <a:r>
              <a:rPr lang="x-none" sz="3600" smtClean="0"/>
              <a:t>выяв</a:t>
            </a:r>
            <a:r>
              <a:rPr lang="ru-RU" sz="3600" dirty="0" err="1" smtClean="0"/>
              <a:t>ления</a:t>
            </a:r>
            <a:r>
              <a:rPr lang="x-none" sz="3600" smtClean="0"/>
              <a:t> ведущи</a:t>
            </a:r>
            <a:r>
              <a:rPr lang="ru-RU" sz="3600" dirty="0" err="1" smtClean="0"/>
              <a:t>х</a:t>
            </a:r>
            <a:r>
              <a:rPr lang="x-none" sz="3600" smtClean="0"/>
              <a:t>, доминирующи</a:t>
            </a:r>
            <a:r>
              <a:rPr lang="ru-RU" sz="3600" dirty="0" err="1" smtClean="0"/>
              <a:t>х</a:t>
            </a:r>
            <a:r>
              <a:rPr lang="x-none" sz="3600" smtClean="0"/>
              <a:t> мотив</a:t>
            </a:r>
            <a:r>
              <a:rPr lang="ru-RU" sz="3600" dirty="0" err="1" smtClean="0"/>
              <a:t>ов</a:t>
            </a:r>
            <a:r>
              <a:rPr lang="x-none" sz="3600" smtClean="0"/>
              <a:t> в мотивационной сфере учащихся</a:t>
            </a:r>
            <a:r>
              <a:rPr lang="ru-RU" sz="3600" dirty="0" smtClean="0"/>
              <a:t>. </a:t>
            </a:r>
            <a:r>
              <a:rPr lang="x-none" sz="3600" smtClean="0"/>
              <a:t>Эта методика так же является развивающей и помогает школьникам осознать собственные мотивы</a:t>
            </a:r>
            <a:r>
              <a:rPr lang="ru-RU" sz="3600" dirty="0" smtClean="0"/>
              <a:t>.</a:t>
            </a: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7772400" cy="91440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/>
              <a:t>Диаграмма распределения </a:t>
            </a:r>
            <a:r>
              <a:rPr lang="ru-RU" b="1" smtClean="0"/>
              <a:t>доминирующих мотивов:</a:t>
            </a:r>
            <a:endParaRPr lang="ru-RU" b="1" dirty="0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714348" y="1357274"/>
          <a:ext cx="8215370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378</TotalTime>
  <Words>1046</Words>
  <Application>Microsoft Office PowerPoint</Application>
  <PresentationFormat>Экран (4:3)</PresentationFormat>
  <Paragraphs>138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Техническая</vt:lpstr>
      <vt:lpstr>Особенности ценностных ориентаций младших школьников</vt:lpstr>
      <vt:lpstr>Слайд 2</vt:lpstr>
      <vt:lpstr>Гипотеза исследования:</vt:lpstr>
      <vt:lpstr>Задачи исследования:  </vt:lpstr>
      <vt:lpstr>Методы исследования:</vt:lpstr>
      <vt:lpstr>Ценностные ориентации </vt:lpstr>
      <vt:lpstr>Существующие методики:</vt:lpstr>
      <vt:lpstr>1.Тестирование учащихся </vt:lpstr>
      <vt:lpstr>Диаграмма распределения доминирующих мотивов:</vt:lpstr>
      <vt:lpstr>Выводы по методике:</vt:lpstr>
      <vt:lpstr>2. Анкетирование учащихся</vt:lpstr>
      <vt:lpstr>График результатов ранжирования предпочтений:</vt:lpstr>
      <vt:lpstr>Выводы по методике:</vt:lpstr>
      <vt:lpstr>3. Диагностика учащихся с помощью игры соревновательного типа</vt:lpstr>
      <vt:lpstr>Распределение выбора действия учащихся: </vt:lpstr>
      <vt:lpstr>Слайд 16</vt:lpstr>
      <vt:lpstr>Слайд 17</vt:lpstr>
      <vt:lpstr>Слайд 18</vt:lpstr>
      <vt:lpstr>Выводы по методике:</vt:lpstr>
      <vt:lpstr>4. Опросник для учащихся</vt:lpstr>
      <vt:lpstr>Распределение показателей воспитанности испытуемых: </vt:lpstr>
      <vt:lpstr>Выводы по методике:</vt:lpstr>
      <vt:lpstr>Обобщение результатов исследования:</vt:lpstr>
      <vt:lpstr>Рекомендации: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ценностных ориентаций младших школьников</dc:title>
  <dc:creator>Админ</dc:creator>
  <cp:lastModifiedBy>work</cp:lastModifiedBy>
  <cp:revision>60</cp:revision>
  <dcterms:created xsi:type="dcterms:W3CDTF">2012-01-21T08:55:53Z</dcterms:created>
  <dcterms:modified xsi:type="dcterms:W3CDTF">2016-02-11T14:02:06Z</dcterms:modified>
</cp:coreProperties>
</file>