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22" r:id="rId2"/>
    <p:sldId id="323" r:id="rId3"/>
    <p:sldId id="335" r:id="rId4"/>
    <p:sldId id="312" r:id="rId5"/>
    <p:sldId id="295" r:id="rId6"/>
    <p:sldId id="296" r:id="rId7"/>
    <p:sldId id="324" r:id="rId8"/>
    <p:sldId id="325" r:id="rId9"/>
    <p:sldId id="326" r:id="rId10"/>
    <p:sldId id="313" r:id="rId11"/>
    <p:sldId id="327" r:id="rId12"/>
    <p:sldId id="300" r:id="rId13"/>
    <p:sldId id="320" r:id="rId14"/>
    <p:sldId id="329" r:id="rId15"/>
    <p:sldId id="301" r:id="rId16"/>
    <p:sldId id="318" r:id="rId17"/>
    <p:sldId id="310" r:id="rId18"/>
    <p:sldId id="315" r:id="rId19"/>
    <p:sldId id="314" r:id="rId20"/>
    <p:sldId id="321" r:id="rId21"/>
    <p:sldId id="316" r:id="rId22"/>
    <p:sldId id="299" r:id="rId23"/>
    <p:sldId id="330" r:id="rId24"/>
    <p:sldId id="309" r:id="rId25"/>
    <p:sldId id="334" r:id="rId26"/>
    <p:sldId id="331" r:id="rId27"/>
    <p:sldId id="333" r:id="rId28"/>
    <p:sldId id="311" r:id="rId29"/>
    <p:sldId id="317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FC9FF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62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C42DEF0-3702-43BF-98D1-7C55389411A7}" type="datetimeFigureOut">
              <a:rPr lang="ru-RU"/>
              <a:pPr>
                <a:defRPr/>
              </a:pPr>
              <a:t>19.02.2015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23599A4-7E2F-4C75-8898-15ED0662F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0CFC65-7E70-4680-944C-CC703AA2C17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7B7B8E-E8AD-45AB-B483-6F1B60A2BE26}" type="slidenum">
              <a:rPr lang="ru-RU"/>
              <a:pPr/>
              <a:t>18</a:t>
            </a:fld>
            <a:endParaRPr lang="ru-RU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Каждая точка на координатной плоскости имеет свой точный адрес. Это пара чисел</a:t>
            </a:r>
            <a:r>
              <a:rPr lang="en-US"/>
              <a:t> (</a:t>
            </a:r>
            <a:r>
              <a:rPr lang="ru-RU"/>
              <a:t>щелчок): первое число по оси </a:t>
            </a:r>
            <a:r>
              <a:rPr lang="en-US"/>
              <a:t>OX</a:t>
            </a:r>
            <a:r>
              <a:rPr lang="ru-RU"/>
              <a:t>, второе – по оси </a:t>
            </a:r>
            <a:r>
              <a:rPr lang="en-US"/>
              <a:t>OY</a:t>
            </a:r>
            <a:r>
              <a:rPr lang="ru-RU"/>
              <a:t>. Эти числа называются координатами точки.</a:t>
            </a:r>
          </a:p>
          <a:p>
            <a:r>
              <a:rPr lang="ru-RU"/>
              <a:t>Чтобы не путать порядок следования координат, вспомните, как устроены наши дома (щелчок): сначала (щелчок) мы заходим в нужный подъезд (по оси </a:t>
            </a:r>
            <a:r>
              <a:rPr lang="en-US"/>
              <a:t>OX)</a:t>
            </a:r>
            <a:r>
              <a:rPr lang="ru-RU"/>
              <a:t>, а затем поднимаемся на нужный этаж (по оси </a:t>
            </a:r>
            <a:r>
              <a:rPr lang="en-US"/>
              <a:t>OY)</a:t>
            </a:r>
            <a:r>
              <a:rPr lang="ru-RU"/>
              <a:t>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93D198-6B34-40A7-B022-4BAF0AE683CF}" type="slidenum">
              <a:rPr lang="ru-RU"/>
              <a:pPr/>
              <a:t>19</a:t>
            </a:fld>
            <a:endParaRPr lang="ru-RU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Посмотрите на шахматную доску. Вдоль ее нижнего края идет ряд букв (щелчок), а вдоль левого – ряд цифр (щелчок). С их помощью можно однозначно определять положение любой фигуры (щелчок) на шахматной доске (щелчок).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A11ADE-ED35-46D1-9F44-4EF0735B79D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Титул_5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2130425"/>
            <a:ext cx="6406480" cy="14700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3886200"/>
            <a:ext cx="5720680" cy="1752600"/>
          </a:xfrm>
        </p:spPr>
        <p:txBody>
          <a:bodyPr/>
          <a:lstStyle>
            <a:lvl1pPr marL="0" indent="0" algn="l">
              <a:buNone/>
              <a:defRPr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C8A52-59C4-479C-888D-69EADCA69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A97EE-45A6-499A-97C4-D0C0142ACA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F5E89-4C14-4F86-A914-AC37A6873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A90B6-0ED4-4671-B9E7-031C5E4659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9DAAE-8BD5-45CB-843F-5210547C6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0F9AE-8061-419C-8D9A-E0CB5C977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DC894-8DC8-43FE-8F9F-F91D5DCAB5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22AE0-3E8F-4559-82E0-361EFAD48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48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E03CD6-B49E-4956-B058-E6B8185F6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&#1057;&#1091;&#1087;&#1077;&#1088;%20&#1092;&#1080;&#1079;&#1082;&#1091;&#1083;&#1100;&#1090;&#1084;&#1080;&#1085;&#1091;&#1090;&#1082;&#1072;.exe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hyperlink" Target="&#1075;&#1088;&#1072;&#1092;&#1080;&#1095;&#1077;&#1089;&#1082;&#1080;&#1081;%20&#1076;&#1080;&#1082;&#1090;&#1072;&#1085;&#1090;/&#1043;&#1088;&#1072;&#1092;&#1080;&#1095;&#1077;&#1089;&#1082;&#1080;&#1081;%20&#1076;&#1080;&#1082;&#1090;&#1072;&#1085;&#1090;%20&#1087;&#1086;%20&#1082;&#1086;&#1086;&#1088;&#1076;&#1080;&#1085;&#1072;&#1090;&#1072;&#1084;.exe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gif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metodist.lbz.ru/authors/informatika/3/eor5.php" TargetMode="External"/><Relationship Id="rId2" Type="http://schemas.openxmlformats.org/officeDocument/2006/relationships/hyperlink" Target="http://metodist.lbz.ru/authors/informatika/3/files/mp-5kl-fgos.pdf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sc.edu.ru/catalog/res/bd52dc17-c9f6-4948-8a59-dfa9ab96dee1/?interface=catalo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3"/>
          <p:cNvSpPr>
            <a:spLocks noGrp="1"/>
          </p:cNvSpPr>
          <p:nvPr>
            <p:ph type="ctrTitle"/>
          </p:nvPr>
        </p:nvSpPr>
        <p:spPr>
          <a:xfrm>
            <a:off x="2214546" y="714356"/>
            <a:ext cx="6406480" cy="1470025"/>
          </a:xfrm>
        </p:spPr>
        <p:txBody>
          <a:bodyPr/>
          <a:lstStyle/>
          <a:p>
            <a:r>
              <a:rPr lang="ru-RU" dirty="0" smtClean="0"/>
              <a:t>Метод координат</a:t>
            </a:r>
          </a:p>
        </p:txBody>
      </p:sp>
      <p:sp>
        <p:nvSpPr>
          <p:cNvPr id="6147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14646" y="2285992"/>
            <a:ext cx="5929354" cy="1752600"/>
          </a:xfrm>
        </p:spPr>
        <p:txBody>
          <a:bodyPr/>
          <a:lstStyle/>
          <a:p>
            <a:pPr algn="r"/>
            <a:r>
              <a:rPr lang="ru-RU" dirty="0" smtClean="0"/>
              <a:t>Разработка урока информатики в 5 классе</a:t>
            </a:r>
          </a:p>
          <a:p>
            <a:pPr algn="r"/>
            <a:r>
              <a:rPr lang="ru-RU" dirty="0" smtClean="0"/>
              <a:t>в условиях введения ФГОС ООО</a:t>
            </a:r>
          </a:p>
          <a:p>
            <a:pPr algn="r"/>
            <a:endParaRPr lang="ru-RU" dirty="0" smtClean="0"/>
          </a:p>
        </p:txBody>
      </p:sp>
      <p:sp>
        <p:nvSpPr>
          <p:cNvPr id="6" name="Подзаголовок 4"/>
          <p:cNvSpPr txBox="1">
            <a:spLocks/>
          </p:cNvSpPr>
          <p:nvPr/>
        </p:nvSpPr>
        <p:spPr bwMode="auto">
          <a:xfrm>
            <a:off x="1857375" y="4714875"/>
            <a:ext cx="68580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defRPr/>
            </a:pP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4077072"/>
            <a:ext cx="7020272" cy="2780928"/>
          </a:xfrm>
          <a:prstGeom prst="rect">
            <a:avLst/>
          </a:prstGeom>
          <a:solidFill>
            <a:srgbClr val="2FC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5949280"/>
            <a:ext cx="2123728" cy="908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18155" t="10937" r="20900" b="7031"/>
          <a:stretch>
            <a:fillRect/>
          </a:stretch>
        </p:blipFill>
        <p:spPr bwMode="auto">
          <a:xfrm>
            <a:off x="1214382" y="0"/>
            <a:ext cx="792961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7569" t="11958" r="22040" b="6250"/>
          <a:stretch>
            <a:fillRect/>
          </a:stretch>
        </p:blipFill>
        <p:spPr bwMode="auto">
          <a:xfrm>
            <a:off x="1" y="928670"/>
            <a:ext cx="7786709" cy="592932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76" name="Group 32"/>
          <p:cNvGraphicFramePr>
            <a:graphicFrameLocks noGrp="1"/>
          </p:cNvGraphicFramePr>
          <p:nvPr/>
        </p:nvGraphicFramePr>
        <p:xfrm>
          <a:off x="250825" y="1397000"/>
          <a:ext cx="8497888" cy="4346448"/>
        </p:xfrm>
        <a:graphic>
          <a:graphicData uri="http://schemas.openxmlformats.org/drawingml/2006/table">
            <a:tbl>
              <a:tblPr/>
              <a:tblGrid>
                <a:gridCol w="2832100"/>
                <a:gridCol w="2833688"/>
                <a:gridCol w="28321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Знаем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3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Хотим узнать</a:t>
                      </a:r>
                      <a:endParaRPr kumimoji="0" lang="ru-RU" sz="3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3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Узнали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60" name="Text Box 28"/>
          <p:cNvSpPr txBox="1">
            <a:spLocks noChangeArrowheads="1"/>
          </p:cNvSpPr>
          <p:nvPr/>
        </p:nvSpPr>
        <p:spPr bwMode="auto">
          <a:xfrm>
            <a:off x="2051050" y="549275"/>
            <a:ext cx="48244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sz="4800" b="1">
                <a:solidFill>
                  <a:srgbClr val="A50021"/>
                </a:solidFill>
              </a:rPr>
              <a:t>З-Х-У</a:t>
            </a:r>
            <a:endParaRPr lang="ru-RU" sz="4800" b="1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85875" y="4143375"/>
          <a:ext cx="2493139" cy="230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649"/>
                <a:gridCol w="226649"/>
                <a:gridCol w="226649"/>
                <a:gridCol w="226649"/>
                <a:gridCol w="226649"/>
                <a:gridCol w="226649"/>
                <a:gridCol w="226649"/>
                <a:gridCol w="226649"/>
                <a:gridCol w="226649"/>
                <a:gridCol w="226649"/>
                <a:gridCol w="226649"/>
              </a:tblGrid>
              <a:tr h="209872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8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8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8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8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8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8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8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8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8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9872"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 marL="51750" marR="51750" marT="25875" marB="2587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580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65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Метод координат</a:t>
            </a:r>
          </a:p>
        </p:txBody>
      </p:sp>
      <p:sp>
        <p:nvSpPr>
          <p:cNvPr id="38036" name="Содержимое 2"/>
          <p:cNvSpPr>
            <a:spLocks noGrp="1"/>
          </p:cNvSpPr>
          <p:nvPr>
            <p:ph idx="1"/>
          </p:nvPr>
        </p:nvSpPr>
        <p:spPr>
          <a:xfrm>
            <a:off x="1071563" y="1214438"/>
            <a:ext cx="7615237" cy="27860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400" smtClean="0">
                <a:cs typeface="Arial" charset="0"/>
              </a:rPr>
              <a:t>Любая информация может быть представлена с помощью чисел. Чтобы «связать» числа и точки, используют системы координат.</a:t>
            </a:r>
          </a:p>
          <a:p>
            <a:pPr marL="0" indent="0">
              <a:buFont typeface="Arial" charset="0"/>
              <a:buNone/>
            </a:pPr>
            <a:r>
              <a:rPr lang="ru-RU" sz="2400" b="1" smtClean="0">
                <a:cs typeface="Arial" charset="0"/>
              </a:rPr>
              <a:t>Прямоугольная система координат</a:t>
            </a:r>
            <a:r>
              <a:rPr lang="ru-RU" sz="2400" smtClean="0">
                <a:cs typeface="Arial" charset="0"/>
              </a:rPr>
              <a:t> </a:t>
            </a:r>
            <a:r>
              <a:rPr lang="en-US" sz="2400" smtClean="0">
                <a:cs typeface="Arial" charset="0"/>
              </a:rPr>
              <a:t/>
            </a:r>
            <a:br>
              <a:rPr lang="en-US" sz="2400" smtClean="0">
                <a:cs typeface="Arial" charset="0"/>
              </a:rPr>
            </a:br>
            <a:r>
              <a:rPr lang="ru-RU" sz="2400" smtClean="0">
                <a:cs typeface="Arial" charset="0"/>
              </a:rPr>
              <a:t>названа в честь французского математика </a:t>
            </a:r>
            <a:br>
              <a:rPr lang="ru-RU" sz="2400" smtClean="0">
                <a:cs typeface="Arial" charset="0"/>
              </a:rPr>
            </a:br>
            <a:r>
              <a:rPr lang="ru-RU" sz="2400" b="1" smtClean="0">
                <a:cs typeface="Arial" charset="0"/>
              </a:rPr>
              <a:t>Рене Декарта </a:t>
            </a:r>
            <a:r>
              <a:rPr lang="ru-RU" sz="2400" smtClean="0">
                <a:cs typeface="Arial" charset="0"/>
              </a:rPr>
              <a:t>прямоугольной декартовой </a:t>
            </a:r>
            <a:br>
              <a:rPr lang="ru-RU" sz="2400" smtClean="0">
                <a:cs typeface="Arial" charset="0"/>
              </a:rPr>
            </a:br>
            <a:r>
              <a:rPr lang="ru-RU" sz="2400" smtClean="0">
                <a:cs typeface="Arial" charset="0"/>
              </a:rPr>
              <a:t>системой координат.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 flipH="1" flipV="1">
            <a:off x="1356519" y="5209382"/>
            <a:ext cx="2143125" cy="1587"/>
          </a:xfrm>
          <a:prstGeom prst="straightConnector1">
            <a:avLst/>
          </a:prstGeom>
          <a:ln w="44450">
            <a:solidFill>
              <a:schemeClr val="tx2">
                <a:lumMod val="50000"/>
              </a:schemeClr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0800000" flipH="1" flipV="1">
            <a:off x="1425575" y="5199063"/>
            <a:ext cx="2143125" cy="1587"/>
          </a:xfrm>
          <a:prstGeom prst="straightConnector1">
            <a:avLst/>
          </a:prstGeom>
          <a:ln w="44450">
            <a:solidFill>
              <a:schemeClr val="tx2">
                <a:lumMod val="50000"/>
              </a:schemeClr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4" name="Picture 2" descr="http://900igr.net/datai/matematika/Slozhenie-otritsatelnykh-chisel/0017-007-Prochitaj-familiju-uchenogo-matematika-raboty-kotorogo-sposobstvoval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2000250"/>
            <a:ext cx="1857375" cy="20447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0" y="4286250"/>
            <a:ext cx="22145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Clr>
                <a:srgbClr val="003399"/>
              </a:buClr>
              <a:buFont typeface="Wingdings" pitchFamily="2" charset="2"/>
              <a:buChar char="q"/>
            </a:pPr>
            <a:r>
              <a:rPr lang="ru-RU">
                <a:latin typeface="Calibri" pitchFamily="34" charset="0"/>
              </a:rPr>
              <a:t> </a:t>
            </a:r>
            <a:r>
              <a:rPr lang="ru-RU" b="1">
                <a:solidFill>
                  <a:srgbClr val="002060"/>
                </a:solidFill>
                <a:latin typeface="Calibri" pitchFamily="34" charset="0"/>
              </a:rPr>
              <a:t>Ось ОХ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72000" y="4643438"/>
            <a:ext cx="2214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Clr>
                <a:srgbClr val="003399"/>
              </a:buClr>
              <a:buFont typeface="Wingdings" pitchFamily="2" charset="2"/>
              <a:buChar char="q"/>
            </a:pPr>
            <a:r>
              <a:rPr lang="ru-RU">
                <a:latin typeface="Calibri" pitchFamily="34" charset="0"/>
              </a:rPr>
              <a:t> </a:t>
            </a:r>
            <a:r>
              <a:rPr lang="ru-RU" b="1">
                <a:solidFill>
                  <a:srgbClr val="002060"/>
                </a:solidFill>
                <a:latin typeface="Calibri" pitchFamily="34" charset="0"/>
              </a:rPr>
              <a:t>Ось О</a:t>
            </a:r>
            <a:r>
              <a:rPr lang="en-US" b="1">
                <a:solidFill>
                  <a:srgbClr val="002060"/>
                </a:solidFill>
                <a:latin typeface="Calibri" pitchFamily="34" charset="0"/>
              </a:rPr>
              <a:t>Y</a:t>
            </a:r>
            <a:endParaRPr lang="ru-RU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572000" y="5000625"/>
            <a:ext cx="3571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Clr>
                <a:srgbClr val="003399"/>
              </a:buClr>
              <a:buFont typeface="Wingdings" pitchFamily="2" charset="2"/>
              <a:buChar char="q"/>
            </a:pPr>
            <a:r>
              <a:rPr lang="ru-RU">
                <a:latin typeface="Calibri" pitchFamily="34" charset="0"/>
              </a:rPr>
              <a:t> </a:t>
            </a:r>
            <a:r>
              <a:rPr lang="ru-RU" b="1">
                <a:solidFill>
                  <a:srgbClr val="002060"/>
                </a:solidFill>
                <a:latin typeface="Calibri" pitchFamily="34" charset="0"/>
              </a:rPr>
              <a:t>Начало координат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572000" y="5357813"/>
            <a:ext cx="4214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Clr>
                <a:srgbClr val="003399"/>
              </a:buClr>
              <a:buFont typeface="Wingdings" pitchFamily="2" charset="2"/>
              <a:buChar char="q"/>
            </a:pPr>
            <a:r>
              <a:rPr lang="ru-RU">
                <a:latin typeface="Calibri" pitchFamily="34" charset="0"/>
              </a:rPr>
              <a:t> </a:t>
            </a:r>
            <a:r>
              <a:rPr lang="ru-RU" b="1">
                <a:solidFill>
                  <a:srgbClr val="002060"/>
                </a:solidFill>
                <a:latin typeface="Calibri" pitchFamily="34" charset="0"/>
              </a:rPr>
              <a:t>(Х, У) – координаты точки</a:t>
            </a:r>
          </a:p>
        </p:txBody>
      </p:sp>
      <p:sp>
        <p:nvSpPr>
          <p:cNvPr id="18590" name="TextBox 13"/>
          <p:cNvSpPr txBox="1">
            <a:spLocks noChangeArrowheads="1"/>
          </p:cNvSpPr>
          <p:nvPr/>
        </p:nvSpPr>
        <p:spPr bwMode="auto">
          <a:xfrm>
            <a:off x="2071688" y="5143500"/>
            <a:ext cx="357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99"/>
                </a:solidFill>
                <a:latin typeface="Calibri" pitchFamily="34" charset="0"/>
              </a:rPr>
              <a:t>0</a:t>
            </a:r>
          </a:p>
        </p:txBody>
      </p:sp>
      <p:sp>
        <p:nvSpPr>
          <p:cNvPr id="18591" name="TextBox 14"/>
          <p:cNvSpPr txBox="1">
            <a:spLocks noChangeArrowheads="1"/>
          </p:cNvSpPr>
          <p:nvPr/>
        </p:nvSpPr>
        <p:spPr bwMode="auto">
          <a:xfrm>
            <a:off x="2828925" y="4273550"/>
            <a:ext cx="7143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3399"/>
                </a:solidFill>
                <a:latin typeface="Calibri" pitchFamily="34" charset="0"/>
              </a:rPr>
              <a:t>(X</a:t>
            </a:r>
            <a:r>
              <a:rPr lang="ru-RU" sz="1600" b="1">
                <a:solidFill>
                  <a:srgbClr val="003399"/>
                </a:solidFill>
                <a:latin typeface="Calibri" pitchFamily="34" charset="0"/>
              </a:rPr>
              <a:t>,</a:t>
            </a:r>
            <a:r>
              <a:rPr lang="en-US" sz="1600" b="1">
                <a:solidFill>
                  <a:srgbClr val="003399"/>
                </a:solidFill>
                <a:latin typeface="Calibri" pitchFamily="34" charset="0"/>
              </a:rPr>
              <a:t>Y)</a:t>
            </a:r>
            <a:endParaRPr lang="ru-RU" sz="1600" b="1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18592" name="TextBox 15"/>
          <p:cNvSpPr txBox="1">
            <a:spLocks noChangeArrowheads="1"/>
          </p:cNvSpPr>
          <p:nvPr/>
        </p:nvSpPr>
        <p:spPr bwMode="auto">
          <a:xfrm>
            <a:off x="2000250" y="4110038"/>
            <a:ext cx="357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3399"/>
                </a:solidFill>
                <a:latin typeface="Calibri" pitchFamily="34" charset="0"/>
              </a:rPr>
              <a:t>Y</a:t>
            </a:r>
            <a:endParaRPr lang="ru-RU" sz="2400" b="1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18593" name="TextBox 16"/>
          <p:cNvSpPr txBox="1">
            <a:spLocks noChangeArrowheads="1"/>
          </p:cNvSpPr>
          <p:nvPr/>
        </p:nvSpPr>
        <p:spPr bwMode="auto">
          <a:xfrm>
            <a:off x="3214688" y="5286375"/>
            <a:ext cx="357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3399"/>
                </a:solidFill>
                <a:latin typeface="Calibri" pitchFamily="34" charset="0"/>
              </a:rPr>
              <a:t>X</a:t>
            </a:r>
            <a:endParaRPr lang="ru-RU" sz="2400" b="1">
              <a:solidFill>
                <a:srgbClr val="003399"/>
              </a:solidFill>
              <a:latin typeface="Calibri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433638" y="5186363"/>
            <a:ext cx="428625" cy="15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6200000" flipV="1">
            <a:off x="2139950" y="4868863"/>
            <a:ext cx="622300" cy="63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428875" y="4572000"/>
            <a:ext cx="428625" cy="1588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V="1">
            <a:off x="2550319" y="4879181"/>
            <a:ext cx="622300" cy="7938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2836863" y="4521200"/>
            <a:ext cx="71437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599" name="TextBox 26"/>
          <p:cNvSpPr txBox="1">
            <a:spLocks noChangeArrowheads="1"/>
          </p:cNvSpPr>
          <p:nvPr/>
        </p:nvSpPr>
        <p:spPr bwMode="auto">
          <a:xfrm>
            <a:off x="2500313" y="5162550"/>
            <a:ext cx="3571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3399"/>
                </a:solidFill>
                <a:latin typeface="Calibri" pitchFamily="34" charset="0"/>
              </a:rPr>
              <a:t>1</a:t>
            </a:r>
            <a:endParaRPr lang="ru-RU" sz="1600" b="1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432050" y="4151313"/>
            <a:ext cx="1344613" cy="1036637"/>
          </a:xfrm>
          <a:prstGeom prst="rect">
            <a:avLst/>
          </a:prstGeom>
          <a:solidFill>
            <a:srgbClr val="4F81B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285875" y="4143375"/>
            <a:ext cx="1130300" cy="106362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285875" y="5183188"/>
            <a:ext cx="1130300" cy="1270000"/>
          </a:xfrm>
          <a:prstGeom prst="rect">
            <a:avLst/>
          </a:prstGeom>
          <a:solidFill>
            <a:schemeClr val="accent5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425700" y="5180013"/>
            <a:ext cx="1354138" cy="1279525"/>
          </a:xfrm>
          <a:prstGeom prst="rect">
            <a:avLst/>
          </a:prstGeom>
          <a:solidFill>
            <a:srgbClr val="009999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2643188" y="4500563"/>
            <a:ext cx="11430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четверть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285875" y="4500563"/>
            <a:ext cx="11430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I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четверть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214438" y="5572125"/>
            <a:ext cx="12144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</a:t>
            </a:r>
            <a:r>
              <a:rPr lang="en-US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II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четверть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643188" y="5572125"/>
            <a:ext cx="12144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IV </a:t>
            </a:r>
            <a:r>
              <a: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четверть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000"/>
                            </p:stCondLst>
                            <p:childTnLst>
                              <p:par>
                                <p:cTn id="1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500"/>
                            </p:stCondLst>
                            <p:childTnLst>
                              <p:par>
                                <p:cTn id="1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8590" grpId="0"/>
      <p:bldP spid="18590" grpId="1"/>
      <p:bldP spid="18591" grpId="0"/>
      <p:bldP spid="18592" grpId="0"/>
      <p:bldP spid="18593" grpId="0"/>
      <p:bldP spid="18" grpId="0" animBg="1"/>
      <p:bldP spid="18599" grpId="0"/>
      <p:bldP spid="28" grpId="0" animBg="1"/>
      <p:bldP spid="29" grpId="0" animBg="1"/>
      <p:bldP spid="30" grpId="0" animBg="1"/>
      <p:bldP spid="33" grpId="0" animBg="1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500166" y="428604"/>
            <a:ext cx="7313613" cy="54292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координат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– способ определять положение точки с помощью чисел. 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Такие числа называются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координатами точки.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Комната + муха декарт"/>
          <p:cNvPicPr>
            <a:picLocks noChangeAspect="1" noChangeArrowheads="1"/>
          </p:cNvPicPr>
          <p:nvPr/>
        </p:nvPicPr>
        <p:blipFill>
          <a:blip r:embed="rId2" cstate="print"/>
          <a:srcRect l="6023" r="9554"/>
          <a:stretch>
            <a:fillRect/>
          </a:stretch>
        </p:blipFill>
        <p:spPr bwMode="auto">
          <a:xfrm>
            <a:off x="0" y="1285860"/>
            <a:ext cx="36861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000100" y="142852"/>
            <a:ext cx="78581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Существует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легенда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 изобретении системы координат, которая носит имя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Декарта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3643306" y="1214422"/>
            <a:ext cx="5357850" cy="4517886"/>
          </a:xfrm>
          <a:prstGeom prst="foldedCorner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lvl="0" indent="457200" algn="just" eaLnBrk="0" hangingPunct="0"/>
            <a:r>
              <a:rPr lang="ru-RU" sz="2000" b="1" dirty="0" smtClean="0">
                <a:solidFill>
                  <a:prstClr val="black"/>
                </a:solidFill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Однажды Рене Декарт весь день пролежал в кровати, думая о чем-то, а муха жужжала вокруг и не давала ему сосредоточиться. Он стал размышлять, как бы описать положение мухи в любой момент времени математически, чтобы иметь возможность прихлопнуть ее без промаха. И ... придумал декартовы координаты, одно из величайших изобретений в истории человечества. </a:t>
            </a:r>
            <a:endParaRPr lang="ru-RU" sz="2800" dirty="0" smtClean="0">
              <a:solidFill>
                <a:prstClr val="black"/>
              </a:solidFill>
              <a:latin typeface="Georgia" pitchFamily="18" charset="0"/>
              <a:cs typeface="Arial" pitchFamily="34" charset="0"/>
            </a:endParaRPr>
          </a:p>
        </p:txBody>
      </p:sp>
      <p:pic>
        <p:nvPicPr>
          <p:cNvPr id="38915" name="Picture 3" descr="Комната спереди+муха +СК2"/>
          <p:cNvPicPr>
            <a:picLocks noChangeAspect="1" noChangeArrowheads="1"/>
          </p:cNvPicPr>
          <p:nvPr/>
        </p:nvPicPr>
        <p:blipFill>
          <a:blip r:embed="rId3" cstate="print"/>
          <a:srcRect r="6084"/>
          <a:stretch>
            <a:fillRect/>
          </a:stretch>
        </p:blipFill>
        <p:spPr bwMode="auto">
          <a:xfrm>
            <a:off x="2714612" y="4581525"/>
            <a:ext cx="41910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1071563" y="1143000"/>
            <a:ext cx="3043237" cy="2428875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Отметим на координатной плоскости точки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А(4,1), В(4, 2),</a:t>
            </a:r>
            <a:b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</a:b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С(1, 2),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D(4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5), E(2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5),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/>
            </a:r>
            <a:b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</a:b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F(4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7),G(3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7),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H(5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9),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/>
            </a:r>
            <a:b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</a:b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I(7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7), J(6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7),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K(8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5),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/>
            </a:r>
            <a:b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</a:b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L(6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5), M(9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2), N(6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2), O(6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, </a:t>
            </a:r>
            <a:r>
              <a:rPr lang="en-US" sz="2200" b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1).</a:t>
            </a:r>
            <a:r>
              <a:rPr lang="en-US" sz="2200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 </a:t>
            </a:r>
            <a:endParaRPr lang="en-US" sz="2200" dirty="0" smtClean="0">
              <a:solidFill>
                <a:schemeClr val="tx2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571500" y="5929313"/>
            <a:ext cx="7786688" cy="7858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1258888" indent="-1258888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24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Вывод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: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произошло изменение формы представления информации с числовой на графическое.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4775200" y="3509963"/>
            <a:ext cx="1139825" cy="1139825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754563" y="4652963"/>
            <a:ext cx="1166812" cy="1587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>
            <a:off x="5697538" y="4857750"/>
            <a:ext cx="407988" cy="1587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892800" y="5038725"/>
            <a:ext cx="811213" cy="1588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>
            <a:off x="6473825" y="4846638"/>
            <a:ext cx="407987" cy="1588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656388" y="4645025"/>
            <a:ext cx="1166812" cy="1588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V="1">
            <a:off x="6661151" y="3502025"/>
            <a:ext cx="1147762" cy="1138237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V="1">
            <a:off x="6684962" y="2767013"/>
            <a:ext cx="766763" cy="719138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651625" y="3500438"/>
            <a:ext cx="790575" cy="4762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>
            <a:off x="6286500" y="1949450"/>
            <a:ext cx="803275" cy="793750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689725" y="2736850"/>
            <a:ext cx="411163" cy="4763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524500" y="2743200"/>
            <a:ext cx="411163" cy="4763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5531644" y="1986757"/>
            <a:ext cx="763587" cy="749300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5161756" y="2747169"/>
            <a:ext cx="766763" cy="758825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5127625" y="3514725"/>
            <a:ext cx="800100" cy="6350"/>
          </a:xfrm>
          <a:prstGeom prst="line">
            <a:avLst/>
          </a:prstGeom>
          <a:ln w="444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008438" y="825500"/>
          <a:ext cx="4976829" cy="49788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2833"/>
                <a:gridCol w="382833"/>
                <a:gridCol w="382833"/>
                <a:gridCol w="382833"/>
                <a:gridCol w="382833"/>
                <a:gridCol w="382833"/>
                <a:gridCol w="382833"/>
                <a:gridCol w="382833"/>
                <a:gridCol w="382833"/>
                <a:gridCol w="382833"/>
                <a:gridCol w="382833"/>
                <a:gridCol w="382833"/>
                <a:gridCol w="382833"/>
              </a:tblGrid>
              <a:tr h="3829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8298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8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8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8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8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8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8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8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8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298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2" name="Прямая со стрелкой 21"/>
          <p:cNvCxnSpPr/>
          <p:nvPr/>
        </p:nvCxnSpPr>
        <p:spPr>
          <a:xfrm rot="5400000" flipH="1" flipV="1">
            <a:off x="1905000" y="3314700"/>
            <a:ext cx="4968875" cy="9525"/>
          </a:xfrm>
          <a:prstGeom prst="straightConnector1">
            <a:avLst/>
          </a:prstGeom>
          <a:ln w="28575">
            <a:solidFill>
              <a:srgbClr val="00206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H="1" flipV="1">
            <a:off x="4000500" y="5411788"/>
            <a:ext cx="4968875" cy="9525"/>
          </a:xfrm>
          <a:prstGeom prst="straightConnector1">
            <a:avLst/>
          </a:prstGeom>
          <a:ln w="28575">
            <a:solidFill>
              <a:srgbClr val="00206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131" name="TextBox 23"/>
          <p:cNvSpPr txBox="1">
            <a:spLocks noChangeArrowheads="1"/>
          </p:cNvSpPr>
          <p:nvPr/>
        </p:nvSpPr>
        <p:spPr bwMode="auto">
          <a:xfrm>
            <a:off x="4508500" y="5429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9132" name="TextBox 24"/>
          <p:cNvSpPr txBox="1">
            <a:spLocks noChangeArrowheads="1"/>
          </p:cNvSpPr>
          <p:nvPr/>
        </p:nvSpPr>
        <p:spPr bwMode="auto">
          <a:xfrm>
            <a:off x="4079875" y="498792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9133" name="TextBox 25"/>
          <p:cNvSpPr txBox="1">
            <a:spLocks noChangeArrowheads="1"/>
          </p:cNvSpPr>
          <p:nvPr/>
        </p:nvSpPr>
        <p:spPr bwMode="auto">
          <a:xfrm>
            <a:off x="4079875" y="5429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39134" name="TextBox 26"/>
          <p:cNvSpPr txBox="1">
            <a:spLocks noChangeArrowheads="1"/>
          </p:cNvSpPr>
          <p:nvPr/>
        </p:nvSpPr>
        <p:spPr bwMode="auto">
          <a:xfrm>
            <a:off x="6080125" y="5429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39135" name="TextBox 27"/>
          <p:cNvSpPr txBox="1">
            <a:spLocks noChangeArrowheads="1"/>
          </p:cNvSpPr>
          <p:nvPr/>
        </p:nvSpPr>
        <p:spPr bwMode="auto">
          <a:xfrm>
            <a:off x="7866063" y="5429250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39136" name="TextBox 28"/>
          <p:cNvSpPr txBox="1">
            <a:spLocks noChangeArrowheads="1"/>
          </p:cNvSpPr>
          <p:nvPr/>
        </p:nvSpPr>
        <p:spPr bwMode="auto">
          <a:xfrm>
            <a:off x="4079875" y="34290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39137" name="TextBox 29"/>
          <p:cNvSpPr txBox="1">
            <a:spLocks noChangeArrowheads="1"/>
          </p:cNvSpPr>
          <p:nvPr/>
        </p:nvSpPr>
        <p:spPr bwMode="auto">
          <a:xfrm>
            <a:off x="4008438" y="1558925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079875" y="785813"/>
            <a:ext cx="2857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580438" y="5429250"/>
            <a:ext cx="2857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329113" y="1589088"/>
            <a:ext cx="142875" cy="1587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306888" y="5033963"/>
            <a:ext cx="142875" cy="1587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329113" y="3525838"/>
            <a:ext cx="142875" cy="1587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8152606" y="5428457"/>
            <a:ext cx="142875" cy="1588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4723606" y="5428457"/>
            <a:ext cx="142875" cy="1588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6223794" y="5428457"/>
            <a:ext cx="142875" cy="1587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Овал 38"/>
          <p:cNvSpPr/>
          <p:nvPr/>
        </p:nvSpPr>
        <p:spPr>
          <a:xfrm>
            <a:off x="5865813" y="5000625"/>
            <a:ext cx="71437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4722813" y="4629150"/>
            <a:ext cx="71437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5857875" y="4625975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6646863" y="4613275"/>
            <a:ext cx="71437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6651625" y="5000625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7786688" y="4621213"/>
            <a:ext cx="71437" cy="71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6265863" y="1935163"/>
            <a:ext cx="71437" cy="71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7034213" y="2695575"/>
            <a:ext cx="71437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5865813" y="2714625"/>
            <a:ext cx="71437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5513388" y="2697163"/>
            <a:ext cx="71437" cy="71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6657975" y="347345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6669088" y="2709863"/>
            <a:ext cx="71437" cy="71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5848350" y="346710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7383463" y="3470275"/>
            <a:ext cx="71437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5121275" y="3481388"/>
            <a:ext cx="71438" cy="71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>
            <a:off x="5580063" y="5000625"/>
            <a:ext cx="2143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37250" y="4286250"/>
            <a:ext cx="2143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08500" y="4643438"/>
            <a:ext cx="2143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937250" y="3500438"/>
            <a:ext cx="2143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865688" y="3500438"/>
            <a:ext cx="2143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937250" y="2714625"/>
            <a:ext cx="2143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222875" y="2714625"/>
            <a:ext cx="2143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223000" y="1571625"/>
            <a:ext cx="2143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80250" y="2714625"/>
            <a:ext cx="2143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365875" y="2714625"/>
            <a:ext cx="2143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J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500938" y="3500438"/>
            <a:ext cx="2143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437313" y="3500438"/>
            <a:ext cx="2143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794625" y="4643438"/>
            <a:ext cx="2143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437313" y="4286250"/>
            <a:ext cx="2143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651625" y="5000625"/>
            <a:ext cx="21431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</a:t>
            </a:r>
            <a:endParaRPr lang="ru-RU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9723" name="Содержимое 2"/>
          <p:cNvSpPr txBox="1">
            <a:spLocks/>
          </p:cNvSpPr>
          <p:nvPr/>
        </p:nvSpPr>
        <p:spPr bwMode="auto">
          <a:xfrm>
            <a:off x="1071563" y="3643313"/>
            <a:ext cx="304323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Соединим полученные точки отрезками: </a:t>
            </a:r>
            <a:r>
              <a:rPr lang="en-US" sz="2200" dirty="0">
                <a:solidFill>
                  <a:schemeClr val="tx2">
                    <a:lumMod val="75000"/>
                  </a:schemeClr>
                </a:solidFill>
                <a:latin typeface="Times New Roman" charset="0"/>
                <a:cs typeface="Times New Roman" charset="0"/>
              </a:rPr>
              <a:t/>
            </a:r>
            <a:br>
              <a:rPr lang="en-US" sz="2200" dirty="0">
                <a:solidFill>
                  <a:schemeClr val="tx2">
                    <a:lumMod val="75000"/>
                  </a:schemeClr>
                </a:solidFill>
                <a:latin typeface="Times New Roman" charset="0"/>
                <a:cs typeface="Times New Roman" charset="0"/>
              </a:rPr>
            </a:br>
            <a:r>
              <a:rPr lang="en-US" sz="22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A-B-C-D-E-F-G-H-I-J-K-L-M-N-O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-А</a:t>
            </a:r>
            <a:r>
              <a:rPr lang="en-US" sz="22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.</a:t>
            </a:r>
            <a:endParaRPr lang="ru-RU" sz="22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0001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65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Пример</a:t>
            </a:r>
          </a:p>
        </p:txBody>
      </p:sp>
      <p:sp>
        <p:nvSpPr>
          <p:cNvPr id="70" name="Управляющая кнопка: домой 69">
            <a:hlinkClick r:id="" action="ppaction://hlinkshowjump?jump=firstslide" highlightClick="1"/>
          </p:cNvPr>
          <p:cNvSpPr/>
          <p:nvPr/>
        </p:nvSpPr>
        <p:spPr>
          <a:xfrm>
            <a:off x="8643938" y="6357938"/>
            <a:ext cx="428625" cy="428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5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500"/>
                            </p:stCondLst>
                            <p:childTnLst>
                              <p:par>
                                <p:cTn id="1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500"/>
                            </p:stCondLst>
                            <p:childTnLst>
                              <p:par>
                                <p:cTn id="1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500"/>
                            </p:stCondLst>
                            <p:childTnLst>
                              <p:par>
                                <p:cTn id="1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6500"/>
                            </p:stCondLst>
                            <p:childTnLst>
                              <p:par>
                                <p:cTn id="1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7500"/>
                            </p:stCondLst>
                            <p:childTnLst>
                              <p:par>
                                <p:cTn id="1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8500"/>
                            </p:stCondLst>
                            <p:childTnLst>
                              <p:par>
                                <p:cTn id="1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9500"/>
                            </p:stCondLst>
                            <p:childTnLst>
                              <p:par>
                                <p:cTn id="1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1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000"/>
                            </p:stCondLst>
                            <p:childTnLst>
                              <p:par>
                                <p:cTn id="1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000"/>
                            </p:stCondLst>
                            <p:childTnLst>
                              <p:par>
                                <p:cTn id="19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4000"/>
                            </p:stCondLst>
                            <p:childTnLst>
                              <p:par>
                                <p:cTn id="1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0"/>
                            </p:stCondLst>
                            <p:childTnLst>
                              <p:par>
                                <p:cTn id="2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000"/>
                            </p:stCondLst>
                            <p:childTnLst>
                              <p:par>
                                <p:cTn id="2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7000"/>
                            </p:stCondLst>
                            <p:childTnLst>
                              <p:par>
                                <p:cTn id="2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8000"/>
                            </p:stCondLst>
                            <p:childTnLst>
                              <p:par>
                                <p:cTn id="2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9000"/>
                            </p:stCondLst>
                            <p:childTnLst>
                              <p:par>
                                <p:cTn id="2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197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idx="1"/>
          </p:nvPr>
        </p:nvSpPr>
        <p:spPr>
          <a:xfrm>
            <a:off x="1000100" y="1"/>
            <a:ext cx="8143900" cy="2071678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Arial" charset="0"/>
              <a:buNone/>
              <a:defRPr/>
            </a:pPr>
            <a:endParaRPr lang="ru-RU" sz="2600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marL="514350" indent="-51435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Где встречается метод координат в жизни? </a:t>
            </a:r>
          </a:p>
          <a:p>
            <a:pPr marL="514350" indent="-51435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</a:b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Приведите примеры. </a:t>
            </a:r>
          </a:p>
        </p:txBody>
      </p:sp>
      <p:sp>
        <p:nvSpPr>
          <p:cNvPr id="3" name="Овал 2"/>
          <p:cNvSpPr/>
          <p:nvPr/>
        </p:nvSpPr>
        <p:spPr>
          <a:xfrm>
            <a:off x="8001000" y="71438"/>
            <a:ext cx="1000125" cy="1000125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9" name="Picture 11" descr="Группы - Риэлторы Красноярс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57454" cy="2475326"/>
          </a:xfrm>
          <a:prstGeom prst="rect">
            <a:avLst/>
          </a:prstGeom>
          <a:noFill/>
        </p:spPr>
      </p:pic>
      <p:pic>
        <p:nvPicPr>
          <p:cNvPr id="48141" name="Picture 13" descr="Новокузнецкий драматический театр на фото и карте"/>
          <p:cNvPicPr>
            <a:picLocks noChangeAspect="1" noChangeArrowheads="1"/>
          </p:cNvPicPr>
          <p:nvPr/>
        </p:nvPicPr>
        <p:blipFill>
          <a:blip r:embed="rId3" cstate="print"/>
          <a:srcRect t="34852"/>
          <a:stretch>
            <a:fillRect/>
          </a:stretch>
        </p:blipFill>
        <p:spPr bwMode="auto">
          <a:xfrm>
            <a:off x="928662" y="4065573"/>
            <a:ext cx="5715000" cy="2792427"/>
          </a:xfrm>
          <a:prstGeom prst="rect">
            <a:avLst/>
          </a:prstGeom>
          <a:noFill/>
        </p:spPr>
      </p:pic>
      <p:sp>
        <p:nvSpPr>
          <p:cNvPr id="4099" name="Содержимое 1"/>
          <p:cNvSpPr>
            <a:spLocks noGrp="1"/>
          </p:cNvSpPr>
          <p:nvPr>
            <p:ph idx="1"/>
          </p:nvPr>
        </p:nvSpPr>
        <p:spPr>
          <a:xfrm>
            <a:off x="2357422" y="1"/>
            <a:ext cx="4143404" cy="2071678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Arial" charset="0"/>
              <a:buNone/>
              <a:defRPr/>
            </a:pPr>
            <a:endParaRPr lang="ru-RU" sz="2600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  <a:p>
            <a:pPr marL="514350" indent="-51435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Где встречается метод координат в жизни? </a:t>
            </a:r>
            <a:b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</a:br>
            <a:endParaRPr lang="ru-RU" sz="2600" dirty="0" smtClean="0">
              <a:solidFill>
                <a:schemeClr val="tx2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6" name="Содержимое 2" hidden="1"/>
          <p:cNvSpPr txBox="1">
            <a:spLocks/>
          </p:cNvSpPr>
          <p:nvPr/>
        </p:nvSpPr>
        <p:spPr bwMode="auto">
          <a:xfrm>
            <a:off x="609600" y="1428750"/>
            <a:ext cx="8229600" cy="48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Какие сведения вы храните в своей записной книжке? Как можно назвать записную книжку с точки зрения хранения информации?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Перечислите достоинства и недостатки хранения информации в оперативной и долговременной памяти.</a:t>
            </a:r>
          </a:p>
        </p:txBody>
      </p:sp>
      <p:sp>
        <p:nvSpPr>
          <p:cNvPr id="8" name="Содержимое 2" hidden="1"/>
          <p:cNvSpPr txBox="1">
            <a:spLocks/>
          </p:cNvSpPr>
          <p:nvPr/>
        </p:nvSpPr>
        <p:spPr bwMode="auto">
          <a:xfrm>
            <a:off x="609600" y="17526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Объясните своими словами, что такое носитель информации. 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Какие носители информации вам известны?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Каким носителем информации вы пользуетесь чаще всего?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32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8679" name="Picture 10" descr="Кинотеатр «Космос», Рыбинс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3941723"/>
            <a:ext cx="3428992" cy="29162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8680" name="Picture 12" descr="Лучшие места в самолете Боинг 737-300 Трансаэр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71700"/>
            <a:ext cx="1096962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4" descr="http://mapiki.ru/emaps/MODMA/maps/9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91263" y="0"/>
            <a:ext cx="2852737" cy="27209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14" name="Picture 6" descr="C:\Users\123\Desktop\s5943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1604" y="1428736"/>
            <a:ext cx="4403725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C:\Users\123\Desktop\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2071678"/>
            <a:ext cx="4819654" cy="197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Line 2"/>
          <p:cNvSpPr>
            <a:spLocks noChangeShapeType="1"/>
          </p:cNvSpPr>
          <p:nvPr/>
        </p:nvSpPr>
        <p:spPr bwMode="auto">
          <a:xfrm>
            <a:off x="3509963" y="3684588"/>
            <a:ext cx="0" cy="2420937"/>
          </a:xfrm>
          <a:prstGeom prst="line">
            <a:avLst/>
          </a:prstGeom>
          <a:noFill/>
          <a:ln w="19050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920750" y="3683000"/>
            <a:ext cx="2595563" cy="0"/>
          </a:xfrm>
          <a:prstGeom prst="line">
            <a:avLst/>
          </a:prstGeom>
          <a:noFill/>
          <a:ln w="19050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611188" y="6119813"/>
            <a:ext cx="79930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 flipV="1">
            <a:off x="915988" y="476250"/>
            <a:ext cx="0" cy="59769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96888" y="6049963"/>
            <a:ext cx="401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/>
              <a:t>О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330200" y="460375"/>
            <a:ext cx="539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/>
              <a:t>Y</a:t>
            </a:r>
            <a:endParaRPr lang="ru-RU" sz="2000" i="1" dirty="0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8274050" y="6208713"/>
            <a:ext cx="539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/>
              <a:t>X</a:t>
            </a:r>
            <a:endParaRPr lang="ru-RU" sz="2000" i="1" dirty="0"/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 flipH="1">
            <a:off x="3471863" y="3649663"/>
            <a:ext cx="71437" cy="71437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922338" y="6122988"/>
            <a:ext cx="2595562" cy="0"/>
          </a:xfrm>
          <a:prstGeom prst="line">
            <a:avLst/>
          </a:prstGeom>
          <a:noFill/>
          <a:ln w="28575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914400" y="3694113"/>
            <a:ext cx="0" cy="2420937"/>
          </a:xfrm>
          <a:prstGeom prst="line">
            <a:avLst/>
          </a:prstGeom>
          <a:noFill/>
          <a:ln w="28575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4" name="Oval 12"/>
          <p:cNvSpPr>
            <a:spLocks noChangeArrowheads="1"/>
          </p:cNvSpPr>
          <p:nvPr/>
        </p:nvSpPr>
        <p:spPr bwMode="auto">
          <a:xfrm flipH="1">
            <a:off x="885825" y="6097588"/>
            <a:ext cx="53975" cy="53975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8445" name="Picture 13" descr="g01026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325563"/>
            <a:ext cx="6759575" cy="4779962"/>
          </a:xfrm>
          <a:prstGeom prst="rect">
            <a:avLst/>
          </a:prstGeom>
          <a:noFill/>
        </p:spPr>
      </p:pic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914400" y="3676650"/>
            <a:ext cx="5495925" cy="0"/>
          </a:xfrm>
          <a:prstGeom prst="line">
            <a:avLst/>
          </a:prstGeom>
          <a:noFill/>
          <a:ln w="38100">
            <a:solidFill>
              <a:srgbClr val="0099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6400800" y="3667125"/>
            <a:ext cx="0" cy="2476500"/>
          </a:xfrm>
          <a:prstGeom prst="line">
            <a:avLst/>
          </a:prstGeom>
          <a:noFill/>
          <a:ln w="38100">
            <a:solidFill>
              <a:srgbClr val="0099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8" name="Oval 16"/>
          <p:cNvSpPr>
            <a:spLocks noChangeArrowheads="1"/>
          </p:cNvSpPr>
          <p:nvPr/>
        </p:nvSpPr>
        <p:spPr bwMode="auto">
          <a:xfrm>
            <a:off x="858838" y="6057900"/>
            <a:ext cx="101600" cy="101600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.00139 L 0.60156 0.001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156 0.00139 L 0.60156 -0.3546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5" presetClass="emph" presetSubtype="0" repeatCount="5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6" grpId="0" animBg="1"/>
      <p:bldP spid="18447" grpId="0" animBg="1"/>
      <p:bldP spid="18448" grpId="0" animBg="1"/>
      <p:bldP spid="18448" grpId="1" animBg="1"/>
      <p:bldP spid="18448" grpId="2" animBg="1"/>
      <p:bldP spid="18448" grpId="3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Group 2"/>
          <p:cNvGraphicFramePr>
            <a:graphicFrameLocks noGrp="1"/>
          </p:cNvGraphicFramePr>
          <p:nvPr/>
        </p:nvGraphicFramePr>
        <p:xfrm>
          <a:off x="1658938" y="525463"/>
          <a:ext cx="5892800" cy="5570538"/>
        </p:xfrm>
        <a:graphic>
          <a:graphicData uri="http://schemas.openxmlformats.org/drawingml/2006/table">
            <a:tbl>
              <a:tblPr/>
              <a:tblGrid>
                <a:gridCol w="739775"/>
                <a:gridCol w="752475"/>
                <a:gridCol w="723900"/>
                <a:gridCol w="733425"/>
                <a:gridCol w="733425"/>
                <a:gridCol w="742950"/>
                <a:gridCol w="733425"/>
                <a:gridCol w="733425"/>
              </a:tblGrid>
              <a:tr h="700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469" name="Group 85"/>
          <p:cNvGraphicFramePr>
            <a:graphicFrameLocks noGrp="1"/>
          </p:cNvGraphicFramePr>
          <p:nvPr/>
        </p:nvGraphicFramePr>
        <p:xfrm>
          <a:off x="1654175" y="6162675"/>
          <a:ext cx="5892800" cy="518160"/>
        </p:xfrm>
        <a:graphic>
          <a:graphicData uri="http://schemas.openxmlformats.org/drawingml/2006/table">
            <a:tbl>
              <a:tblPr/>
              <a:tblGrid>
                <a:gridCol w="739775"/>
                <a:gridCol w="752475"/>
                <a:gridCol w="723900"/>
                <a:gridCol w="733425"/>
                <a:gridCol w="733425"/>
                <a:gridCol w="742950"/>
                <a:gridCol w="733425"/>
                <a:gridCol w="733425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496" name="Group 112"/>
          <p:cNvGraphicFramePr>
            <a:graphicFrameLocks noGrp="1"/>
          </p:cNvGraphicFramePr>
          <p:nvPr/>
        </p:nvGraphicFramePr>
        <p:xfrm>
          <a:off x="868363" y="520700"/>
          <a:ext cx="739775" cy="5570538"/>
        </p:xfrm>
        <a:graphic>
          <a:graphicData uri="http://schemas.openxmlformats.org/drawingml/2006/table">
            <a:tbl>
              <a:tblPr/>
              <a:tblGrid>
                <a:gridCol w="739775"/>
              </a:tblGrid>
              <a:tr h="700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523" name="Line 139"/>
          <p:cNvSpPr>
            <a:spLocks noChangeShapeType="1"/>
          </p:cNvSpPr>
          <p:nvPr/>
        </p:nvSpPr>
        <p:spPr bwMode="auto">
          <a:xfrm>
            <a:off x="1644650" y="6096000"/>
            <a:ext cx="4044950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524" name="Line 140"/>
          <p:cNvSpPr>
            <a:spLocks noChangeShapeType="1"/>
          </p:cNvSpPr>
          <p:nvPr/>
        </p:nvSpPr>
        <p:spPr bwMode="auto">
          <a:xfrm flipV="1">
            <a:off x="5689600" y="2286000"/>
            <a:ext cx="0" cy="3797300"/>
          </a:xfrm>
          <a:prstGeom prst="line">
            <a:avLst/>
          </a:prstGeom>
          <a:noFill/>
          <a:ln w="38100">
            <a:solidFill>
              <a:srgbClr val="0099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525" name="Line 141"/>
          <p:cNvSpPr>
            <a:spLocks noChangeShapeType="1"/>
          </p:cNvSpPr>
          <p:nvPr/>
        </p:nvSpPr>
        <p:spPr bwMode="auto">
          <a:xfrm flipV="1">
            <a:off x="1654175" y="2316163"/>
            <a:ext cx="0" cy="379730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526" name="Line 142"/>
          <p:cNvSpPr>
            <a:spLocks noChangeShapeType="1"/>
          </p:cNvSpPr>
          <p:nvPr/>
        </p:nvSpPr>
        <p:spPr bwMode="auto">
          <a:xfrm>
            <a:off x="1644650" y="2328863"/>
            <a:ext cx="4044950" cy="0"/>
          </a:xfrm>
          <a:prstGeom prst="line">
            <a:avLst/>
          </a:prstGeom>
          <a:noFill/>
          <a:ln w="38100">
            <a:solidFill>
              <a:srgbClr val="0099FF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527" name="Text Box 143"/>
          <p:cNvSpPr txBox="1">
            <a:spLocks noChangeArrowheads="1"/>
          </p:cNvSpPr>
          <p:nvPr/>
        </p:nvSpPr>
        <p:spPr bwMode="auto">
          <a:xfrm>
            <a:off x="5338763" y="1939925"/>
            <a:ext cx="747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avie" pitchFamily="82" charset="0"/>
                <a:sym typeface="Wingdings" pitchFamily="2" charset="2"/>
              </a:rPr>
              <a:t></a:t>
            </a: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365284" y="6119813"/>
            <a:ext cx="720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 flipV="1">
            <a:off x="1670084" y="142852"/>
            <a:ext cx="0" cy="6408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330200" y="460375"/>
            <a:ext cx="539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/>
              <a:t>Y</a:t>
            </a:r>
            <a:endParaRPr lang="ru-RU" sz="2000" i="1" dirty="0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8274050" y="6208713"/>
            <a:ext cx="539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i="1" dirty="0"/>
              <a:t>X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6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16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6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1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16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35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500" fill="hold"/>
                                        <p:tgtEl>
                                          <p:spTgt spid="1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23" grpId="0" animBg="1"/>
      <p:bldP spid="16524" grpId="0" animBg="1"/>
      <p:bldP spid="16525" grpId="0" animBg="1"/>
      <p:bldP spid="16526" grpId="0" animBg="1"/>
      <p:bldP spid="16527" grpId="0"/>
      <p:bldP spid="1652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071538" y="285728"/>
            <a:ext cx="7786712" cy="6286544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sz="1800" b="1" i="1" dirty="0" smtClean="0"/>
              <a:t>Тип урока</a:t>
            </a:r>
            <a:r>
              <a:rPr lang="ru-RU" sz="1800" dirty="0" smtClean="0"/>
              <a:t>:  Урок открытия нового знания</a:t>
            </a:r>
          </a:p>
          <a:p>
            <a:pPr marL="0" indent="0">
              <a:buFontTx/>
              <a:buNone/>
              <a:defRPr/>
            </a:pPr>
            <a:r>
              <a:rPr lang="ru-RU" sz="1800" b="1" i="1" dirty="0" smtClean="0"/>
              <a:t>Элементы технологий обучения</a:t>
            </a:r>
            <a:r>
              <a:rPr lang="ru-RU" sz="1800" dirty="0" smtClean="0"/>
              <a:t>: проблемно-диалогической,  критического мышления, ИКТ</a:t>
            </a:r>
          </a:p>
          <a:p>
            <a:pPr>
              <a:buFontTx/>
              <a:buNone/>
              <a:defRPr/>
            </a:pPr>
            <a:r>
              <a:rPr lang="ru-RU" sz="1800" b="1" i="1" dirty="0" smtClean="0"/>
              <a:t>Тема урока</a:t>
            </a:r>
            <a:r>
              <a:rPr lang="ru-RU" sz="1800" dirty="0" smtClean="0"/>
              <a:t>: Метод координат.</a:t>
            </a:r>
          </a:p>
          <a:p>
            <a:pPr>
              <a:buFontTx/>
              <a:buNone/>
              <a:defRPr/>
            </a:pPr>
            <a:r>
              <a:rPr lang="ru-RU" sz="1800" b="1" i="1" dirty="0" smtClean="0"/>
              <a:t>Цель урока</a:t>
            </a:r>
            <a:r>
              <a:rPr lang="ru-RU" sz="1800" dirty="0" smtClean="0"/>
              <a:t>: Создание условий для формирования у обучающихся представления о координатах, координатной плоскости и кодировании  информации методом координат,  для формирования УУД обучающихся (познавательных, регулятивных, коммуникативных).</a:t>
            </a:r>
          </a:p>
          <a:p>
            <a:pPr>
              <a:buFontTx/>
              <a:buNone/>
              <a:defRPr/>
            </a:pPr>
            <a:r>
              <a:rPr lang="ru-RU" sz="1800" b="1" i="1" dirty="0" smtClean="0"/>
              <a:t>Задачи урока</a:t>
            </a:r>
          </a:p>
          <a:p>
            <a:pPr>
              <a:buFontTx/>
              <a:buNone/>
              <a:defRPr/>
            </a:pPr>
            <a:r>
              <a:rPr lang="ru-RU" sz="1800" i="1" dirty="0" smtClean="0"/>
              <a:t>Развивающие</a:t>
            </a:r>
            <a:r>
              <a:rPr lang="ru-RU" sz="1800" dirty="0" smtClean="0"/>
              <a:t>: развивать умения наблюдать, сравнивать, анализировать, строить гипотезы и делать выводы; развивать устную речь;</a:t>
            </a:r>
          </a:p>
          <a:p>
            <a:pPr>
              <a:buFontTx/>
              <a:buNone/>
              <a:defRPr/>
            </a:pPr>
            <a:r>
              <a:rPr lang="ru-RU" sz="1800" i="1" dirty="0" smtClean="0"/>
              <a:t>Воспитательные</a:t>
            </a:r>
            <a:r>
              <a:rPr lang="ru-RU" sz="1800" dirty="0" smtClean="0"/>
              <a:t>: продолжить формирование трудолюбия, внимательности, активности, аккуратности;</a:t>
            </a:r>
          </a:p>
          <a:p>
            <a:pPr>
              <a:buFontTx/>
              <a:buNone/>
              <a:defRPr/>
            </a:pPr>
            <a:r>
              <a:rPr lang="ru-RU" sz="1800" i="1" dirty="0" smtClean="0"/>
              <a:t>Обучающие</a:t>
            </a:r>
            <a:r>
              <a:rPr lang="ru-RU" sz="1800" dirty="0" smtClean="0"/>
              <a:t>: закрепить знания учащихся об информационных процессах;</a:t>
            </a:r>
          </a:p>
          <a:p>
            <a:pPr indent="9525">
              <a:buFontTx/>
              <a:buNone/>
              <a:defRPr/>
            </a:pPr>
            <a:r>
              <a:rPr lang="ru-RU" sz="1800" dirty="0" smtClean="0"/>
              <a:t>сформировать общее представление о многообразии окружающих их кодов и роли кодирования информации;</a:t>
            </a:r>
          </a:p>
          <a:p>
            <a:pPr indent="9525">
              <a:buFontTx/>
              <a:buNone/>
              <a:defRPr/>
            </a:pPr>
            <a:r>
              <a:rPr lang="ru-RU" sz="1800" dirty="0" smtClean="0"/>
              <a:t>научить учащихся читать координаты, определять положение точки по координатам в положительной четверти координатной плоскости, задавать координаты точки.</a:t>
            </a:r>
          </a:p>
          <a:p>
            <a:pPr>
              <a:buFontTx/>
              <a:buNone/>
              <a:defRPr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1412875"/>
            <a:ext cx="4176713" cy="4314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Морской бой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География iStudy.su - Страница 2"/>
          <p:cNvPicPr>
            <a:picLocks noChangeAspect="1" noChangeArrowheads="1"/>
          </p:cNvPicPr>
          <p:nvPr/>
        </p:nvPicPr>
        <p:blipFill>
          <a:blip r:embed="rId2" cstate="print"/>
          <a:srcRect l="2477" t="9445" r="2789" b="5130"/>
          <a:stretch>
            <a:fillRect/>
          </a:stretch>
        </p:blipFill>
        <p:spPr bwMode="auto">
          <a:xfrm>
            <a:off x="3714744" y="0"/>
            <a:ext cx="5429257" cy="6858000"/>
          </a:xfrm>
          <a:prstGeom prst="rect">
            <a:avLst/>
          </a:prstGeom>
          <a:noFill/>
        </p:spPr>
      </p:pic>
      <p:pic>
        <p:nvPicPr>
          <p:cNvPr id="53250" name="Picture 2" descr="Порта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04"/>
            <a:ext cx="5263853" cy="4000528"/>
          </a:xfrm>
          <a:prstGeom prst="rect">
            <a:avLst/>
          </a:prstGeom>
          <a:noFill/>
        </p:spPr>
      </p:pic>
      <p:pic>
        <p:nvPicPr>
          <p:cNvPr id="53254" name="Picture 6" descr="Разговорчики в строю - Беседка поклонников Санта-Барбары - с…"/>
          <p:cNvPicPr>
            <a:picLocks noChangeAspect="1" noChangeArrowheads="1"/>
          </p:cNvPicPr>
          <p:nvPr/>
        </p:nvPicPr>
        <p:blipFill>
          <a:blip r:embed="rId4" cstate="print"/>
          <a:srcRect l="18604" r="27907"/>
          <a:stretch>
            <a:fillRect/>
          </a:stretch>
        </p:blipFill>
        <p:spPr bwMode="auto">
          <a:xfrm>
            <a:off x="1142976" y="3429000"/>
            <a:ext cx="2428267" cy="34005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857375" y="1357313"/>
            <a:ext cx="6858000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Декодируйте информацию, зная что </a:t>
            </a:r>
            <a:b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каждой букве соответствует пара чисел, </a:t>
            </a:r>
            <a:b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где  </a:t>
            </a:r>
            <a:r>
              <a:rPr lang="ru-RU" sz="24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первое число 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номер столбца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 </a:t>
            </a:r>
            <a:r>
              <a:rPr lang="ru-RU" sz="24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второе число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–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номер строки</a:t>
            </a:r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 кодовой таблице: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b="1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(5, 3) (2, 2) (5, 2) (8, 3) (2, 3) (1, 3)</a:t>
            </a:r>
          </a:p>
        </p:txBody>
      </p:sp>
      <p:pic>
        <p:nvPicPr>
          <p:cNvPr id="35842" name="Picture 7" descr="C:\Documents and Settings\Елена\Local Settings\Temporary Internet Files\Content.IE5\YL1I3MTK\MC900442141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643063"/>
            <a:ext cx="1357313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Задание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4000500"/>
            <a:ext cx="694213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786188" y="5857875"/>
            <a:ext cx="28575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ДРУЖБА</a:t>
            </a:r>
          </a:p>
        </p:txBody>
      </p:sp>
      <p:sp>
        <p:nvSpPr>
          <p:cNvPr id="17415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65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 </a:t>
            </a:r>
          </a:p>
        </p:txBody>
      </p:sp>
      <p:sp>
        <p:nvSpPr>
          <p:cNvPr id="9" name="Багетная рамка 8"/>
          <p:cNvSpPr/>
          <p:nvPr/>
        </p:nvSpPr>
        <p:spPr>
          <a:xfrm>
            <a:off x="928688" y="5857875"/>
            <a:ext cx="2143125" cy="64293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</a:t>
            </a:r>
          </a:p>
        </p:txBody>
      </p:sp>
      <p:sp>
        <p:nvSpPr>
          <p:cNvPr id="10" name="Управляющая кнопка: домой 9">
            <a:hlinkClick r:id="" action="ppaction://hlinkshowjump?jump=firstslide" highlightClick="1"/>
          </p:cNvPr>
          <p:cNvSpPr/>
          <p:nvPr/>
        </p:nvSpPr>
        <p:spPr>
          <a:xfrm>
            <a:off x="8643938" y="6357938"/>
            <a:ext cx="428625" cy="4286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Физкультминутка</a:t>
            </a:r>
            <a:endParaRPr lang="ru-RU" dirty="0"/>
          </a:p>
        </p:txBody>
      </p:sp>
      <p:pic>
        <p:nvPicPr>
          <p:cNvPr id="44034" name="Picture 2" descr="Подготовка к ЕГЭ по информатике.  Часть 1. Информация, системы счисления, пользовательский курс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36563" t="16344" r="10937" b="20096"/>
          <a:stretch>
            <a:fillRect/>
          </a:stretch>
        </p:blipFill>
        <p:spPr bwMode="auto">
          <a:xfrm>
            <a:off x="214282" y="1000108"/>
            <a:ext cx="8801162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1"/>
          <p:cNvSpPr>
            <a:spLocks noGrp="1"/>
          </p:cNvSpPr>
          <p:nvPr>
            <p:ph idx="1"/>
          </p:nvPr>
        </p:nvSpPr>
        <p:spPr>
          <a:xfrm>
            <a:off x="1071563" y="1071563"/>
            <a:ext cx="8072437" cy="182880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Каждой букве поставлена в соответствие пара чисел: первое число — номер столбца, а второе — номер строки следующей кодовой таблицы: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одержимое 2" hidden="1"/>
          <p:cNvSpPr txBox="1">
            <a:spLocks/>
          </p:cNvSpPr>
          <p:nvPr/>
        </p:nvSpPr>
        <p:spPr bwMode="auto">
          <a:xfrm>
            <a:off x="609600" y="1428750"/>
            <a:ext cx="8229600" cy="48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Какие сведения вы храните в своей записной книжке? Как можно назвать записную книжку с точки зрения хранения информации?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Перечислите достоинства и недостатки хранения информации в оперативной и долговременной памяти.</a:t>
            </a:r>
          </a:p>
        </p:txBody>
      </p:sp>
      <p:sp>
        <p:nvSpPr>
          <p:cNvPr id="8" name="Содержимое 2" hidden="1"/>
          <p:cNvSpPr txBox="1">
            <a:spLocks/>
          </p:cNvSpPr>
          <p:nvPr/>
        </p:nvSpPr>
        <p:spPr bwMode="auto">
          <a:xfrm>
            <a:off x="609600" y="17526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Объясните своими словами, что такое носитель информации. 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Какие носители информации вам известны?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Каким носителем информации вы пользуетесь чаще всего?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32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63" y="2357438"/>
          <a:ext cx="8501123" cy="2036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3850"/>
                <a:gridCol w="563850"/>
                <a:gridCol w="563850"/>
                <a:gridCol w="563850"/>
                <a:gridCol w="563850"/>
                <a:gridCol w="563850"/>
                <a:gridCol w="563850"/>
                <a:gridCol w="563850"/>
                <a:gridCol w="563850"/>
                <a:gridCol w="563850"/>
                <a:gridCol w="563850"/>
                <a:gridCol w="563850"/>
                <a:gridCol w="1734923"/>
              </a:tblGrid>
              <a:tr h="482205"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20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к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л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м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н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о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ь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ъ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ы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э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ю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я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2300" b="1" dirty="0" smtClean="0"/>
                        <a:t>&lt;</a:t>
                      </a:r>
                      <a:r>
                        <a:rPr lang="ru-RU" sz="2300" b="1" dirty="0" smtClean="0"/>
                        <a:t>пробел</a:t>
                      </a:r>
                      <a:r>
                        <a:rPr lang="en-US" sz="2300" b="1" dirty="0" smtClean="0"/>
                        <a:t>&gt;</a:t>
                      </a:r>
                      <a:endParaRPr lang="ru-RU" sz="23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20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п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р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с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т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у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ф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х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ч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ц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ш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щ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,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20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а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б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г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д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е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ё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ж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з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и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/>
                        <a:t>й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.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Содержимое 1"/>
          <p:cNvSpPr txBox="1">
            <a:spLocks/>
          </p:cNvSpPr>
          <p:nvPr/>
        </p:nvSpPr>
        <p:spPr bwMode="auto">
          <a:xfrm>
            <a:off x="500063" y="4500563"/>
            <a:ext cx="8429625" cy="23574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Расшифруйте головоломку: </a:t>
            </a:r>
            <a:br>
              <a:rPr lang="ru-RU" sz="2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(1,1), (2,2), (1,3), (3,2), (10,3), (3,3), (12,1), (4,2), (5,1), (4,2), (12,2), (12,1), (1,1), (4,2), (5,1), (12,1), (1,1), (2,2), (1,3), (3,2), (10,3), (3,3), (5,1), (12,1), (1,2), (5,1), (3,2), (4,2), (5,2), (1,2), (1,3), (6,3), (4,2), (12,3)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7726" name="Заголовок 1"/>
          <p:cNvSpPr>
            <a:spLocks noGrp="1"/>
          </p:cNvSpPr>
          <p:nvPr>
            <p:ph type="title"/>
          </p:nvPr>
        </p:nvSpPr>
        <p:spPr>
          <a:xfrm>
            <a:off x="571500" y="0"/>
            <a:ext cx="8229600" cy="114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65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Вопросы и задания</a:t>
            </a:r>
          </a:p>
        </p:txBody>
      </p:sp>
      <p:sp>
        <p:nvSpPr>
          <p:cNvPr id="14" name="Овал 13"/>
          <p:cNvSpPr/>
          <p:nvPr/>
        </p:nvSpPr>
        <p:spPr>
          <a:xfrm>
            <a:off x="8001000" y="71438"/>
            <a:ext cx="1000125" cy="1000125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9" y="3053874"/>
            <a:ext cx="3786182" cy="380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2357430"/>
            <a:ext cx="405275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Компьютерный практикум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1028730" y="857232"/>
            <a:ext cx="7829550" cy="5429288"/>
          </a:xfrm>
          <a:solidFill>
            <a:srgbClr val="FFFFFF">
              <a:alpha val="67059"/>
            </a:srgbClr>
          </a:solidFill>
        </p:spPr>
        <p:txBody>
          <a:bodyPr/>
          <a:lstStyle/>
          <a:p>
            <a:pPr marL="514350" indent="-514350" eaLnBrk="1" hangingPunct="1">
              <a:buFontTx/>
              <a:buAutoNum type="arabicPeriod"/>
              <a:defRPr/>
            </a:pPr>
            <a:r>
              <a:rPr lang="ru-RU" sz="2800" dirty="0" smtClean="0"/>
              <a:t>Запустить файл приложения на </a:t>
            </a:r>
            <a:r>
              <a:rPr lang="ru-RU" sz="2800" b="1" dirty="0" smtClean="0">
                <a:solidFill>
                  <a:srgbClr val="FF0000"/>
                </a:solidFill>
              </a:rPr>
              <a:t>Рабочем столе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Графический диктант по координатам</a:t>
            </a:r>
            <a:r>
              <a:rPr lang="ru-RU" sz="2800" dirty="0" smtClean="0"/>
              <a:t>.</a:t>
            </a:r>
          </a:p>
          <a:p>
            <a:pPr marL="514350" indent="-514350" eaLnBrk="1" hangingPunct="1">
              <a:buFontTx/>
              <a:buAutoNum type="arabicPeriod"/>
              <a:defRPr/>
            </a:pPr>
            <a:endParaRPr lang="ru-RU" sz="2800" dirty="0" smtClean="0"/>
          </a:p>
          <a:p>
            <a:pPr marL="514350" indent="-514350" eaLnBrk="1" hangingPunct="1">
              <a:buFontTx/>
              <a:buAutoNum type="arabicPeriod"/>
              <a:defRPr/>
            </a:pPr>
            <a:endParaRPr lang="ru-RU" sz="2800" dirty="0" smtClean="0"/>
          </a:p>
          <a:p>
            <a:pPr eaLnBrk="1" hangingPunct="1">
              <a:buFontTx/>
              <a:buNone/>
              <a:defRPr/>
            </a:pPr>
            <a:r>
              <a:rPr lang="ru-RU" sz="2800" dirty="0" smtClean="0"/>
              <a:t>2. Выбрать уровень в верхнем меню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/>
              <a:t>3. Нажать кнопку «Начать игру».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/>
              <a:t>2. Внимательно прочитать координаты каждой точки, найти точку и отметить на координатной плоскости.</a:t>
            </a:r>
          </a:p>
          <a:p>
            <a:pPr eaLnBrk="1" hangingPunct="1">
              <a:buFontTx/>
              <a:buNone/>
              <a:defRPr/>
            </a:pPr>
            <a:r>
              <a:rPr lang="ru-RU" sz="2800" dirty="0" smtClean="0"/>
              <a:t>3.Показать результаты учителю.</a:t>
            </a:r>
          </a:p>
        </p:txBody>
      </p:sp>
      <p:pic>
        <p:nvPicPr>
          <p:cNvPr id="45058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 l="71577" t="50000" r="14614" b="23750"/>
          <a:stretch>
            <a:fillRect/>
          </a:stretch>
        </p:blipFill>
        <p:spPr bwMode="auto">
          <a:xfrm>
            <a:off x="7786710" y="1357298"/>
            <a:ext cx="114300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76" name="Group 32"/>
          <p:cNvGraphicFramePr>
            <a:graphicFrameLocks noGrp="1"/>
          </p:cNvGraphicFramePr>
          <p:nvPr/>
        </p:nvGraphicFramePr>
        <p:xfrm>
          <a:off x="250825" y="1397000"/>
          <a:ext cx="8497888" cy="4346448"/>
        </p:xfrm>
        <a:graphic>
          <a:graphicData uri="http://schemas.openxmlformats.org/drawingml/2006/table">
            <a:tbl>
              <a:tblPr/>
              <a:tblGrid>
                <a:gridCol w="2832100"/>
                <a:gridCol w="2833688"/>
                <a:gridCol w="2832100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3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Знаем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3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Хотим узнать</a:t>
                      </a:r>
                      <a:endParaRPr kumimoji="0" lang="ru-RU" sz="3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3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Узнали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85938" y="6000750"/>
            <a:ext cx="5857875" cy="523875"/>
          </a:xfrm>
          <a:prstGeom prst="wedgeRectCallout">
            <a:avLst>
              <a:gd name="adj1" fmla="val 39051"/>
              <a:gd name="adj2" fmla="val -115219"/>
            </a:avLst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zh-CN" sz="2800" b="1" dirty="0">
                <a:cs typeface="Times New Roman" pitchFamily="18" charset="0"/>
              </a:rPr>
              <a:t>- Что хотели бы ещё узнать?</a:t>
            </a:r>
            <a:endParaRPr lang="ru-RU" altLang="zh-CN" sz="4000" b="1" dirty="0">
              <a:latin typeface="Arial" charset="0"/>
              <a:cs typeface="Arial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ru-RU" sz="4500" b="1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Подведем итоги</a:t>
            </a:r>
            <a:endParaRPr lang="ru-RU" sz="4500" b="1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14414" y="414338"/>
            <a:ext cx="7750199" cy="11430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Домашнее задание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1000100" y="1600200"/>
            <a:ext cx="7715275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200" dirty="0">
                <a:solidFill>
                  <a:srgbClr val="000066"/>
                </a:solidFill>
                <a:latin typeface="+mn-lt"/>
              </a:rPr>
              <a:t>1.Учебник: § </a:t>
            </a:r>
            <a:r>
              <a:rPr lang="ru-RU" sz="3200" dirty="0" smtClean="0">
                <a:solidFill>
                  <a:srgbClr val="000066"/>
                </a:solidFill>
                <a:latin typeface="+mn-lt"/>
              </a:rPr>
              <a:t>7 (с.50-52); №10.</a:t>
            </a:r>
            <a:endParaRPr lang="ru-RU" sz="3200" dirty="0">
              <a:solidFill>
                <a:srgbClr val="000066"/>
              </a:solidFill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3200" dirty="0">
                <a:solidFill>
                  <a:srgbClr val="000066"/>
                </a:solidFill>
                <a:latin typeface="+mn-lt"/>
              </a:rPr>
              <a:t>2.Рабочая тетрадь: № </a:t>
            </a:r>
            <a:r>
              <a:rPr lang="ru-RU" sz="3200" dirty="0" smtClean="0">
                <a:solidFill>
                  <a:srgbClr val="000066"/>
                </a:solidFill>
                <a:latin typeface="+mn-lt"/>
              </a:rPr>
              <a:t>99 (3, 4, 5, 6).</a:t>
            </a:r>
            <a:endParaRPr lang="ru-RU" sz="3200" dirty="0">
              <a:solidFill>
                <a:srgbClr val="000066"/>
              </a:solidFill>
              <a:latin typeface="+mn-lt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3200" dirty="0">
                <a:solidFill>
                  <a:srgbClr val="000066"/>
                </a:solidFill>
                <a:latin typeface="+mn-lt"/>
              </a:rPr>
              <a:t>3.Интерактивное </a:t>
            </a:r>
            <a:r>
              <a:rPr lang="ru-RU" sz="3200" dirty="0" smtClean="0">
                <a:solidFill>
                  <a:srgbClr val="000066"/>
                </a:solidFill>
                <a:latin typeface="+mn-lt"/>
              </a:rPr>
              <a:t>задание электронный практикум «Координатная плоскость» в </a:t>
            </a:r>
            <a:r>
              <a:rPr lang="ru-RU" sz="3200" dirty="0">
                <a:solidFill>
                  <a:srgbClr val="000066"/>
                </a:solidFill>
                <a:latin typeface="+mn-lt"/>
              </a:rPr>
              <a:t>сети Интернет по адресу </a:t>
            </a:r>
            <a:r>
              <a:rPr lang="ru-RU" sz="3200" u="sng" dirty="0" smtClean="0">
                <a:solidFill>
                  <a:srgbClr val="000066"/>
                </a:solidFill>
                <a:latin typeface="+mn-lt"/>
              </a:rPr>
              <a:t>(http://www.metodist.lbz.ru/authors/informatika/3/eor5.php</a:t>
            </a:r>
            <a:r>
              <a:rPr lang="ru-RU" sz="3200" dirty="0" smtClean="0"/>
              <a:t>)</a:t>
            </a:r>
            <a:endParaRPr lang="ru-RU" sz="3200" dirty="0">
              <a:solidFill>
                <a:srgbClr val="000066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042988" y="188913"/>
            <a:ext cx="7643812" cy="6334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65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Закодированное настроение</a:t>
            </a:r>
          </a:p>
        </p:txBody>
      </p:sp>
      <p:sp>
        <p:nvSpPr>
          <p:cNvPr id="6" name="Содержимое 2" hidden="1"/>
          <p:cNvSpPr txBox="1">
            <a:spLocks/>
          </p:cNvSpPr>
          <p:nvPr/>
        </p:nvSpPr>
        <p:spPr bwMode="auto">
          <a:xfrm>
            <a:off x="609600" y="1428750"/>
            <a:ext cx="8229600" cy="48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Какие сведения вы храните в своей записной книжке? Как можно назвать записную книжку с точки зрения хранения информации?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Перечислите достоинства и недостатки хранения информации в оперативной и долговременной памяти.</a:t>
            </a:r>
          </a:p>
        </p:txBody>
      </p:sp>
      <p:sp>
        <p:nvSpPr>
          <p:cNvPr id="8" name="Содержимое 2" hidden="1"/>
          <p:cNvSpPr txBox="1">
            <a:spLocks/>
          </p:cNvSpPr>
          <p:nvPr/>
        </p:nvSpPr>
        <p:spPr bwMode="auto">
          <a:xfrm>
            <a:off x="609600" y="17526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Объясните своими словами, что такое носитель информации. 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Какие носители информации вам известны?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Каким носителем информации вы пользуетесь чаще всего?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32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9" name="Picture 3" descr="D:\Личные_документы\Елена\Школа_информатика\Школа_3\уроки\кодир_декодирование\кодир_декодир\95705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D992"/>
              </a:clrFrom>
              <a:clrTo>
                <a:srgbClr val="FBD99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1285875"/>
            <a:ext cx="69850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D:\Личные_документы\Елена\Школа_информатика\Школа_3\уроки\кодир_декодирование\кодир_декодир\31226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32113" y="2428875"/>
            <a:ext cx="342582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D:\Личные_документы\Елена\Школа_информатика\Школа_3\уроки\кодир_декодирование\кодир_декодир\main[1]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5" y="2444750"/>
            <a:ext cx="2627313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00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000504"/>
            <a:ext cx="2143125" cy="23034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000156"/>
            <a:ext cx="5966666" cy="2423346"/>
          </a:xfrm>
        </p:spPr>
        <p:txBody>
          <a:bodyPr/>
          <a:lstStyle/>
          <a:p>
            <a:pPr>
              <a:defRPr/>
            </a:pPr>
            <a:r>
              <a:rPr lang="ru-RU" sz="4000" dirty="0" smtClean="0"/>
              <a:t>Список литературы:</a:t>
            </a:r>
            <a:endParaRPr lang="ru-RU" sz="4000" dirty="0"/>
          </a:p>
        </p:txBody>
      </p:sp>
      <p:sp>
        <p:nvSpPr>
          <p:cNvPr id="43011" name="Текст 3"/>
          <p:cNvSpPr>
            <a:spLocks noGrp="1"/>
          </p:cNvSpPr>
          <p:nvPr>
            <p:ph type="body" idx="1"/>
          </p:nvPr>
        </p:nvSpPr>
        <p:spPr>
          <a:xfrm>
            <a:off x="71406" y="928670"/>
            <a:ext cx="8929718" cy="5429288"/>
          </a:xfrm>
        </p:spPr>
        <p:txBody>
          <a:bodyPr/>
          <a:lstStyle/>
          <a:p>
            <a:pPr marL="457200" indent="-457200" algn="just">
              <a:buFont typeface="+mj-lt"/>
              <a:buAutoNum type="arabicPeriod"/>
            </a:pPr>
            <a:r>
              <a:rPr lang="ru-RU" sz="1600" dirty="0" smtClean="0"/>
              <a:t>Л.Л. </a:t>
            </a:r>
            <a:r>
              <a:rPr lang="ru-RU" sz="1600" dirty="0" err="1" smtClean="0"/>
              <a:t>Босова</a:t>
            </a:r>
            <a:r>
              <a:rPr lang="ru-RU" sz="1600" dirty="0" smtClean="0"/>
              <a:t>. Информатика и ИКТ. Учебник для 5 класса</a:t>
            </a:r>
          </a:p>
          <a:p>
            <a:pPr>
              <a:buFont typeface="+mj-lt"/>
              <a:buAutoNum type="arabicPeriod"/>
              <a:defRPr/>
            </a:pPr>
            <a:r>
              <a:rPr lang="ru-RU" sz="1600" dirty="0" smtClean="0"/>
              <a:t>Л.Л. </a:t>
            </a:r>
            <a:r>
              <a:rPr lang="ru-RU" sz="1600" dirty="0" err="1" smtClean="0"/>
              <a:t>Босова</a:t>
            </a:r>
            <a:r>
              <a:rPr lang="ru-RU" sz="1600" dirty="0" smtClean="0"/>
              <a:t>  Информатика и ИКТ: рабочая тетрадь для 5 класса. ФГОС. – М.: БИНОМ. Лаборатория знаний, 2013.</a:t>
            </a:r>
          </a:p>
          <a:p>
            <a:pPr>
              <a:buFont typeface="+mj-lt"/>
              <a:buAutoNum type="arabicPeriod"/>
              <a:defRPr/>
            </a:pPr>
            <a:r>
              <a:rPr lang="ru-RU" sz="1600" dirty="0" err="1" smtClean="0"/>
              <a:t>Босова</a:t>
            </a:r>
            <a:r>
              <a:rPr lang="ru-RU" sz="1600" dirty="0" smtClean="0"/>
              <a:t> Л. Л., </a:t>
            </a:r>
            <a:r>
              <a:rPr lang="ru-RU" sz="1600" dirty="0" err="1" smtClean="0"/>
              <a:t>Босова</a:t>
            </a:r>
            <a:r>
              <a:rPr lang="ru-RU" sz="1600" dirty="0" smtClean="0"/>
              <a:t> А. Ю. Информатика. 5–6 классы. Методическое пособие. [Электронный ресурс]. – //Сайт методической службы издательства БИНОМ. Лаборатория знаний, - Режим доступа: </a:t>
            </a:r>
            <a:r>
              <a:rPr lang="ru-RU" sz="1600" u="sng" dirty="0" smtClean="0">
                <a:hlinkClick r:id="rId2"/>
              </a:rPr>
              <a:t>http://metodist.lbz.ru/authors/informatika/3/files/mp-5kl-fgos.pdf</a:t>
            </a:r>
            <a:r>
              <a:rPr lang="ru-RU" sz="1600" dirty="0" smtClean="0"/>
              <a:t> .</a:t>
            </a:r>
          </a:p>
          <a:p>
            <a:pPr>
              <a:buFont typeface="+mj-lt"/>
              <a:buAutoNum type="arabicPeriod"/>
              <a:defRPr/>
            </a:pPr>
            <a:r>
              <a:rPr lang="ru-RU" sz="1600" dirty="0" err="1" smtClean="0"/>
              <a:t>Босова</a:t>
            </a:r>
            <a:r>
              <a:rPr lang="ru-RU" sz="1600" dirty="0" smtClean="0"/>
              <a:t> Л. Л., </a:t>
            </a:r>
            <a:r>
              <a:rPr lang="ru-RU" sz="1600" dirty="0" err="1" smtClean="0"/>
              <a:t>Босова</a:t>
            </a:r>
            <a:r>
              <a:rPr lang="ru-RU" sz="1600" dirty="0" smtClean="0"/>
              <a:t> А. Ю. Электронное приложение к учебнику «Информатика» для 5 класса. [Электронный ресурс]. – //Сайт методической службы издательства БИНОМ. Лаборатория знаний, - Режим доступа:</a:t>
            </a:r>
            <a:r>
              <a:rPr lang="en-US" sz="1600" dirty="0" smtClean="0"/>
              <a:t> </a:t>
            </a:r>
            <a:r>
              <a:rPr lang="ru-RU" sz="1600" dirty="0" smtClean="0"/>
              <a:t> </a:t>
            </a:r>
            <a:r>
              <a:rPr lang="en-US" sz="1600" dirty="0" smtClean="0">
                <a:hlinkClick r:id="rId3"/>
              </a:rPr>
              <a:t>http://metodist.lbz.ru/authors/informatika/3/eor5.php</a:t>
            </a:r>
            <a:endParaRPr lang="ru-RU" sz="1600" dirty="0" smtClean="0"/>
          </a:p>
          <a:p>
            <a:pPr>
              <a:buFont typeface="+mj-lt"/>
              <a:buAutoNum type="arabicPeriod"/>
              <a:defRPr/>
            </a:pPr>
            <a:r>
              <a:rPr lang="ru-RU" sz="1600" dirty="0" smtClean="0"/>
              <a:t>И.А. Волкова, ГАОУ ДПО Свердловской области «Институт развития образования» Проектирование урока информатики в условиях реализации ФГОС.</a:t>
            </a:r>
          </a:p>
          <a:p>
            <a:pPr>
              <a:buNone/>
            </a:pPr>
            <a:r>
              <a:rPr lang="ru-RU" sz="1600" b="1" dirty="0" smtClean="0"/>
              <a:t>Единая коллекция цифровых образовательных ресурсов: 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1) интерактивное задание «Графические диктанты и </a:t>
            </a:r>
            <a:r>
              <a:rPr lang="ru-RU" sz="1600" dirty="0" err="1" smtClean="0"/>
              <a:t>Танграм</a:t>
            </a:r>
            <a:r>
              <a:rPr lang="ru-RU" sz="1600" dirty="0" smtClean="0"/>
              <a:t>» </a:t>
            </a:r>
            <a:br>
              <a:rPr lang="ru-RU" sz="1600" dirty="0" smtClean="0"/>
            </a:br>
            <a:r>
              <a:rPr lang="ru-RU" sz="1600" u="sng" dirty="0" smtClean="0">
                <a:hlinkClick r:id="rId4"/>
              </a:rPr>
              <a:t>http://sc.edu.ru/catalog/res/bd52dc17-c9f6-4948-8a59-dfa9ab96dee1/?interface=catalog</a:t>
            </a:r>
            <a:r>
              <a:rPr lang="ru-RU" sz="1600" dirty="0" smtClean="0"/>
              <a:t> (170378). </a:t>
            </a:r>
          </a:p>
          <a:p>
            <a:pPr>
              <a:buNone/>
            </a:pPr>
            <a:r>
              <a:rPr lang="ru-RU" sz="1600" dirty="0" smtClean="0"/>
              <a:t>2) видеоролик «Азбука Морзе» в составе CD «Библиотека электронных наглядных</a:t>
            </a:r>
          </a:p>
          <a:p>
            <a:pPr>
              <a:buNone/>
            </a:pPr>
            <a:r>
              <a:rPr lang="ru-RU" sz="1600" dirty="0" smtClean="0"/>
              <a:t>пособий по дисциплине ―Информатика» (215485);</a:t>
            </a:r>
          </a:p>
          <a:p>
            <a:pPr>
              <a:buNone/>
            </a:pPr>
            <a:r>
              <a:rPr lang="ru-RU" sz="1600" dirty="0" smtClean="0"/>
              <a:t>3) </a:t>
            </a:r>
            <a:r>
              <a:rPr lang="ru-RU" sz="1600" dirty="0" err="1" smtClean="0"/>
              <a:t>физминутка</a:t>
            </a:r>
            <a:r>
              <a:rPr lang="ru-RU" sz="1600" dirty="0" smtClean="0"/>
              <a:t>: http://videouroki.net/view_post.php?id=108</a:t>
            </a:r>
          </a:p>
          <a:p>
            <a:pPr>
              <a:buNone/>
            </a:pPr>
            <a:r>
              <a:rPr lang="ru-RU" sz="1600" b="1" dirty="0" smtClean="0"/>
              <a:t>Свободное программное обеспечение: 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1) электронный практикум «Координатная плоскость» (http://txt.ensayoes.com/docs/index-4128.html) </a:t>
            </a:r>
          </a:p>
          <a:p>
            <a:pPr marL="457200" indent="-457200" algn="just">
              <a:buFont typeface="+mj-lt"/>
              <a:buAutoNum type="arabicPeriod"/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052736"/>
            <a:ext cx="7632848" cy="24313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МЕТОД </a:t>
            </a:r>
          </a:p>
          <a:p>
            <a:pPr algn="ctr">
              <a:lnSpc>
                <a:spcPct val="150000"/>
              </a:lnSpc>
            </a:pP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КООРДИНАТ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18155" t="10937" r="20900" b="7031"/>
          <a:stretch>
            <a:fillRect/>
          </a:stretch>
        </p:blipFill>
        <p:spPr bwMode="auto">
          <a:xfrm>
            <a:off x="1214382" y="0"/>
            <a:ext cx="792961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7569" t="11958" r="22040" b="6250"/>
          <a:stretch>
            <a:fillRect/>
          </a:stretch>
        </p:blipFill>
        <p:spPr bwMode="auto">
          <a:xfrm>
            <a:off x="1" y="928670"/>
            <a:ext cx="7786709" cy="5929329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8229600" cy="1143000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65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Способы кодирования информации</a:t>
            </a:r>
          </a:p>
        </p:txBody>
      </p:sp>
      <p:sp>
        <p:nvSpPr>
          <p:cNvPr id="5" name="Пятиугольник 4"/>
          <p:cNvSpPr/>
          <p:nvPr/>
        </p:nvSpPr>
        <p:spPr>
          <a:xfrm>
            <a:off x="857250" y="1714500"/>
            <a:ext cx="5929313" cy="1285875"/>
          </a:xfrm>
          <a:prstGeom prst="homePlat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Одна и та же информация </a:t>
            </a:r>
            <a:b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может быть представлена разными кодами (в разных формах).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1785938" y="3143250"/>
            <a:ext cx="6215062" cy="1500188"/>
          </a:xfrm>
          <a:prstGeom prst="homePlat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Способ кодирования информации зависит от цели, ради которой осуществляется кодирование.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2714625" y="4786313"/>
            <a:ext cx="6215063" cy="1857375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Основные способы кодирования: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графический (рисунки, значки)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числовой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символьный.</a:t>
            </a:r>
          </a:p>
        </p:txBody>
      </p:sp>
      <p:pic>
        <p:nvPicPr>
          <p:cNvPr id="12290" name="Picture 2" descr="http://legend.az/uploads/posts/2011-08/1312739745_2feb7c68684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1071563"/>
            <a:ext cx="2076450" cy="2009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638" y="4645025"/>
            <a:ext cx="2768600" cy="1816100"/>
          </a:xfrm>
          <a:prstGeom prst="rect">
            <a:avLst/>
          </a:prstGeom>
          <a:noFill/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31775" y="2767013"/>
            <a:ext cx="2706688" cy="2524125"/>
          </a:xfrm>
          <a:prstGeom prst="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914400" y="0"/>
            <a:ext cx="8229600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Повторение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Личные_документы\Елена\Школа_информатика\Школа_3\уроки\кодир_декодирование\кодир_декодир\practice1_clip_image01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214438"/>
            <a:ext cx="3071813" cy="49752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1" name="Picture 1" descr="D:\Личные_документы\Елена\Школа_информатика\Школа_3\уроки\кодир_декодирование\кодир_декодир\14_1_1[1].gif"/>
          <p:cNvPicPr>
            <a:picLocks noChangeAspect="1" noChangeArrowheads="1"/>
          </p:cNvPicPr>
          <p:nvPr/>
        </p:nvPicPr>
        <p:blipFill>
          <a:blip r:embed="rId4" cstate="print"/>
          <a:srcRect t="50742"/>
          <a:stretch>
            <a:fillRect/>
          </a:stretch>
        </p:blipFill>
        <p:spPr bwMode="auto">
          <a:xfrm>
            <a:off x="6429375" y="5072063"/>
            <a:ext cx="2446338" cy="15414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5" y="1214438"/>
            <a:ext cx="5000625" cy="37353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341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57152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65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Разнообразие кодов</a:t>
            </a:r>
          </a:p>
        </p:txBody>
      </p:sp>
      <p:pic>
        <p:nvPicPr>
          <p:cNvPr id="8" name="Picture 1" descr="D:\Личные_документы\Елена\Школа_информатика\Школа_3\уроки\кодир_декодирование\кодир_декодир\14_1_1[1].gif"/>
          <p:cNvPicPr>
            <a:picLocks noChangeAspect="1" noChangeArrowheads="1"/>
          </p:cNvPicPr>
          <p:nvPr/>
        </p:nvPicPr>
        <p:blipFill>
          <a:blip r:embed="rId4" cstate="print"/>
          <a:srcRect b="49258"/>
          <a:stretch>
            <a:fillRect/>
          </a:stretch>
        </p:blipFill>
        <p:spPr bwMode="auto">
          <a:xfrm>
            <a:off x="3857625" y="5072063"/>
            <a:ext cx="2446338" cy="15446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914400" y="0"/>
            <a:ext cx="8229600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Повторение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Игра «Муха в клетке»</a:t>
            </a:r>
            <a:endParaRPr lang="ru-RU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3071802" y="1643050"/>
            <a:ext cx="3223140" cy="3223140"/>
            <a:chOff x="2285984" y="1357298"/>
            <a:chExt cx="3223140" cy="322314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285984" y="135729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357554" y="135729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29124" y="135729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285984" y="242886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357554" y="242886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29124" y="242886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285984" y="350043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357554" y="350043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429124" y="350043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9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8434" name="Picture 2" descr="Животные, Муха и Полет Вектор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5" y="1714488"/>
            <a:ext cx="1575735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84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60116E-6 L 0.27344 0.1350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Игра «Муха в клетке»</a:t>
            </a:r>
            <a:endParaRPr lang="ru-RU" dirty="0"/>
          </a:p>
        </p:txBody>
      </p:sp>
      <p:grpSp>
        <p:nvGrpSpPr>
          <p:cNvPr id="2" name="Группа 22"/>
          <p:cNvGrpSpPr/>
          <p:nvPr/>
        </p:nvGrpSpPr>
        <p:grpSpPr>
          <a:xfrm>
            <a:off x="3071802" y="1643050"/>
            <a:ext cx="3223140" cy="3223140"/>
            <a:chOff x="2285984" y="1357298"/>
            <a:chExt cx="3223140" cy="322314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285984" y="135729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357554" y="135729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29124" y="135729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285984" y="242886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357554" y="242886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29124" y="242886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285984" y="350043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357554" y="350043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429124" y="350043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9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8434" name="Picture 2" descr="Животные, Муха и Полет Вектор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2714620"/>
            <a:ext cx="928694" cy="757864"/>
          </a:xfrm>
          <a:prstGeom prst="rect">
            <a:avLst/>
          </a:prstGeom>
          <a:noFill/>
        </p:spPr>
      </p:pic>
      <p:cxnSp>
        <p:nvCxnSpPr>
          <p:cNvPr id="25" name="Прямая со стрелкой 24"/>
          <p:cNvCxnSpPr/>
          <p:nvPr/>
        </p:nvCxnSpPr>
        <p:spPr>
          <a:xfrm rot="5400000" flipH="1" flipV="1">
            <a:off x="4251323" y="2606669"/>
            <a:ext cx="785818" cy="1588"/>
          </a:xfrm>
          <a:prstGeom prst="straightConnector1">
            <a:avLst/>
          </a:prstGeom>
          <a:ln w="5715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6200000" flipH="1">
            <a:off x="4251323" y="3892553"/>
            <a:ext cx="785818" cy="1588"/>
          </a:xfrm>
          <a:prstGeom prst="straightConnector1">
            <a:avLst/>
          </a:prstGeom>
          <a:ln w="5715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H="1" flipV="1">
            <a:off x="4929190" y="3357562"/>
            <a:ext cx="785818" cy="1588"/>
          </a:xfrm>
          <a:prstGeom prst="straightConnector1">
            <a:avLst/>
          </a:prstGeom>
          <a:ln w="5715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 flipV="1">
            <a:off x="3500430" y="3357562"/>
            <a:ext cx="785818" cy="1588"/>
          </a:xfrm>
          <a:prstGeom prst="straightConnector1">
            <a:avLst/>
          </a:prstGeom>
          <a:ln w="5715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H="1" flipV="1">
            <a:off x="4714876" y="2285992"/>
            <a:ext cx="785818" cy="1588"/>
          </a:xfrm>
          <a:prstGeom prst="straightConnector1">
            <a:avLst/>
          </a:prstGeom>
          <a:ln w="57150">
            <a:solidFill>
              <a:srgbClr val="FF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857488" y="928670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Правила игры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7158" y="1285860"/>
            <a:ext cx="2214578" cy="36933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МУХА может перемещаться только на </a:t>
            </a:r>
            <a:br>
              <a:rPr lang="ru-RU" dirty="0" smtClean="0"/>
            </a:br>
            <a:r>
              <a:rPr lang="ru-RU" dirty="0" smtClean="0"/>
              <a:t>1 клеточку </a:t>
            </a:r>
            <a:br>
              <a:rPr lang="ru-RU" dirty="0" smtClean="0"/>
            </a:br>
            <a:r>
              <a:rPr lang="ru-RU" b="1" dirty="0" smtClean="0"/>
              <a:t>ВВЕРХ</a:t>
            </a:r>
            <a:br>
              <a:rPr lang="ru-RU" b="1" dirty="0" smtClean="0"/>
            </a:br>
            <a:r>
              <a:rPr lang="ru-RU" b="1" dirty="0" smtClean="0"/>
              <a:t>ВНИЗ</a:t>
            </a:r>
            <a:br>
              <a:rPr lang="ru-RU" b="1" dirty="0" smtClean="0"/>
            </a:br>
            <a:r>
              <a:rPr lang="ru-RU" b="1" dirty="0" smtClean="0"/>
              <a:t>ВПРАВО</a:t>
            </a:r>
            <a:br>
              <a:rPr lang="ru-RU" b="1" dirty="0" smtClean="0"/>
            </a:br>
            <a:r>
              <a:rPr lang="ru-RU" b="1" dirty="0" smtClean="0"/>
              <a:t>ВЛЕВО</a:t>
            </a:r>
          </a:p>
          <a:p>
            <a:endParaRPr lang="ru-RU" dirty="0" smtClean="0"/>
          </a:p>
          <a:p>
            <a:r>
              <a:rPr lang="ru-RU" dirty="0" smtClean="0"/>
              <a:t>Можно дать две команды подряд, например:</a:t>
            </a:r>
          </a:p>
          <a:p>
            <a:r>
              <a:rPr lang="ru-RU" dirty="0" smtClean="0"/>
              <a:t>ВВЕРХ-ВПРАВО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857356" y="5500702"/>
            <a:ext cx="6143668" cy="83099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Внимательно следим за положением МУХИ после каждого перемещения!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Игра «Муха в клетке»</a:t>
            </a:r>
            <a:endParaRPr lang="ru-RU" dirty="0"/>
          </a:p>
        </p:txBody>
      </p:sp>
      <p:grpSp>
        <p:nvGrpSpPr>
          <p:cNvPr id="2" name="Группа 22"/>
          <p:cNvGrpSpPr/>
          <p:nvPr/>
        </p:nvGrpSpPr>
        <p:grpSpPr>
          <a:xfrm>
            <a:off x="3071802" y="1643050"/>
            <a:ext cx="3223140" cy="3223140"/>
            <a:chOff x="2285984" y="1357298"/>
            <a:chExt cx="3223140" cy="322314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285984" y="135729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357554" y="135729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29124" y="135729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285984" y="242886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357554" y="242886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29124" y="242886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285984" y="350043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357554" y="350043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429124" y="3500438"/>
              <a:ext cx="1080000" cy="108000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9</a:t>
              </a:r>
              <a:endPara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8434" name="Picture 2" descr="Животные, Муха и Полет Вектор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2714620"/>
            <a:ext cx="928694" cy="757864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2857488" y="928670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Правила игры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7158" y="1285860"/>
            <a:ext cx="2214578" cy="36933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МУХА может перемещаться только на </a:t>
            </a:r>
            <a:br>
              <a:rPr lang="ru-RU" dirty="0" smtClean="0"/>
            </a:br>
            <a:r>
              <a:rPr lang="ru-RU" dirty="0" smtClean="0"/>
              <a:t>1 клеточку </a:t>
            </a:r>
            <a:br>
              <a:rPr lang="ru-RU" dirty="0" smtClean="0"/>
            </a:br>
            <a:r>
              <a:rPr lang="ru-RU" b="1" dirty="0" smtClean="0"/>
              <a:t>ВВЕРХ</a:t>
            </a:r>
            <a:br>
              <a:rPr lang="ru-RU" b="1" dirty="0" smtClean="0"/>
            </a:br>
            <a:r>
              <a:rPr lang="ru-RU" b="1" dirty="0" smtClean="0"/>
              <a:t>ВНИЗ</a:t>
            </a:r>
            <a:br>
              <a:rPr lang="ru-RU" b="1" dirty="0" smtClean="0"/>
            </a:br>
            <a:r>
              <a:rPr lang="ru-RU" b="1" dirty="0" smtClean="0"/>
              <a:t>ВПРАВО</a:t>
            </a:r>
            <a:br>
              <a:rPr lang="ru-RU" b="1" dirty="0" smtClean="0"/>
            </a:br>
            <a:r>
              <a:rPr lang="ru-RU" b="1" dirty="0" smtClean="0"/>
              <a:t>ВЛЕВО</a:t>
            </a:r>
          </a:p>
          <a:p>
            <a:endParaRPr lang="ru-RU" dirty="0" smtClean="0"/>
          </a:p>
          <a:p>
            <a:r>
              <a:rPr lang="ru-RU" dirty="0" smtClean="0"/>
              <a:t>Можно дать две команды подряд, например:</a:t>
            </a:r>
          </a:p>
          <a:p>
            <a:r>
              <a:rPr lang="ru-RU" dirty="0" smtClean="0"/>
              <a:t>ВВЕРХ-ВПРАВО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857356" y="5500702"/>
            <a:ext cx="6143668" cy="83099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Внимательно следим за положением МУХИ после каждого перемещения!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1069</Words>
  <Application>Microsoft Office PowerPoint</Application>
  <PresentationFormat>Экран (4:3)</PresentationFormat>
  <Paragraphs>258</Paragraphs>
  <Slides>29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Метод координат</vt:lpstr>
      <vt:lpstr>Слайд 2</vt:lpstr>
      <vt:lpstr>Слайд 3</vt:lpstr>
      <vt:lpstr>Слайд 4</vt:lpstr>
      <vt:lpstr>Способы кодирования информации</vt:lpstr>
      <vt:lpstr>Разнообразие кодов</vt:lpstr>
      <vt:lpstr>Игра «Муха в клетке»</vt:lpstr>
      <vt:lpstr>Игра «Муха в клетке»</vt:lpstr>
      <vt:lpstr>Игра «Муха в клетке»</vt:lpstr>
      <vt:lpstr>Слайд 10</vt:lpstr>
      <vt:lpstr>Слайд 11</vt:lpstr>
      <vt:lpstr>Метод координат</vt:lpstr>
      <vt:lpstr>Метод координат – способ определять положение точки с помощью чисел.   Такие числа называются координатами точки. </vt:lpstr>
      <vt:lpstr>Слайд 14</vt:lpstr>
      <vt:lpstr>Пример</vt:lpstr>
      <vt:lpstr>Слайд 16</vt:lpstr>
      <vt:lpstr>Слайд 17</vt:lpstr>
      <vt:lpstr>Слайд 18</vt:lpstr>
      <vt:lpstr>Слайд 19</vt:lpstr>
      <vt:lpstr>Морской бой</vt:lpstr>
      <vt:lpstr>Слайд 21</vt:lpstr>
      <vt:lpstr>Задание </vt:lpstr>
      <vt:lpstr>Физкультминутка</vt:lpstr>
      <vt:lpstr>Вопросы и задания</vt:lpstr>
      <vt:lpstr>Компьютерный практикум</vt:lpstr>
      <vt:lpstr>Слайд 26</vt:lpstr>
      <vt:lpstr>Домашнее задание</vt:lpstr>
      <vt:lpstr>Закодированное настроение</vt:lpstr>
      <vt:lpstr>Список литературы:</vt:lpstr>
    </vt:vector>
  </TitlesOfParts>
  <Company>ФИРО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Босова Людмила Леонидовна</dc:creator>
  <cp:lastModifiedBy>master</cp:lastModifiedBy>
  <cp:revision>28</cp:revision>
  <dcterms:created xsi:type="dcterms:W3CDTF">2011-09-19T18:11:49Z</dcterms:created>
  <dcterms:modified xsi:type="dcterms:W3CDTF">2015-02-19T07:10:25Z</dcterms:modified>
</cp:coreProperties>
</file>