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8" autoAdjust="0"/>
    <p:restoredTop sz="94660"/>
  </p:normalViewPr>
  <p:slideViewPr>
    <p:cSldViewPr>
      <p:cViewPr varScale="1">
        <p:scale>
          <a:sx n="46" d="100"/>
          <a:sy n="46" d="100"/>
        </p:scale>
        <p:origin x="-133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D98C3-3D4E-4F08-A317-DCAC5C580921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3117E-52CA-467A-B1D1-523D1921DC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3117E-52CA-467A-B1D1-523D1921DCF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196752"/>
            <a:ext cx="6172200" cy="280831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Личностно-ориентированный подход при обучении английскому языку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Учитель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квалификационной категории</a:t>
            </a:r>
          </a:p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Корепов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М.Ю.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115672" cy="16922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 третьем этапе происходит сама творческая деятельность, результатом которой будет определенный продукт.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67544" y="2132856"/>
            <a:ext cx="7000056" cy="43409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Способ презентации будет в значительной степени зависеть от вида конечного продукта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схема, </a:t>
            </a:r>
            <a:endParaRPr lang="ru-RU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буклет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endParaRPr lang="ru-RU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</a:rPr>
              <a:t>видеопоказ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устная презентация. 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4578" name="Picture 2" descr="C:\Users\Кореповпа\Desktop\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365104"/>
            <a:ext cx="2952328" cy="2016224"/>
          </a:xfrm>
          <a:prstGeom prst="rect">
            <a:avLst/>
          </a:prstGeom>
          <a:noFill/>
        </p:spPr>
      </p:pic>
      <p:pic>
        <p:nvPicPr>
          <p:cNvPr id="24580" name="Picture 4" descr="C:\Users\Кореповпа\Desktop\Westminster-Abbey-2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212976"/>
            <a:ext cx="2016224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12276856" y="-531440"/>
            <a:ext cx="288032" cy="53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03232" cy="6285312"/>
          </a:xfrm>
        </p:spPr>
        <p:txBody>
          <a:bodyPr/>
          <a:lstStyle/>
          <a:p>
            <a:pPr>
              <a:buNone/>
            </a:pP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Замена традиционной формы организации уроков вовлекает учащихся в </a:t>
            </a:r>
            <a:endParaRPr lang="ru-RU" sz="2800" b="1" i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 smtClean="0"/>
              <a:t>“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предлагаемые обстоятельства”,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усиливает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“личную сопричастность” каждого ученика к происходящему на уроке,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создает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общий побудительный фон к деятельности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учит школьников работать с книгой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способствует самореализации, проявлению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креативности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самостоятельности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таким образом, способствует повышению мотивации изучения иностранного языка.</a:t>
            </a:r>
          </a:p>
          <a:p>
            <a:pPr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5604" name="Picture 4" descr="C:\Users\Кореповпа\Desktop\614448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229200"/>
            <a:ext cx="2448272" cy="16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Фокусом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личностно-ориентированного подхода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347048" cy="47091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является </a:t>
            </a:r>
            <a:r>
              <a:rPr lang="ru-RU" sz="2800" b="1" dirty="0" smtClean="0">
                <a:solidFill>
                  <a:srgbClr val="C00000"/>
                </a:solidFill>
              </a:rPr>
              <a:t>уникальная целостная </a:t>
            </a:r>
            <a:r>
              <a:rPr lang="ru-RU" sz="2800" b="1" dirty="0" smtClean="0">
                <a:solidFill>
                  <a:srgbClr val="C00000"/>
                </a:solidFill>
              </a:rPr>
              <a:t>личность ученика</a:t>
            </a:r>
            <a:r>
              <a:rPr lang="ru-RU" sz="2800" b="1" dirty="0" smtClean="0">
                <a:solidFill>
                  <a:srgbClr val="C00000"/>
                </a:solidFill>
              </a:rPr>
              <a:t>, которая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живет</a:t>
            </a:r>
            <a:r>
              <a:rPr lang="ru-RU" sz="2800" b="1" dirty="0" smtClean="0">
                <a:solidFill>
                  <a:srgbClr val="C00000"/>
                </a:solidFill>
              </a:rPr>
              <a:t>, развивается, творит</a:t>
            </a:r>
            <a:r>
              <a:rPr lang="ru-RU" sz="2800" b="1" dirty="0" smtClean="0">
                <a:solidFill>
                  <a:srgbClr val="C00000"/>
                </a:solidFill>
              </a:rPr>
              <a:t>,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имеет свои задачи и цели</a:t>
            </a:r>
            <a:r>
              <a:rPr lang="ru-RU" sz="2800" b="1" dirty="0" smtClean="0">
                <a:solidFill>
                  <a:srgbClr val="C00000"/>
                </a:solidFill>
              </a:rPr>
              <a:t>,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стремится к максимальной реализации своих способностей и возможностей,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открыта </a:t>
            </a:r>
            <a:r>
              <a:rPr lang="ru-RU" sz="2800" b="1" dirty="0" smtClean="0">
                <a:solidFill>
                  <a:srgbClr val="C00000"/>
                </a:solidFill>
              </a:rPr>
              <a:t>для всего нового</a:t>
            </a:r>
            <a:r>
              <a:rPr lang="ru-RU" sz="2800" b="1" dirty="0" smtClean="0">
                <a:solidFill>
                  <a:srgbClr val="C00000"/>
                </a:solidFill>
              </a:rPr>
              <a:t>,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способна на осознанный и ответственный выбор в разнообразных жизненных ситуациях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8" name="Picture 4" descr="C:\Users\Кореповпа\Desktop\картинки-книг-1-150x1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437112"/>
            <a:ext cx="2160240" cy="24208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Личностно-ориентированное обучение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29523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включает 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метод проектов 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обучение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сотрудничестве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разноуровневое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обучение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  <p:pic>
        <p:nvPicPr>
          <p:cNvPr id="2052" name="Picture 4" descr="C:\Users\Кореповпа\Desktop\41_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77072"/>
            <a:ext cx="2520280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7596336" cy="647382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При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разноуровневом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обучении задача структурирования содержания решается с помощью деления текстов, заданий и т. п. на три уровня сложности:</a:t>
            </a:r>
          </a:p>
          <a:p>
            <a:pPr algn="just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I уровень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сохраняет логику самой науки и позволяет получить упрощенное, но верное и полное представление о предмете;</a:t>
            </a:r>
          </a:p>
          <a:p>
            <a:pPr algn="just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II уровень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углубляет первый и обогащает по содержанию, глубине проработки, не требуя переучивания. Это происходит за счет включения ранее намеренно пропущенных подробностей, тонкостей, нюансов и т. п.; </a:t>
            </a:r>
          </a:p>
          <a:p>
            <a:pPr algn="just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III уровень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углубляет и обогащает второй как по содержанию, так и по глубине проработки. Это происходит за счет включения дополнительной информации, не предусмотренной стандартами.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Кореповпа\Desktop\5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420888"/>
            <a:ext cx="1296144" cy="27991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247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групповая работа над разными текстами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344816" cy="566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Позволяет каждому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учащемуся группы выполнять посильные функции, например, при изучающем чтении (чтение с полным пониманием):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одному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вполголоса читать текст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другому - выделять незнакомые слова, </a:t>
            </a: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третьему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искать их значение в словаре, </a:t>
            </a: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четвертому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перевести предложение, вызывающее трудности для понимания, и т. д. </a:t>
            </a: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Такая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работа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способствует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развитию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речевой инициативы,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совершенствованию учебных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коммуникативных умений.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9" name="Picture 3" descr="C:\Users\Кореповпа\Desktop\7996677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653136"/>
            <a:ext cx="2088232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использование проектной методики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 проектов активизирует все стороны личности школьника: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его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интеллектуальную сферу, 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его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типологические особенности и черты характера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marL="457200" indent="-4572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целеустремленность, 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настойчивость,</a:t>
            </a:r>
          </a:p>
          <a:p>
            <a:pPr marL="457200" indent="-4572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любознательность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pPr marL="457200" indent="-4572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трудолюбие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pPr marL="457200" indent="-4572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толерантность, 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его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коммуникативные умения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pPr marL="457200" indent="-4572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чувства, эмоции.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Кореповпа\Desktop\school-children_6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140968"/>
            <a:ext cx="2808312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«Путешествие в Англию»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 descr="C:\Users\Кореповпа\Desktop\Лондон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3312368" cy="2088232"/>
          </a:xfrm>
          <a:prstGeom prst="rect">
            <a:avLst/>
          </a:prstGeom>
          <a:noFill/>
        </p:spPr>
      </p:pic>
      <p:pic>
        <p:nvPicPr>
          <p:cNvPr id="6147" name="Picture 3" descr="C:\Users\Кореповпа\Desktop\Природа-Англи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93096"/>
            <a:ext cx="3384376" cy="2246362"/>
          </a:xfrm>
          <a:prstGeom prst="rect">
            <a:avLst/>
          </a:prstGeom>
          <a:noFill/>
        </p:spPr>
      </p:pic>
      <p:pic>
        <p:nvPicPr>
          <p:cNvPr id="6148" name="Picture 4" descr="C:\Users\Кореповпа\Desktop\Лондонские-фонтан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365104"/>
            <a:ext cx="3384376" cy="2174354"/>
          </a:xfrm>
          <a:prstGeom prst="rect">
            <a:avLst/>
          </a:prstGeom>
          <a:noFill/>
        </p:spPr>
      </p:pic>
      <p:pic>
        <p:nvPicPr>
          <p:cNvPr id="6149" name="Picture 5" descr="C:\Users\Кореповпа\Desktop\Стоунхендж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628800"/>
            <a:ext cx="3456384" cy="2088232"/>
          </a:xfrm>
          <a:prstGeom prst="rect">
            <a:avLst/>
          </a:prstGeom>
          <a:noFill/>
        </p:spPr>
      </p:pic>
      <p:pic>
        <p:nvPicPr>
          <p:cNvPr id="6150" name="Picture 6" descr="C:\Users\Кореповпа\Desktop\63_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3212976"/>
            <a:ext cx="1368152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820472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/>
                </a:solidFill>
              </a:rPr>
              <a:t>На первом этапе происходит представление ситуаций, позволяющих выделить одну или несколько проблем по обсуждаемой тематике. Процесс проектирования начинается с создания проблемной </a:t>
            </a:r>
            <a:r>
              <a:rPr lang="ru-RU" sz="2400" b="1" dirty="0" smtClean="0">
                <a:solidFill>
                  <a:schemeClr val="accent3"/>
                </a:solidFill>
              </a:rPr>
              <a:t>ситуации</a:t>
            </a:r>
          </a:p>
          <a:p>
            <a:endParaRPr lang="ru-RU" sz="2000" b="1" dirty="0" smtClean="0">
              <a:solidFill>
                <a:schemeClr val="accent3"/>
              </a:solidFill>
            </a:endParaRPr>
          </a:p>
          <a:p>
            <a:endParaRPr lang="ru-RU" sz="2000" b="1" dirty="0" smtClean="0">
              <a:solidFill>
                <a:schemeClr val="accent3"/>
              </a:solidFill>
            </a:endParaRPr>
          </a:p>
          <a:p>
            <a:endParaRPr lang="ru-RU" sz="2000" b="1" dirty="0" smtClean="0">
              <a:solidFill>
                <a:schemeClr val="accent3"/>
              </a:solidFill>
            </a:endParaRPr>
          </a:p>
          <a:p>
            <a:endParaRPr lang="ru-RU" sz="2000" b="1" dirty="0" smtClean="0">
              <a:solidFill>
                <a:schemeClr val="accent3"/>
              </a:solidFill>
            </a:endParaRPr>
          </a:p>
          <a:p>
            <a:endParaRPr lang="ru-RU" sz="2000" b="1" dirty="0" smtClean="0">
              <a:solidFill>
                <a:schemeClr val="accent3"/>
              </a:solidFill>
            </a:endParaRPr>
          </a:p>
          <a:p>
            <a:endParaRPr lang="ru-RU" sz="2000" b="1" dirty="0" smtClean="0">
              <a:solidFill>
                <a:schemeClr val="accent3"/>
              </a:solidFill>
            </a:endParaRPr>
          </a:p>
          <a:p>
            <a:endParaRPr lang="ru-RU" sz="2000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060848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Проведите короткую лекцию по британской истории для учащихся (если необходимо, составьте список наиболее важных событий).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Составьте схему королевской семьи. Скажите, чем известен каждый член королевской семьи. Расскажите о любом члене королевской семьи в деталях.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Расскажите об англо-русских отношениях. Скажите, когда и как начались англо-русские отношения, приведите как можно больше фактов из развития англо-русских отношений.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Опишите достопримечательности Лондона: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4" name="Picture 6" descr="C:\Users\Кореповпа\Desktop\4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229200"/>
            <a:ext cx="1503040" cy="16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Второй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этап - это подготовительный этап. Он включает два основных момента.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41764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Чтобы научить описывать достопримечательности города, необходимо вспомнить и активизировать: а) грамматические конструкции и б) необходимую лексику (составить список ключевых слов).</a:t>
            </a: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2. Далее нужно продумать адекватную коммуникативную ситуацию, при которой увеличилась бы мотивация говорения на иностранном языке и возросли качественные и количественные показатели их речи (например: «ты житель Лондона, расскажи гостю о своих любимых местах»).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3555" name="Picture 3" descr="C:\Users\Кореповпа\Desktop\Tower-Bridge-3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5157192"/>
            <a:ext cx="2232248" cy="1700808"/>
          </a:xfrm>
          <a:prstGeom prst="rect">
            <a:avLst/>
          </a:prstGeom>
          <a:noFill/>
        </p:spPr>
      </p:pic>
      <p:pic>
        <p:nvPicPr>
          <p:cNvPr id="23556" name="Picture 4" descr="C:\Users\Кореповпа\Desktop\Tower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229200"/>
            <a:ext cx="2004814" cy="16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562</Words>
  <Application>Microsoft Office PowerPoint</Application>
  <PresentationFormat>Экран (4:3)</PresentationFormat>
  <Paragraphs>86</Paragraphs>
  <Slides>11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Личностно-ориентированный подход при обучении английскому языку</vt:lpstr>
      <vt:lpstr>Фокусом  личностно-ориентированного подхода </vt:lpstr>
      <vt:lpstr>Личностно-ориентированное обучение </vt:lpstr>
      <vt:lpstr>Слайд 4</vt:lpstr>
      <vt:lpstr>групповая работа над разными текстами</vt:lpstr>
      <vt:lpstr>использование проектной методики</vt:lpstr>
      <vt:lpstr>«Путешествие в Англию»</vt:lpstr>
      <vt:lpstr>Слайд 8</vt:lpstr>
      <vt:lpstr>     Второй этап - это подготовительный этап. Он включает два основных момента.</vt:lpstr>
      <vt:lpstr>На третьем этапе происходит сама творческая деятельность, результатом которой будет определенный продукт.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Личностно-ориентированный подход при обучении английскому языку</dc:title>
  <dc:creator>Корепова</dc:creator>
  <cp:lastModifiedBy>Кореповпа</cp:lastModifiedBy>
  <cp:revision>11</cp:revision>
  <dcterms:created xsi:type="dcterms:W3CDTF">2015-12-12T17:19:24Z</dcterms:created>
  <dcterms:modified xsi:type="dcterms:W3CDTF">2015-12-12T19:02:19Z</dcterms:modified>
</cp:coreProperties>
</file>