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73" r:id="rId4"/>
    <p:sldId id="275" r:id="rId5"/>
    <p:sldId id="274" r:id="rId6"/>
    <p:sldId id="272" r:id="rId7"/>
    <p:sldId id="259" r:id="rId8"/>
    <p:sldId id="260" r:id="rId9"/>
    <p:sldId id="261" r:id="rId10"/>
    <p:sldId id="269" r:id="rId11"/>
    <p:sldId id="270" r:id="rId12"/>
    <p:sldId id="271" r:id="rId13"/>
    <p:sldId id="262" r:id="rId14"/>
    <p:sldId id="263" r:id="rId15"/>
    <p:sldId id="264" r:id="rId16"/>
    <p:sldId id="288" r:id="rId17"/>
    <p:sldId id="276" r:id="rId18"/>
    <p:sldId id="291" r:id="rId19"/>
    <p:sldId id="284" r:id="rId20"/>
    <p:sldId id="285" r:id="rId21"/>
    <p:sldId id="277" r:id="rId22"/>
    <p:sldId id="280" r:id="rId23"/>
    <p:sldId id="278" r:id="rId24"/>
    <p:sldId id="279" r:id="rId25"/>
    <p:sldId id="286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261300"/>
    <a:srgbClr val="0000FF"/>
    <a:srgbClr val="422100"/>
    <a:srgbClr val="00CC00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577A-5ACD-427E-9908-C4D059EFA1C7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D773-0C36-4F57-9298-88FC685D2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&#1089;&#1090;&#1072;&#1089;\Pictures\&#1056;&#1072;&#1079;&#1088;&#1072;&#1073;&#1086;&#1090;&#1082;&#1072;%20&#1091;&#1088;&#1086;&#1082;&#1072;%20&#1042;&#1080;&#1076;&#1099;%20&#1080;&#1085;&#1092;&#1086;&#1088;&#1084;&#1072;&#1094;&#1080;&#1080;\&#1076;&#1077;&#1090;&#1089;&#1082;&#1080;&#1077;%20&#1087;&#1077;&#1089;&#1085;&#1080;%20-%20&#1050;&#1072;&#1090;&#1102;&#1096;&#1072;.mp3" TargetMode="External"/><Relationship Id="rId5" Type="http://schemas.openxmlformats.org/officeDocument/2006/relationships/hyperlink" Target="file:///C:\Users\&#1089;&#1090;&#1072;&#1089;\Pictures\&#1056;&#1072;&#1079;&#1088;&#1072;&#1073;&#1086;&#1090;&#1082;&#1072;%20&#1091;&#1088;&#1086;&#1082;&#1072;%20&#1042;&#1080;&#1076;&#1099;%20&#1080;&#1085;&#1092;&#1086;&#1088;&#1084;&#1072;&#1094;&#1080;&#1080;\&#1053;&#1077;&#1080;&#1079;&#1074;&#1077;&#1089;&#1090;&#1077;&#1085;%20-%20&#1058;&#1088;&#1080;%20&#1090;&#1072;&#1085;&#1082;&#1080;&#1089;&#1090;&#1072;%20-%20&#1044;&#1077;&#1090;&#1089;&#1082;&#1080;&#1077;%20&#1056;&#1091;&#1089;&#1089;&#1082;&#1080;&#1077;1.mp3" TargetMode="External"/><Relationship Id="rId4" Type="http://schemas.openxmlformats.org/officeDocument/2006/relationships/hyperlink" Target="file:///C:\Users\&#1089;&#1090;&#1072;&#1089;\Pictures\&#1056;&#1072;&#1079;&#1088;&#1072;&#1073;&#1086;&#1090;&#1082;&#1072;%20&#1091;&#1088;&#1086;&#1082;&#1072;%20&#1042;&#1080;&#1076;&#1099;%20&#1080;&#1085;&#1092;&#1086;&#1088;&#1084;&#1072;&#1094;&#1080;&#1080;\&#1047;&#1074;&#1091;&#1082;%20&#1055;&#1091;&#1083;&#1077;&#1084;&#1105;&#1090;&#1072;%20-%20&#1042;&#1099;&#1089;&#1090;&#1088;&#1077;&#1083;&#1099;%20&#1080;&#1079;%20&#1087;&#1091;&#1083;&#1077;&#1084;&#1077;&#1090;&#1072;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89;&#1090;&#1072;&#1089;\Pictures\&#1056;&#1072;&#1079;&#1088;&#1072;&#1073;&#1086;&#1090;&#1082;&#1072;%20&#1091;&#1088;&#1086;&#1082;&#1072;%20&#1042;&#1080;&#1076;&#1099;%20&#1080;&#1085;&#1092;&#1086;&#1088;&#1084;&#1072;&#1094;&#1080;&#1080;\&#1060;&#1080;&#1079;&#1084;&#1080;&#1085;&#1091;&#1090;&#1082;&#1072;%20&#1072;&#1088;&#1084;&#1077;&#1081;&#1089;&#1082;&#1072;&#1103;.pps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" Target="slide5.xml"/><Relationship Id="rId7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4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2928938"/>
          </a:xfrm>
        </p:spPr>
        <p:txBody>
          <a:bodyPr/>
          <a:lstStyle/>
          <a:p>
            <a: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Урок информатики во 2-м классе по теме: </a:t>
            </a:r>
            <a:br>
              <a:rPr lang="ru-RU" sz="3200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261300"/>
                </a:solidFill>
                <a:latin typeface="Times New Roman" pitchFamily="18" charset="0"/>
                <a:cs typeface="Times New Roman" pitchFamily="18" charset="0"/>
              </a:rPr>
              <a:t>«Виды информации»</a:t>
            </a:r>
            <a:endParaRPr lang="ru-RU" sz="5400" dirty="0" smtClean="0">
              <a:solidFill>
                <a:srgbClr val="2613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65618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261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Презентацию подготовила: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261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учитель информатики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261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начальных классах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261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61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Монгуш</a:t>
            </a:r>
            <a:r>
              <a:rPr lang="ru-RU" sz="2400" b="1" dirty="0" smtClean="0">
                <a:solidFill>
                  <a:srgbClr val="261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61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Сайзана</a:t>
            </a:r>
            <a:r>
              <a:rPr lang="ru-RU" sz="2400" b="1" dirty="0" smtClean="0">
                <a:solidFill>
                  <a:srgbClr val="261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Сергеевна</a:t>
            </a:r>
            <a:endParaRPr lang="ru-RU" sz="2400" b="1" dirty="0" smtClean="0">
              <a:solidFill>
                <a:srgbClr val="261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Нашей Победе 70 лет!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4176464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Майское утро,</a:t>
            </a:r>
            <a:br>
              <a:rPr lang="ru-RU" dirty="0" smtClean="0"/>
            </a:br>
            <a:r>
              <a:rPr lang="ru-RU" dirty="0" smtClean="0"/>
              <a:t>Солнечный свет,</a:t>
            </a:r>
            <a:br>
              <a:rPr lang="ru-RU" dirty="0" smtClean="0"/>
            </a:br>
            <a:r>
              <a:rPr lang="ru-RU" dirty="0" smtClean="0"/>
              <a:t>Нашей Победе</a:t>
            </a:r>
            <a:br>
              <a:rPr lang="ru-RU" dirty="0" smtClean="0"/>
            </a:br>
            <a:r>
              <a:rPr lang="ru-RU" b="1" dirty="0" smtClean="0"/>
              <a:t>70 лет!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Красных тюльпанов</a:t>
            </a:r>
            <a:br>
              <a:rPr lang="ru-RU" dirty="0" smtClean="0"/>
            </a:br>
            <a:r>
              <a:rPr lang="ru-RU" dirty="0" smtClean="0"/>
              <a:t>Алое пламя,</a:t>
            </a:r>
            <a:br>
              <a:rPr lang="ru-RU" dirty="0" smtClean="0"/>
            </a:br>
            <a:r>
              <a:rPr lang="ru-RU" dirty="0" smtClean="0"/>
              <a:t>Как над Рейхстагом</a:t>
            </a:r>
            <a:br>
              <a:rPr lang="ru-RU" dirty="0" smtClean="0"/>
            </a:br>
            <a:r>
              <a:rPr lang="ru-RU" dirty="0" smtClean="0"/>
              <a:t>Красное Знамя!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616530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Н. </a:t>
            </a:r>
            <a:r>
              <a:rPr lang="ru-RU" sz="2400" b="1" dirty="0" err="1" smtClean="0"/>
              <a:t>Майданик</a:t>
            </a:r>
            <a:endParaRPr lang="ru-RU" sz="2400" b="1" dirty="0" smtClean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484784"/>
            <a:ext cx="4355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Битвы, походы –</a:t>
            </a:r>
            <a:br>
              <a:rPr lang="ru-RU" sz="3000" dirty="0" smtClean="0"/>
            </a:br>
            <a:r>
              <a:rPr lang="ru-RU" sz="3000" dirty="0" smtClean="0"/>
              <a:t>Всё пережито,</a:t>
            </a:r>
            <a:br>
              <a:rPr lang="ru-RU" sz="3000" dirty="0" smtClean="0"/>
            </a:br>
            <a:r>
              <a:rPr lang="ru-RU" sz="3000" dirty="0" smtClean="0"/>
              <a:t>Радость Победы!</a:t>
            </a:r>
            <a:br>
              <a:rPr lang="ru-RU" sz="3000" dirty="0" smtClean="0"/>
            </a:br>
            <a:r>
              <a:rPr lang="ru-RU" sz="3000" dirty="0" smtClean="0"/>
              <a:t>Нет! Не забыто!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Мирное утро,</a:t>
            </a:r>
            <a:br>
              <a:rPr lang="ru-RU" sz="3000" dirty="0" smtClean="0"/>
            </a:br>
            <a:r>
              <a:rPr lang="ru-RU" sz="3000" dirty="0" smtClean="0"/>
              <a:t>Солнечный свет,</a:t>
            </a:r>
            <a:br>
              <a:rPr lang="ru-RU" sz="3000" dirty="0" smtClean="0"/>
            </a:br>
            <a:r>
              <a:rPr lang="ru-RU" sz="3000" dirty="0" smtClean="0"/>
              <a:t>Нашей Победе –</a:t>
            </a:r>
            <a:br>
              <a:rPr lang="ru-RU" sz="3000" dirty="0" smtClean="0"/>
            </a:br>
            <a:r>
              <a:rPr lang="ru-RU" sz="3000" b="1" dirty="0" smtClean="0"/>
              <a:t>70 лет!</a:t>
            </a:r>
            <a:endParaRPr lang="ru-RU" sz="3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Отгадай загадку: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	Снова в бой машина мчится, </a:t>
            </a:r>
            <a:br>
              <a:rPr lang="ru-RU" sz="4400" b="1" dirty="0" smtClean="0"/>
            </a:br>
            <a:r>
              <a:rPr lang="ru-RU" sz="4400" b="1" dirty="0" smtClean="0"/>
              <a:t>Режут землю гусеницы, </a:t>
            </a:r>
            <a:br>
              <a:rPr lang="ru-RU" sz="4400" b="1" dirty="0" smtClean="0"/>
            </a:br>
            <a:r>
              <a:rPr lang="ru-RU" sz="4400" b="1" dirty="0" smtClean="0"/>
              <a:t>Та машина в поле чистом </a:t>
            </a:r>
            <a:br>
              <a:rPr lang="ru-RU" sz="4400" b="1" dirty="0" smtClean="0"/>
            </a:br>
            <a:r>
              <a:rPr lang="ru-RU" sz="4400" b="1" dirty="0" smtClean="0"/>
              <a:t>Управляется 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47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416824" cy="5447994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dirty="0" smtClean="0"/>
              <a:t>Отгадай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204482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У какой птицы звезды на крыльях?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 descr="imaginative-jas-gripen-swedish-airfo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24936" cy="51435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вычисления: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/>
              <a:t>15 + 26 = ?</a:t>
            </a:r>
          </a:p>
          <a:p>
            <a:pPr algn="ctr">
              <a:buNone/>
            </a:pPr>
            <a:r>
              <a:rPr lang="ru-RU" sz="8800" dirty="0" smtClean="0"/>
              <a:t>28 +   ? = 73</a:t>
            </a:r>
          </a:p>
          <a:p>
            <a:pPr algn="ctr">
              <a:buNone/>
            </a:pPr>
            <a:r>
              <a:rPr lang="ru-RU" sz="8800" dirty="0" smtClean="0"/>
              <a:t>? + 27 = 97</a:t>
            </a:r>
            <a:endParaRPr lang="ru-RU" sz="8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797152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284984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628800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628800"/>
            <a:ext cx="12961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41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284984"/>
            <a:ext cx="12961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45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797152"/>
            <a:ext cx="12961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70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зад 11">
            <a:hlinkClick r:id="rId2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Упорядочите числа по возрастанию: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1612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70, 0, 100, 19, 45, 41</a:t>
            </a:r>
            <a:endParaRPr lang="ru-RU" sz="72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Запомнить и воспроизвести цепочку из шести букв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9 1 0 7 4 5</a:t>
            </a:r>
            <a:endParaRPr lang="ru-RU" sz="96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20880" cy="424847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Segoe Script" pitchFamily="34" charset="0"/>
              </a:rPr>
              <a:t>Тема урока</a:t>
            </a:r>
            <a:br>
              <a:rPr lang="ru-RU" sz="48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Segoe Script" pitchFamily="34" charset="0"/>
              </a:rPr>
              <a:t>«Виды информации»</a:t>
            </a:r>
            <a:endParaRPr lang="ru-RU" sz="48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030" t="19870" r="42383" b="12495"/>
          <a:stretch>
            <a:fillRect/>
          </a:stretch>
        </p:blipFill>
        <p:spPr bwMode="auto">
          <a:xfrm>
            <a:off x="1203976" y="0"/>
            <a:ext cx="6565684" cy="682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Игра «Определи на слух»</a:t>
            </a:r>
            <a:endParaRPr lang="ru-RU" dirty="0">
              <a:solidFill>
                <a:srgbClr val="8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3773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6213376"/>
              </a:tblGrid>
              <a:tr h="12576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913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kern="1200" dirty="0" smtClean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576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ctr"/>
                      <a:endParaRPr lang="ru-RU" sz="4000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</a:tr>
              <a:tr h="12576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56376" y="1124744"/>
            <a:ext cx="716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</a:rPr>
              <a:t>4б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12" name="Управляющая кнопка: звук 11">
            <a:hlinkClick r:id="rId4" action="ppaction://program" highlightClick="1">
              <a:snd r:embed="rId3" name="applause.wav"/>
            </a:hlinkClick>
          </p:cNvPr>
          <p:cNvSpPr/>
          <p:nvPr/>
        </p:nvSpPr>
        <p:spPr>
          <a:xfrm>
            <a:off x="1115616" y="2276872"/>
            <a:ext cx="720080" cy="57606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звук 12">
            <a:hlinkClick r:id="rId5" action="ppaction://program" highlightClick="1">
              <a:snd r:embed="rId3" name="applause.wav"/>
            </a:hlinkClick>
          </p:cNvPr>
          <p:cNvSpPr/>
          <p:nvPr/>
        </p:nvSpPr>
        <p:spPr>
          <a:xfrm>
            <a:off x="1115616" y="3573016"/>
            <a:ext cx="720080" cy="57606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звук 13">
            <a:hlinkClick r:id="rId6" action="ppaction://program" highlightClick="1">
              <a:snd r:embed="rId3" name="applause.wav"/>
            </a:hlinkClick>
          </p:cNvPr>
          <p:cNvSpPr/>
          <p:nvPr/>
        </p:nvSpPr>
        <p:spPr>
          <a:xfrm>
            <a:off x="1115616" y="4797152"/>
            <a:ext cx="720080" cy="57606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059832" y="2276872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059832" y="3429000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059832" y="4725144"/>
            <a:ext cx="576064" cy="576064"/>
          </a:xfrm>
          <a:prstGeom prst="star5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468544" y="3356992"/>
            <a:ext cx="3843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0" algn="ctr"/>
            <a:r>
              <a:rPr lang="ru-RU" sz="4000" dirty="0" smtClean="0">
                <a:solidFill>
                  <a:srgbClr val="800000"/>
                </a:solidFill>
              </a:rPr>
              <a:t>«Три танкиста»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44608" y="4797152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800000"/>
                </a:solidFill>
              </a:rPr>
              <a:t>«Катюша»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44000" y="1772816"/>
            <a:ext cx="43933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algn="ctr">
              <a:defRPr/>
            </a:pPr>
            <a:r>
              <a:rPr lang="ru-RU" sz="4000" dirty="0" smtClean="0">
                <a:solidFill>
                  <a:srgbClr val="800000"/>
                </a:solidFill>
              </a:rPr>
              <a:t>Звук выстрелов </a:t>
            </a:r>
            <a:endParaRPr lang="ru-RU" sz="4000" dirty="0" smtClean="0">
              <a:solidFill>
                <a:srgbClr val="800000"/>
              </a:solidFill>
            </a:endParaRPr>
          </a:p>
          <a:p>
            <a:pPr marL="719138" algn="ctr">
              <a:defRPr/>
            </a:pPr>
            <a:r>
              <a:rPr lang="ru-RU" sz="4000" dirty="0" smtClean="0">
                <a:solidFill>
                  <a:srgbClr val="800000"/>
                </a:solidFill>
              </a:rPr>
              <a:t>из </a:t>
            </a:r>
            <a:r>
              <a:rPr lang="ru-RU" sz="4000" dirty="0" smtClean="0">
                <a:solidFill>
                  <a:srgbClr val="800000"/>
                </a:solidFill>
              </a:rPr>
              <a:t>пулемета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79 0.00139 L -0.68351 -0.019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0926 L -0.61406 0.0025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0857 L -0.59045 0.0085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41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>
                    <a:lumMod val="85000"/>
                  </a:schemeClr>
                </a:solidFill>
              </a:rPr>
              <a:t>Игра </a:t>
            </a:r>
            <a:br>
              <a:rPr lang="ru-RU" sz="60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6000" b="1" dirty="0" smtClean="0">
                <a:solidFill>
                  <a:schemeClr val="bg1">
                    <a:lumMod val="85000"/>
                  </a:schemeClr>
                </a:solidFill>
              </a:rPr>
              <a:t>«Черный ящик»</a:t>
            </a:r>
            <a:endParaRPr lang="ru-RU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2276872"/>
            <a:ext cx="716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</a:rPr>
              <a:t>5б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Игра «Кот в мешке»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Содержимое 3" descr="hello_html_5022ec70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2860" y="1600200"/>
            <a:ext cx="6607531" cy="4856137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«Цепочка»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874242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988840"/>
            <a:ext cx="7524750" cy="4295775"/>
          </a:xfrm>
        </p:spPr>
      </p:pic>
      <p:sp>
        <p:nvSpPr>
          <p:cNvPr id="6" name="Прямоугольник 5"/>
          <p:cNvSpPr/>
          <p:nvPr/>
        </p:nvSpPr>
        <p:spPr>
          <a:xfrm>
            <a:off x="6228184" y="3212976"/>
            <a:ext cx="793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2б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35" t="23865" r="28440" b="15677"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rId3" action="ppaction://program" highlightClick="1"/>
          </p:cNvPr>
          <p:cNvSpPr/>
          <p:nvPr/>
        </p:nvSpPr>
        <p:spPr>
          <a:xfrm>
            <a:off x="5364088" y="5949280"/>
            <a:ext cx="1440160" cy="432048"/>
          </a:xfrm>
          <a:prstGeom prst="actionButtonBlank">
            <a:avLst/>
          </a:prstGeom>
          <a:solidFill>
            <a:srgbClr val="00CC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физминутка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51" t="8317" r="3538" b="1214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4149080"/>
            <a:ext cx="716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</a:rPr>
              <a:t>3б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на компьютере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44134-74497-86730946-m750x740-u266a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7344816" cy="5454750"/>
          </a:xfrm>
        </p:spPr>
      </p:pic>
      <p:sp>
        <p:nvSpPr>
          <p:cNvPr id="6" name="Прямоугольник 5"/>
          <p:cNvSpPr/>
          <p:nvPr/>
        </p:nvSpPr>
        <p:spPr>
          <a:xfrm>
            <a:off x="7812360" y="476672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4б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пасибо деду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455" y="188640"/>
            <a:ext cx="7257057" cy="6192688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Итог урока. 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/>
          <a:lstStyle/>
          <a:p>
            <a:pPr eaLnBrk="0" hangingPunct="0">
              <a:buNone/>
            </a:pP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Продолжите фразу:</a:t>
            </a:r>
          </a:p>
          <a:p>
            <a:pPr eaLnBrk="0" hangingPunct="0">
              <a:buNone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“Сегодня на уроке я повторил…” </a:t>
            </a:r>
          </a:p>
          <a:p>
            <a:pPr marL="0" indent="0" eaLnBrk="0" hangingPunct="0">
              <a:buNone/>
            </a:pPr>
            <a:endParaRPr lang="ru-RU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“Сегодня на уроке было интересно, потому что…”</a:t>
            </a:r>
          </a:p>
          <a:p>
            <a:pPr marL="0" indent="0" eaLnBrk="0" hangingPunct="0">
              <a:buNone/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“Сегодня на уроке было трудно, потому что…”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5" descr="C:\Users\User\Desktop\23 ф\89135469_preview_Animashki_na_voennuyu_tematiku_na_prozrachnom_fone__372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76872"/>
            <a:ext cx="4351196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592288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Segoe Script" pitchFamily="34" charset="0"/>
              </a:rPr>
              <a:t>Спасибо за урок!</a:t>
            </a:r>
            <a:endParaRPr lang="ru-RU" sz="66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3645024"/>
          <a:ext cx="8352930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2736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619672" y="5877272"/>
            <a:ext cx="504056" cy="432048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Управляющая кнопка: далее 17">
            <a:hlinkClick r:id="rId3" action="ppaction://hlinksldjump" highlightClick="1"/>
          </p:cNvPr>
          <p:cNvSpPr/>
          <p:nvPr/>
        </p:nvSpPr>
        <p:spPr>
          <a:xfrm>
            <a:off x="4427984" y="5877272"/>
            <a:ext cx="504056" cy="43204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Управляющая кнопка: далее 20">
            <a:hlinkClick r:id="rId4" action="ppaction://hlinksldjump" highlightClick="1"/>
          </p:cNvPr>
          <p:cNvSpPr/>
          <p:nvPr/>
        </p:nvSpPr>
        <p:spPr>
          <a:xfrm>
            <a:off x="7236296" y="5805264"/>
            <a:ext cx="504056" cy="432048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8604448" y="6525344"/>
            <a:ext cx="36004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9f9d1579-6b2e-49c7-baee-7c955d14659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404664"/>
            <a:ext cx="3096344" cy="3096344"/>
          </a:xfrm>
          <a:prstGeom prst="rect">
            <a:avLst/>
          </a:prstGeom>
        </p:spPr>
      </p:pic>
      <p:pic>
        <p:nvPicPr>
          <p:cNvPr id="27650" name="Picture 2" descr="http://www.nivagold.ru/raznoe2/voenye/voenye_1/Photo%2003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052504"/>
            <a:ext cx="2258293" cy="1248703"/>
          </a:xfrm>
          <a:prstGeom prst="rect">
            <a:avLst/>
          </a:prstGeom>
          <a:noFill/>
        </p:spPr>
      </p:pic>
      <p:pic>
        <p:nvPicPr>
          <p:cNvPr id="27654" name="Picture 6" descr="http://www.nivagold.ru/raznoe2/voenye/voenye_1/Photo%2003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861048"/>
            <a:ext cx="2461908" cy="1887463"/>
          </a:xfrm>
          <a:prstGeom prst="rect">
            <a:avLst/>
          </a:prstGeom>
          <a:noFill/>
        </p:spPr>
      </p:pic>
      <p:pic>
        <p:nvPicPr>
          <p:cNvPr id="27656" name="Picture 8" descr="http://www.nivagold.ru/raznoe2/voenye/voenye_1/Photo%200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789040"/>
            <a:ext cx="2016224" cy="186824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5_a4.gif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00000">
                <a:tint val="45000"/>
                <a:satMod val="400000"/>
              </a:srgbClr>
            </a:duotone>
            <a:lum bright="-10000"/>
          </a:blip>
          <a:srcRect l="1161" t="3182" r="3665" b="10904"/>
          <a:stretch>
            <a:fillRect/>
          </a:stretch>
        </p:blipFill>
        <p:spPr>
          <a:xfrm>
            <a:off x="5580112" y="-152082"/>
            <a:ext cx="3251028" cy="2140921"/>
          </a:xfrm>
        </p:spPr>
      </p:pic>
      <p:pic>
        <p:nvPicPr>
          <p:cNvPr id="5" name="Содержимое 3" descr="1235_a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00000">
                <a:tint val="45000"/>
                <a:satMod val="400000"/>
              </a:srgbClr>
            </a:duotone>
            <a:lum contrast="40000"/>
          </a:blip>
          <a:srcRect l="1161" t="3182" r="3665" b="10904"/>
          <a:stretch>
            <a:fillRect/>
          </a:stretch>
        </p:blipFill>
        <p:spPr>
          <a:xfrm>
            <a:off x="2699792" y="836712"/>
            <a:ext cx="5040560" cy="3319393"/>
          </a:xfrm>
          <a:prstGeom prst="rect">
            <a:avLst/>
          </a:prstGeom>
        </p:spPr>
      </p:pic>
      <p:pic>
        <p:nvPicPr>
          <p:cNvPr id="6" name="Содержимое 3" descr="1235_a4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00000">
                <a:tint val="45000"/>
                <a:satMod val="400000"/>
              </a:srgbClr>
            </a:duotone>
            <a:lum contrast="40000"/>
          </a:blip>
          <a:srcRect l="1161" t="3182" r="3665" b="10904"/>
          <a:stretch>
            <a:fillRect/>
          </a:stretch>
        </p:blipFill>
        <p:spPr>
          <a:xfrm>
            <a:off x="-180528" y="2969568"/>
            <a:ext cx="6300192" cy="3888432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0" y="6453336"/>
            <a:ext cx="467544" cy="40466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869160"/>
            <a:ext cx="904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5б</a:t>
            </a:r>
            <a:endParaRPr lang="ru-RU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836712"/>
            <a:ext cx="663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3б</a:t>
            </a:r>
            <a:endParaRPr lang="ru-RU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492896"/>
            <a:ext cx="71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4б</a:t>
            </a:r>
            <a:endParaRPr lang="ru-RU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697-tanki-raskraski-detski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-180528" y="2332037"/>
            <a:ext cx="7133742" cy="4525963"/>
          </a:xfrm>
          <a:prstGeom prst="rect">
            <a:avLst/>
          </a:prstGeom>
        </p:spPr>
      </p:pic>
      <p:pic>
        <p:nvPicPr>
          <p:cNvPr id="6" name="Содержимое 3" descr="697-tanki-raskraski-detski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1187624" y="0"/>
            <a:ext cx="5291231" cy="3356992"/>
          </a:xfrm>
          <a:prstGeom prst="rect">
            <a:avLst/>
          </a:prstGeom>
        </p:spPr>
      </p:pic>
      <p:pic>
        <p:nvPicPr>
          <p:cNvPr id="4" name="Содержимое 3" descr="697-tanki-raskraski-detskie.jpg">
            <a:hlinkClick r:id="rId5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5364088" y="2780928"/>
            <a:ext cx="3779912" cy="2398144"/>
          </a:xfrm>
        </p:spPr>
      </p:pic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934670"/>
            <a:ext cx="904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5б</a:t>
            </a:r>
            <a:endParaRPr lang="ru-RU" sz="5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916832"/>
            <a:ext cx="716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4б</a:t>
            </a:r>
            <a:endParaRPr lang="ru-RU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4077072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3б</a:t>
            </a: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5_a4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539552" y="0"/>
            <a:ext cx="4392488" cy="3026047"/>
          </a:xfrm>
          <a:prstGeom prst="rect">
            <a:avLst/>
          </a:prstGeom>
        </p:spPr>
      </p:pic>
      <p:pic>
        <p:nvPicPr>
          <p:cNvPr id="6" name="Рисунок 5" descr="1235_a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1331640" y="2708920"/>
            <a:ext cx="6516216" cy="4149080"/>
          </a:xfrm>
          <a:prstGeom prst="rect">
            <a:avLst/>
          </a:prstGeom>
        </p:spPr>
      </p:pic>
      <p:pic>
        <p:nvPicPr>
          <p:cNvPr id="7" name="Рисунок 6" descr="1235_a4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5141088" y="764704"/>
            <a:ext cx="3553813" cy="2448272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179512" y="6165304"/>
            <a:ext cx="467544" cy="404664"/>
          </a:xfrm>
          <a:prstGeom prst="actionButtonBackPrevio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573016"/>
            <a:ext cx="904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5б</a:t>
            </a:r>
            <a:endParaRPr lang="ru-RU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1268760"/>
            <a:ext cx="7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3б</a:t>
            </a:r>
            <a:endParaRPr lang="ru-RU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620688"/>
            <a:ext cx="716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4б</a:t>
            </a:r>
            <a:endParaRPr lang="ru-RU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оргиевская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433865"/>
            <a:ext cx="8280920" cy="3990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29600" cy="980728"/>
          </a:xfrm>
        </p:spPr>
        <p:txBody>
          <a:bodyPr/>
          <a:lstStyle/>
          <a:p>
            <a:r>
              <a:rPr lang="ru-RU" b="1" dirty="0" smtClean="0"/>
              <a:t>Георгиевская лента </a:t>
            </a:r>
            <a:endParaRPr lang="ru-RU" b="1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6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26469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58924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Памятник </a:t>
            </a:r>
            <a:r>
              <a:rPr lang="ru-RU" sz="4400" b="1" dirty="0" smtClean="0">
                <a:latin typeface="+mj-lt"/>
                <a:ea typeface="+mj-ea"/>
                <a:cs typeface="+mj-cs"/>
              </a:rPr>
              <a:t>погибшим воинам 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свободу и независимость нашей Родины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baylak-v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4176464" cy="55845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5892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990000"/>
                </a:solidFill>
              </a:rPr>
              <a:t>Байлак</a:t>
            </a:r>
            <a:r>
              <a:rPr lang="ru-RU" sz="4000" b="1" dirty="0" smtClean="0">
                <a:solidFill>
                  <a:srgbClr val="990000"/>
                </a:solidFill>
              </a:rPr>
              <a:t> Вера </a:t>
            </a:r>
            <a:r>
              <a:rPr lang="ru-RU" sz="4000" b="1" dirty="0" err="1" smtClean="0">
                <a:solidFill>
                  <a:srgbClr val="990000"/>
                </a:solidFill>
              </a:rPr>
              <a:t>Чулдумовна</a:t>
            </a:r>
            <a:endParaRPr lang="ru-RU" sz="4000" b="1" dirty="0" smtClean="0">
              <a:solidFill>
                <a:srgbClr val="99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990000"/>
                </a:solidFill>
              </a:rPr>
              <a:t> ветеран </a:t>
            </a:r>
            <a:r>
              <a:rPr lang="ru-RU" sz="4000" b="1" dirty="0" err="1" smtClean="0">
                <a:solidFill>
                  <a:srgbClr val="990000"/>
                </a:solidFill>
              </a:rPr>
              <a:t>ВОв</a:t>
            </a:r>
            <a:endParaRPr lang="ru-RU" sz="4000" b="1" dirty="0" smtClean="0">
              <a:solidFill>
                <a:srgbClr val="990000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179512" y="6237312"/>
            <a:ext cx="467544" cy="40466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182</Words>
  <Application>Microsoft Office PowerPoint</Application>
  <PresentationFormat>Экран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Урок информатики во 2-м классе по теме:   «Виды информации»</vt:lpstr>
      <vt:lpstr>Игра «Кот в мешке»</vt:lpstr>
      <vt:lpstr>Слайд 3</vt:lpstr>
      <vt:lpstr>Слайд 4</vt:lpstr>
      <vt:lpstr>Слайд 5</vt:lpstr>
      <vt:lpstr>Слайд 6</vt:lpstr>
      <vt:lpstr>Георгиевская лента </vt:lpstr>
      <vt:lpstr>Слайд 8</vt:lpstr>
      <vt:lpstr>Слайд 9</vt:lpstr>
      <vt:lpstr>Нашей Победе 70 лет!</vt:lpstr>
      <vt:lpstr>Отгадай загадку:</vt:lpstr>
      <vt:lpstr>Отгадай загадку:</vt:lpstr>
      <vt:lpstr>Выполни вычисления:</vt:lpstr>
      <vt:lpstr>Упорядочите числа по возрастанию:</vt:lpstr>
      <vt:lpstr>Запомнить и воспроизвести цепочку из шести букв</vt:lpstr>
      <vt:lpstr>Тема урока «Виды информации»</vt:lpstr>
      <vt:lpstr>Слайд 17</vt:lpstr>
      <vt:lpstr>Игра «Определи на слух»</vt:lpstr>
      <vt:lpstr>Игра  «Черный ящик»</vt:lpstr>
      <vt:lpstr>Игра «Цепочка»</vt:lpstr>
      <vt:lpstr>Физкультминутка </vt:lpstr>
      <vt:lpstr>ИГРА</vt:lpstr>
      <vt:lpstr>Работа на компьютере</vt:lpstr>
      <vt:lpstr>Слайд 24</vt:lpstr>
      <vt:lpstr>Итог урока. Рефлексия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Монгуш СС</dc:creator>
  <cp:lastModifiedBy>Монгуш СС</cp:lastModifiedBy>
  <cp:revision>50</cp:revision>
  <dcterms:created xsi:type="dcterms:W3CDTF">2015-10-14T06:14:55Z</dcterms:created>
  <dcterms:modified xsi:type="dcterms:W3CDTF">2015-12-20T14:53:20Z</dcterms:modified>
</cp:coreProperties>
</file>