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257" r:id="rId3"/>
    <p:sldId id="258" r:id="rId4"/>
    <p:sldId id="269" r:id="rId5"/>
    <p:sldId id="259" r:id="rId6"/>
    <p:sldId id="270" r:id="rId7"/>
    <p:sldId id="260" r:id="rId8"/>
    <p:sldId id="261" r:id="rId9"/>
    <p:sldId id="271" r:id="rId10"/>
    <p:sldId id="262" r:id="rId11"/>
    <p:sldId id="263" r:id="rId12"/>
    <p:sldId id="272" r:id="rId13"/>
    <p:sldId id="264" r:id="rId14"/>
    <p:sldId id="265" r:id="rId15"/>
    <p:sldId id="273" r:id="rId16"/>
    <p:sldId id="266" r:id="rId17"/>
    <p:sldId id="267" r:id="rId18"/>
    <p:sldId id="268"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775" autoAdjust="0"/>
  </p:normalViewPr>
  <p:slideViewPr>
    <p:cSldViewPr>
      <p:cViewPr varScale="1">
        <p:scale>
          <a:sx n="67" d="100"/>
          <a:sy n="67" d="100"/>
        </p:scale>
        <p:origin x="-138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60992C-07D7-4352-AE61-1D35030B72A8}" type="datetimeFigureOut">
              <a:rPr lang="ru-RU" smtClean="0"/>
              <a:pPr/>
              <a:t>22.01.2016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0C3BC3-0879-491C-86E6-E6FCA8C0E45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В истории цивилизации первым опытом осуждения за преступления, совершенные конкретными руководителями конкретного государства против человечества, стал начавшийся 20 ноября 1945 года и длившийся до 1 октября 1946 года Международный военный трибунал в Нюрнберге (Нюрнбергский процесс). </a:t>
            </a:r>
            <a:endParaRPr lang="ru-RU" dirty="0"/>
          </a:p>
        </p:txBody>
      </p:sp>
      <p:sp>
        <p:nvSpPr>
          <p:cNvPr id="4" name="Номер слайда 3"/>
          <p:cNvSpPr>
            <a:spLocks noGrp="1"/>
          </p:cNvSpPr>
          <p:nvPr>
            <p:ph type="sldNum" sz="quarter" idx="10"/>
          </p:nvPr>
        </p:nvSpPr>
        <p:spPr/>
        <p:txBody>
          <a:bodyPr/>
          <a:lstStyle/>
          <a:p>
            <a:fld id="{DA0C3BC3-0879-491C-86E6-E6FCA8C0E45E}" type="slidenum">
              <a:rPr lang="ru-RU" smtClean="0"/>
              <a:pPr/>
              <a:t>2</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dirty="0" smtClean="0"/>
              <a:t>В этих условиях активизировались силы, желающие пересмотреть итоги Второй мировой войны, принизить и даже свести к нулю главенствующую роль Советского Союза в разгроме фашизма, поставить знак равенства между Германией, страной-агрессором, и СССР, который вел справедливую войну и ценой огромных жертв спас мир от ужасов нацизма. 26 миллионов 600 тысяч наших соотечественников погибло в этой кровавой бойне. И больше половины из них - 15 миллионов 400 тысяч - это были мирные граждане.</a:t>
            </a:r>
            <a:endParaRPr lang="ru-RU" dirty="0"/>
          </a:p>
        </p:txBody>
      </p:sp>
      <p:sp>
        <p:nvSpPr>
          <p:cNvPr id="4" name="Номер слайда 3"/>
          <p:cNvSpPr>
            <a:spLocks noGrp="1"/>
          </p:cNvSpPr>
          <p:nvPr>
            <p:ph type="sldNum" sz="quarter" idx="10"/>
          </p:nvPr>
        </p:nvSpPr>
        <p:spPr/>
        <p:txBody>
          <a:bodyPr/>
          <a:lstStyle/>
          <a:p>
            <a:fld id="{DA0C3BC3-0879-491C-86E6-E6FCA8C0E45E}" type="slidenum">
              <a:rPr lang="ru-RU" smtClean="0"/>
              <a:pPr/>
              <a:t>17</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dirty="0" smtClean="0"/>
              <a:t>Деятельность Международного военного трибунала нередко называют «Нюрнбергским эпилогом». В отношении казненных главарей Третьего рейха, распущенных преступных организаций эта метафора вполне оправданна. Но зло, как видим, оказалось более живучим, чем многим это представлялось тогда, в 1945–1946 гг., в эйфории Великой Победы. Никто сегодня не может утверждать, что свобода и демократия утвердились в мире окончательно и бесповоротно. В этой связи напрашивается вопрос: сколько и каких усилий требуется предпринять, чтобы из опыта Нюрнбергского процесса были сделаны конкретные выводы, которые воплотились бы в добрые дела и стали прологом к созданию миропорядка без войн и насилия, основанного на реальном невмешательстве во внутренние дела других государств и народов, а также на уважении прав личности.</a:t>
            </a:r>
            <a:endParaRPr lang="ru-RU" dirty="0"/>
          </a:p>
        </p:txBody>
      </p:sp>
      <p:sp>
        <p:nvSpPr>
          <p:cNvPr id="4" name="Номер слайда 3"/>
          <p:cNvSpPr>
            <a:spLocks noGrp="1"/>
          </p:cNvSpPr>
          <p:nvPr>
            <p:ph type="sldNum" sz="quarter" idx="10"/>
          </p:nvPr>
        </p:nvSpPr>
        <p:spPr/>
        <p:txBody>
          <a:bodyPr/>
          <a:lstStyle/>
          <a:p>
            <a:fld id="{DA0C3BC3-0879-491C-86E6-E6FCA8C0E45E}" type="slidenum">
              <a:rPr lang="ru-RU" smtClean="0"/>
              <a:pPr/>
              <a:t>18</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dirty="0" smtClean="0">
                <a:solidFill>
                  <a:srgbClr val="FFFF00"/>
                </a:solidFill>
                <a:latin typeface="Times New Roman" pitchFamily="18" charset="0"/>
                <a:cs typeface="Times New Roman" pitchFamily="18" charset="0"/>
              </a:rPr>
              <a:t>Суду были преданы 24 руководителя фашистской Германии.</a:t>
            </a:r>
            <a:br>
              <a:rPr lang="ru-RU" sz="1200" dirty="0" smtClean="0">
                <a:solidFill>
                  <a:srgbClr val="FFFF00"/>
                </a:solidFill>
                <a:latin typeface="Times New Roman" pitchFamily="18" charset="0"/>
                <a:cs typeface="Times New Roman" pitchFamily="18" charset="0"/>
              </a:rPr>
            </a:br>
            <a:r>
              <a:rPr lang="ru-RU" sz="1200" dirty="0" smtClean="0">
                <a:solidFill>
                  <a:srgbClr val="FFFF00"/>
                </a:solidFill>
                <a:latin typeface="Times New Roman" pitchFamily="18" charset="0"/>
                <a:cs typeface="Times New Roman" pitchFamily="18" charset="0"/>
              </a:rPr>
              <a:t>Непосредственно на заседаниях суда присутствовал 21 обвиняемый. Непосредственно в тюрьме покончил с собой Роберт Лей, возглавлявший профсоюзы Германии ("Трудовой фронт"). Заочно судили Бормана, являвшегося руководителем канцелярии НСДАП и ближайшим советником Гитлера.</a:t>
            </a:r>
            <a:endParaRPr lang="ru-RU" dirty="0"/>
          </a:p>
        </p:txBody>
      </p:sp>
      <p:sp>
        <p:nvSpPr>
          <p:cNvPr id="4" name="Номер слайда 3"/>
          <p:cNvSpPr>
            <a:spLocks noGrp="1"/>
          </p:cNvSpPr>
          <p:nvPr>
            <p:ph type="sldNum" sz="quarter" idx="10"/>
          </p:nvPr>
        </p:nvSpPr>
        <p:spPr/>
        <p:txBody>
          <a:bodyPr/>
          <a:lstStyle/>
          <a:p>
            <a:fld id="{DA0C3BC3-0879-491C-86E6-E6FCA8C0E45E}" type="slidenum">
              <a:rPr lang="ru-RU" smtClean="0"/>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dirty="0" smtClean="0"/>
              <a:t>8 августа 1945 года СССР, США, Великобритания и Франция заключили Соглашение об организации такого суда и приняли Устав Международного военного трибунала. Вскоре его стали называть «суд народов». Учитывая время принятия решения, оно получило широкое одобрение в мире, и к нему официально присоединилось еще 19 государств. Международный военный трибунал стал первым в истории опытом осуждения не только лиц, обвиняемых в совершении преступлений против человечества, но и созданных ими государственных карательных институтов</a:t>
            </a:r>
            <a:endParaRPr lang="ru-RU" dirty="0"/>
          </a:p>
        </p:txBody>
      </p:sp>
      <p:sp>
        <p:nvSpPr>
          <p:cNvPr id="4" name="Номер слайда 3"/>
          <p:cNvSpPr>
            <a:spLocks noGrp="1"/>
          </p:cNvSpPr>
          <p:nvPr>
            <p:ph type="sldNum" sz="quarter" idx="10"/>
          </p:nvPr>
        </p:nvSpPr>
        <p:spPr/>
        <p:txBody>
          <a:bodyPr/>
          <a:lstStyle/>
          <a:p>
            <a:fld id="{DA0C3BC3-0879-491C-86E6-E6FCA8C0E45E}" type="slidenum">
              <a:rPr lang="ru-RU" smtClean="0"/>
              <a:pPr/>
              <a:t>7</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t>. В состав трибунала входило по одному судье и одному его заместителю от каждой из четырех стран-победительниц. </a:t>
            </a:r>
            <a:endParaRPr lang="ru-RU" dirty="0" smtClean="0"/>
          </a:p>
          <a:p>
            <a:r>
              <a:rPr lang="ru-RU" sz="1200" dirty="0" smtClean="0"/>
              <a:t>О значимости и международном резонансе этого процесса говорит тот факт, что кандидатуры судей утверждались правительством. Местом заседания был выбран город Нюрнберг, где имелся практически не пострадавший от военных действий Дворец правосудия. По воле случая этот город считался партийной столицей сторонников Гитлера. В нем были провозглашены планы завоевания мирового господства и создания «тысячелетнего Третьего рейха».</a:t>
            </a:r>
            <a:endParaRPr lang="ru-RU" dirty="0"/>
          </a:p>
        </p:txBody>
      </p:sp>
      <p:sp>
        <p:nvSpPr>
          <p:cNvPr id="4" name="Номер слайда 3"/>
          <p:cNvSpPr>
            <a:spLocks noGrp="1"/>
          </p:cNvSpPr>
          <p:nvPr>
            <p:ph type="sldNum" sz="quarter" idx="10"/>
          </p:nvPr>
        </p:nvSpPr>
        <p:spPr/>
        <p:txBody>
          <a:bodyPr/>
          <a:lstStyle/>
          <a:p>
            <a:fld id="{DA0C3BC3-0879-491C-86E6-E6FCA8C0E45E}" type="slidenum">
              <a:rPr lang="ru-RU" smtClean="0"/>
              <a:pPr/>
              <a:t>8</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Главным обвинителем от СССР был назначен прокурор Украинской ССР Роман Андреевич Руденко. До вынесения судебного решения шла кропотливая работа по тщательному формулированию содержания текста обвинительного заключения. </a:t>
            </a:r>
            <a:endParaRPr lang="ru-RU" dirty="0"/>
          </a:p>
        </p:txBody>
      </p:sp>
      <p:sp>
        <p:nvSpPr>
          <p:cNvPr id="4" name="Номер слайда 3"/>
          <p:cNvSpPr>
            <a:spLocks noGrp="1"/>
          </p:cNvSpPr>
          <p:nvPr>
            <p:ph type="sldNum" sz="quarter" idx="10"/>
          </p:nvPr>
        </p:nvSpPr>
        <p:spPr/>
        <p:txBody>
          <a:bodyPr/>
          <a:lstStyle/>
          <a:p>
            <a:fld id="{DA0C3BC3-0879-491C-86E6-E6FCA8C0E45E}" type="slidenum">
              <a:rPr lang="ru-RU" smtClean="0"/>
              <a:pPr/>
              <a:t>10</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В Нюрнберге судили фашизм как систему, нацизм как идеологию и их агрессивную политику. Судьи решили, что те, кто несет главную ответственность за военные преступления, должны быть повешены, а остальные должны быть приговорены к лишению свободы. Одиннадцать человек были приговорены к смертной казни, а двенадцатый (Борман) - к смертной казни заочно.</a:t>
            </a:r>
            <a:endParaRPr lang="ru-RU" dirty="0"/>
          </a:p>
        </p:txBody>
      </p:sp>
      <p:sp>
        <p:nvSpPr>
          <p:cNvPr id="4" name="Номер слайда 3"/>
          <p:cNvSpPr>
            <a:spLocks noGrp="1"/>
          </p:cNvSpPr>
          <p:nvPr>
            <p:ph type="sldNum" sz="quarter" idx="10"/>
          </p:nvPr>
        </p:nvSpPr>
        <p:spPr/>
        <p:txBody>
          <a:bodyPr/>
          <a:lstStyle/>
          <a:p>
            <a:fld id="{DA0C3BC3-0879-491C-86E6-E6FCA8C0E45E}" type="slidenum">
              <a:rPr lang="ru-RU" smtClean="0"/>
              <a:pPr/>
              <a:t>11</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Необходимо отметить, что в основу обвинений были положены документы, собранные в 690 ящиков, в каждом из которых содержалось по полторы тысячи страниц (1 035 000 стр.). Кроме того, было собрано около 200000 письменных показателей свидетелей (при желании их могло быть миллионы), а также выступления самих нацистских лидеров, документальные фильмы и кинохроника.</a:t>
            </a:r>
            <a:endParaRPr lang="ru-RU" dirty="0"/>
          </a:p>
        </p:txBody>
      </p:sp>
      <p:sp>
        <p:nvSpPr>
          <p:cNvPr id="4" name="Номер слайда 3"/>
          <p:cNvSpPr>
            <a:spLocks noGrp="1"/>
          </p:cNvSpPr>
          <p:nvPr>
            <p:ph type="sldNum" sz="quarter" idx="10"/>
          </p:nvPr>
        </p:nvSpPr>
        <p:spPr/>
        <p:txBody>
          <a:bodyPr/>
          <a:lstStyle/>
          <a:p>
            <a:fld id="{DA0C3BC3-0879-491C-86E6-E6FCA8C0E45E}" type="slidenum">
              <a:rPr lang="ru-RU" smtClean="0"/>
              <a:pPr/>
              <a:t>13</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dirty="0" smtClean="0"/>
              <a:t>Процесс начался 20 ноября 1945 года и продолжался почти 11 месяцев.</a:t>
            </a:r>
            <a:br>
              <a:rPr lang="ru-RU" sz="1200" dirty="0" smtClean="0"/>
            </a:br>
            <a:r>
              <a:rPr lang="ru-RU" sz="1200" dirty="0" smtClean="0"/>
              <a:t>Все 403 заседания трибунала были открытыми. </a:t>
            </a:r>
            <a:br>
              <a:rPr lang="ru-RU" sz="1200" dirty="0" smtClean="0"/>
            </a:br>
            <a:r>
              <a:rPr lang="ru-RU" sz="1200" dirty="0" smtClean="0"/>
              <a:t>Перед трибуналом предстали 24 военных преступника, входившие в состав высшего руководства фашистской Германии. С 30 сентября по 1 октября 1946 года был вынесен обвинительный приговор. </a:t>
            </a:r>
            <a:br>
              <a:rPr lang="ru-RU" sz="1200" dirty="0" smtClean="0"/>
            </a:br>
            <a:r>
              <a:rPr lang="ru-RU" sz="1200" dirty="0" smtClean="0"/>
              <a:t>В итоге его работы 12 обвиняемых были приговорены к смертной казни через повешение, а остальные - к длительным срокам лишения свободы. На этом трибунал прекратил свою деятельность. </a:t>
            </a:r>
            <a:endParaRPr lang="ru-RU" dirty="0"/>
          </a:p>
        </p:txBody>
      </p:sp>
      <p:sp>
        <p:nvSpPr>
          <p:cNvPr id="4" name="Номер слайда 3"/>
          <p:cNvSpPr>
            <a:spLocks noGrp="1"/>
          </p:cNvSpPr>
          <p:nvPr>
            <p:ph type="sldNum" sz="quarter" idx="10"/>
          </p:nvPr>
        </p:nvSpPr>
        <p:spPr/>
        <p:txBody>
          <a:bodyPr/>
          <a:lstStyle/>
          <a:p>
            <a:fld id="{DA0C3BC3-0879-491C-86E6-E6FCA8C0E45E}" type="slidenum">
              <a:rPr lang="ru-RU" smtClean="0"/>
              <a:pPr/>
              <a:t>14</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dirty="0" smtClean="0">
                <a:solidFill>
                  <a:srgbClr val="0070C0"/>
                </a:solidFill>
                <a:latin typeface="Times New Roman" pitchFamily="18" charset="0"/>
                <a:cs typeface="Times New Roman" pitchFamily="18" charset="0"/>
              </a:rPr>
              <a:t>Горький опыт Второй мировой войны заставил всех по-новому взглянуть на многие проблемы, стоящие перед человечеством, и понять, что каждый человек на Земле несет ответственность за настоящее и будущее. Тот факт, что Нюрнбергский процесс состоялся, говорит о том, что руководители государств не смеют игнорировать твердо выраженную волю народов и опускаться до двойных стандартов. </a:t>
            </a:r>
            <a:br>
              <a:rPr lang="ru-RU" sz="1200" dirty="0" smtClean="0">
                <a:solidFill>
                  <a:srgbClr val="0070C0"/>
                </a:solidFill>
                <a:latin typeface="Times New Roman" pitchFamily="18" charset="0"/>
                <a:cs typeface="Times New Roman" pitchFamily="18" charset="0"/>
              </a:rPr>
            </a:br>
            <a:r>
              <a:rPr lang="ru-RU" sz="1200" dirty="0" smtClean="0">
                <a:solidFill>
                  <a:srgbClr val="0070C0"/>
                </a:solidFill>
                <a:latin typeface="Times New Roman" pitchFamily="18" charset="0"/>
                <a:cs typeface="Times New Roman" pitchFamily="18" charset="0"/>
              </a:rPr>
              <a:t>Казалось, перед всеми странами открылись блестящие перспективы коллективного и мирного решения проблем для светлого будущего без войн и насилия. </a:t>
            </a:r>
            <a:br>
              <a:rPr lang="ru-RU" sz="1200" dirty="0" smtClean="0">
                <a:solidFill>
                  <a:srgbClr val="0070C0"/>
                </a:solidFill>
                <a:latin typeface="Times New Roman" pitchFamily="18" charset="0"/>
                <a:cs typeface="Times New Roman" pitchFamily="18" charset="0"/>
              </a:rPr>
            </a:br>
            <a:r>
              <a:rPr lang="ru-RU" sz="1200" dirty="0" smtClean="0">
                <a:solidFill>
                  <a:srgbClr val="0070C0"/>
                </a:solidFill>
                <a:latin typeface="Times New Roman" pitchFamily="18" charset="0"/>
                <a:cs typeface="Times New Roman" pitchFamily="18" charset="0"/>
              </a:rPr>
              <a:t>Но, к сожалению, человечество слишком быстро забывает уроки прошлого. Вскоре после известной Фултонской речи Уинстона Черчилля, несмотря на убедительные коллективные действия в Нюрнберге, державы-победительницы разделились на военно-политические блоки, и работу Организации Объединенных Наций осложнило политическое противоборство. Тень «холодной войны» на долгие десятилетия опустилась над миром. </a:t>
            </a:r>
            <a:endParaRPr lang="ru-RU" dirty="0"/>
          </a:p>
        </p:txBody>
      </p:sp>
      <p:sp>
        <p:nvSpPr>
          <p:cNvPr id="4" name="Номер слайда 3"/>
          <p:cNvSpPr>
            <a:spLocks noGrp="1"/>
          </p:cNvSpPr>
          <p:nvPr>
            <p:ph type="sldNum" sz="quarter" idx="10"/>
          </p:nvPr>
        </p:nvSpPr>
        <p:spPr/>
        <p:txBody>
          <a:bodyPr/>
          <a:lstStyle/>
          <a:p>
            <a:fld id="{DA0C3BC3-0879-491C-86E6-E6FCA8C0E45E}"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22.01.2016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22.01.2016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22.01.2016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22.01.2016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22.01.2016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22.01.2016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22.01.2016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22.01.2016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22.01.2016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22.01.2016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22.01.2016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22.01.2016</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86808" cy="5429288"/>
          </a:xfrm>
        </p:spPr>
        <p:txBody>
          <a:bodyPr>
            <a:normAutofit fontScale="90000"/>
          </a:bodyPr>
          <a:lstStyle/>
          <a:p>
            <a:pPr algn="ctr"/>
            <a:r>
              <a:rPr lang="ru-RU" sz="8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70-лет</a:t>
            </a:r>
            <a:br>
              <a:rPr lang="ru-RU" sz="8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ru-RU" sz="8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Международному</a:t>
            </a:r>
            <a:br>
              <a:rPr lang="ru-RU" sz="8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ru-RU" sz="8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военному трибуналу</a:t>
            </a:r>
            <a:br>
              <a:rPr lang="ru-RU" sz="8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ru-RU" sz="8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в Нюрнберге</a:t>
            </a:r>
            <a:endParaRPr lang="ru-RU" sz="8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86808" cy="5500726"/>
          </a:xfrm>
        </p:spPr>
        <p:txBody>
          <a:bodyPr anchor="ctr">
            <a:noAutofit/>
          </a:bodyPr>
          <a:lstStyle/>
          <a:p>
            <a:r>
              <a:rPr lang="ru-RU" sz="6500" b="0" dirty="0" smtClean="0">
                <a:solidFill>
                  <a:srgbClr val="0070C0"/>
                </a:solidFill>
                <a:latin typeface="Times New Roman" pitchFamily="18" charset="0"/>
                <a:cs typeface="Times New Roman" pitchFamily="18" charset="0"/>
              </a:rPr>
              <a:t>Главным обвинителем от СССР был назначен прокурор Украинской ССР Роман Андреевич Руденко.</a:t>
            </a:r>
            <a:endParaRPr lang="ru-RU" sz="6500" b="0" dirty="0">
              <a:solidFill>
                <a:srgbClr val="0070C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86808" cy="5500726"/>
          </a:xfrm>
        </p:spPr>
        <p:txBody>
          <a:bodyPr>
            <a:noAutofit/>
          </a:bodyPr>
          <a:lstStyle/>
          <a:p>
            <a:r>
              <a:rPr lang="ru-RU" sz="4800" b="0" dirty="0" smtClean="0">
                <a:solidFill>
                  <a:srgbClr val="0070C0"/>
                </a:solidFill>
                <a:latin typeface="Times New Roman" pitchFamily="18" charset="0"/>
                <a:cs typeface="Times New Roman" pitchFamily="18" charset="0"/>
              </a:rPr>
              <a:t>Судьи решили, что те, кто несет главную ответственность за военные преступления, должны быть повешены, а остальные должны быть приговорены к лишению свободы.</a:t>
            </a:r>
            <a:endParaRPr lang="ru-RU" sz="4800" b="0" dirty="0">
              <a:solidFill>
                <a:srgbClr val="0070C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chool\Desktop\Выступление главного обвинителя от США Р.Джексона.jpg"/>
          <p:cNvPicPr>
            <a:picLocks noChangeAspect="1" noChangeArrowheads="1"/>
          </p:cNvPicPr>
          <p:nvPr/>
        </p:nvPicPr>
        <p:blipFill>
          <a:blip r:embed="rId2" cstate="email"/>
          <a:srcRect/>
          <a:stretch>
            <a:fillRect/>
          </a:stretch>
        </p:blipFill>
        <p:spPr bwMode="auto">
          <a:xfrm>
            <a:off x="571472" y="357166"/>
            <a:ext cx="8072494" cy="6212037"/>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86808" cy="5500726"/>
          </a:xfrm>
        </p:spPr>
        <p:txBody>
          <a:bodyPr>
            <a:normAutofit fontScale="90000"/>
          </a:bodyPr>
          <a:lstStyle/>
          <a:p>
            <a:r>
              <a:rPr lang="ru-RU" sz="6000" b="0" dirty="0" smtClean="0">
                <a:solidFill>
                  <a:srgbClr val="0070C0"/>
                </a:solidFill>
                <a:latin typeface="Times New Roman" pitchFamily="18" charset="0"/>
                <a:cs typeface="Times New Roman" pitchFamily="18" charset="0"/>
              </a:rPr>
              <a:t>Документы занимали</a:t>
            </a:r>
            <a:br>
              <a:rPr lang="ru-RU" sz="6000" b="0" dirty="0" smtClean="0">
                <a:solidFill>
                  <a:srgbClr val="0070C0"/>
                </a:solidFill>
                <a:latin typeface="Times New Roman" pitchFamily="18" charset="0"/>
                <a:cs typeface="Times New Roman" pitchFamily="18" charset="0"/>
              </a:rPr>
            </a:br>
            <a:r>
              <a:rPr lang="ru-RU" sz="6000" b="0" dirty="0" smtClean="0">
                <a:solidFill>
                  <a:srgbClr val="0070C0"/>
                </a:solidFill>
                <a:latin typeface="Times New Roman" pitchFamily="18" charset="0"/>
                <a:cs typeface="Times New Roman" pitchFamily="18" charset="0"/>
              </a:rPr>
              <a:t>690 ящиков, в каждом из которых содержалось по 1500 страниц.</a:t>
            </a:r>
            <a:br>
              <a:rPr lang="ru-RU" sz="6000" b="0" dirty="0" smtClean="0">
                <a:solidFill>
                  <a:srgbClr val="0070C0"/>
                </a:solidFill>
                <a:latin typeface="Times New Roman" pitchFamily="18" charset="0"/>
                <a:cs typeface="Times New Roman" pitchFamily="18" charset="0"/>
              </a:rPr>
            </a:br>
            <a:r>
              <a:rPr lang="ru-RU" sz="6000" b="0" dirty="0" smtClean="0">
                <a:solidFill>
                  <a:srgbClr val="0070C0"/>
                </a:solidFill>
                <a:latin typeface="Times New Roman" pitchFamily="18" charset="0"/>
                <a:cs typeface="Times New Roman" pitchFamily="18" charset="0"/>
              </a:rPr>
              <a:t>Было собрано около 200 000 письменных показателей свидетелей.</a:t>
            </a:r>
            <a:endParaRPr lang="ru-RU" sz="6000" b="0" dirty="0">
              <a:solidFill>
                <a:srgbClr val="0070C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358246" cy="5429288"/>
          </a:xfrm>
        </p:spPr>
        <p:txBody>
          <a:bodyPr>
            <a:noAutofit/>
          </a:bodyPr>
          <a:lstStyle/>
          <a:p>
            <a:r>
              <a:rPr lang="ru-RU" b="0" dirty="0" smtClean="0">
                <a:solidFill>
                  <a:srgbClr val="0070C0"/>
                </a:solidFill>
                <a:latin typeface="Times New Roman" pitchFamily="18" charset="0"/>
                <a:cs typeface="Times New Roman" pitchFamily="18" charset="0"/>
              </a:rPr>
              <a:t>Процесс начался 20 ноября 1945 года и продолжался почти 11 месяцев.</a:t>
            </a:r>
            <a:br>
              <a:rPr lang="ru-RU" b="0" dirty="0" smtClean="0">
                <a:solidFill>
                  <a:srgbClr val="0070C0"/>
                </a:solidFill>
                <a:latin typeface="Times New Roman" pitchFamily="18" charset="0"/>
                <a:cs typeface="Times New Roman" pitchFamily="18" charset="0"/>
              </a:rPr>
            </a:br>
            <a:r>
              <a:rPr lang="ru-RU" b="0" dirty="0" smtClean="0">
                <a:solidFill>
                  <a:srgbClr val="0070C0"/>
                </a:solidFill>
                <a:latin typeface="Times New Roman" pitchFamily="18" charset="0"/>
                <a:cs typeface="Times New Roman" pitchFamily="18" charset="0"/>
              </a:rPr>
              <a:t>Все 403 заседания трибунала были открытыми. </a:t>
            </a:r>
            <a:br>
              <a:rPr lang="ru-RU" b="0" dirty="0" smtClean="0">
                <a:solidFill>
                  <a:srgbClr val="0070C0"/>
                </a:solidFill>
                <a:latin typeface="Times New Roman" pitchFamily="18" charset="0"/>
                <a:cs typeface="Times New Roman" pitchFamily="18" charset="0"/>
              </a:rPr>
            </a:br>
            <a:r>
              <a:rPr lang="ru-RU" b="0" dirty="0" smtClean="0">
                <a:solidFill>
                  <a:srgbClr val="0070C0"/>
                </a:solidFill>
                <a:latin typeface="Times New Roman" pitchFamily="18" charset="0"/>
                <a:cs typeface="Times New Roman" pitchFamily="18" charset="0"/>
              </a:rPr>
              <a:t>Перед трибуналом предстали 24 военных преступника. </a:t>
            </a:r>
            <a:br>
              <a:rPr lang="ru-RU" b="0" dirty="0" smtClean="0">
                <a:solidFill>
                  <a:srgbClr val="0070C0"/>
                </a:solidFill>
                <a:latin typeface="Times New Roman" pitchFamily="18" charset="0"/>
                <a:cs typeface="Times New Roman" pitchFamily="18" charset="0"/>
              </a:rPr>
            </a:br>
            <a:r>
              <a:rPr lang="ru-RU" b="0" dirty="0" smtClean="0">
                <a:solidFill>
                  <a:srgbClr val="0070C0"/>
                </a:solidFill>
                <a:latin typeface="Times New Roman" pitchFamily="18" charset="0"/>
                <a:cs typeface="Times New Roman" pitchFamily="18" charset="0"/>
              </a:rPr>
              <a:t>В итоге его работы 12 обвиняемых были приговорены к смертной казни через повешение, а остальные - к длительным срокам лишения свободы. </a:t>
            </a:r>
            <a:endParaRPr lang="ru-RU" b="0" dirty="0">
              <a:solidFill>
                <a:srgbClr val="0070C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School\Desktop\RIAN_00884176.HR.ru-pic4_zoom-1000x1000-75964.jpg"/>
          <p:cNvPicPr>
            <a:picLocks noChangeAspect="1" noChangeArrowheads="1"/>
          </p:cNvPicPr>
          <p:nvPr/>
        </p:nvPicPr>
        <p:blipFill>
          <a:blip r:embed="rId2"/>
          <a:srcRect/>
          <a:stretch>
            <a:fillRect/>
          </a:stretch>
        </p:blipFill>
        <p:spPr bwMode="auto">
          <a:xfrm>
            <a:off x="357158" y="1000108"/>
            <a:ext cx="8504524" cy="471490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86808" cy="5643602"/>
          </a:xfrm>
        </p:spPr>
        <p:txBody>
          <a:bodyPr anchor="ctr">
            <a:noAutofit/>
          </a:bodyPr>
          <a:lstStyle/>
          <a:p>
            <a:r>
              <a:rPr lang="ru-RU" sz="3400" b="0" dirty="0" smtClean="0">
                <a:solidFill>
                  <a:srgbClr val="0070C0"/>
                </a:solidFill>
                <a:latin typeface="Times New Roman" pitchFamily="18" charset="0"/>
                <a:cs typeface="Times New Roman" pitchFamily="18" charset="0"/>
              </a:rPr>
              <a:t>Тот факт, что Нюрнбергский процесс состоялся, говорит о том, что руководители государств не смеют игнорировать твердо выраженную волю народов и опускаться до двойных стандартов. </a:t>
            </a:r>
            <a:br>
              <a:rPr lang="ru-RU" sz="3400" b="0" dirty="0" smtClean="0">
                <a:solidFill>
                  <a:srgbClr val="0070C0"/>
                </a:solidFill>
                <a:latin typeface="Times New Roman" pitchFamily="18" charset="0"/>
                <a:cs typeface="Times New Roman" pitchFamily="18" charset="0"/>
              </a:rPr>
            </a:br>
            <a:r>
              <a:rPr lang="ru-RU" sz="3400" b="0" dirty="0">
                <a:solidFill>
                  <a:srgbClr val="0070C0"/>
                </a:solidFill>
                <a:latin typeface="Times New Roman" pitchFamily="18" charset="0"/>
                <a:cs typeface="Times New Roman" pitchFamily="18" charset="0"/>
              </a:rPr>
              <a:t>П</a:t>
            </a:r>
            <a:r>
              <a:rPr lang="ru-RU" sz="3400" b="0" dirty="0" smtClean="0">
                <a:solidFill>
                  <a:srgbClr val="0070C0"/>
                </a:solidFill>
                <a:latin typeface="Times New Roman" pitchFamily="18" charset="0"/>
                <a:cs typeface="Times New Roman" pitchFamily="18" charset="0"/>
              </a:rPr>
              <a:t>осле известной Фултонской речи Уинстона Черчилля державы-победительницы разделились на военно-политические блоки.</a:t>
            </a:r>
            <a:br>
              <a:rPr lang="ru-RU" sz="3400" b="0" dirty="0" smtClean="0">
                <a:solidFill>
                  <a:srgbClr val="0070C0"/>
                </a:solidFill>
                <a:latin typeface="Times New Roman" pitchFamily="18" charset="0"/>
                <a:cs typeface="Times New Roman" pitchFamily="18" charset="0"/>
              </a:rPr>
            </a:br>
            <a:r>
              <a:rPr lang="ru-RU" sz="3400" b="0" dirty="0" smtClean="0">
                <a:solidFill>
                  <a:srgbClr val="0070C0"/>
                </a:solidFill>
                <a:latin typeface="Times New Roman" pitchFamily="18" charset="0"/>
                <a:cs typeface="Times New Roman" pitchFamily="18" charset="0"/>
              </a:rPr>
              <a:t>Тень «холодной войны» на долгие десятилетия опустилась над миром.</a:t>
            </a:r>
            <a:endParaRPr lang="ru-RU" sz="3400" b="0" dirty="0">
              <a:solidFill>
                <a:srgbClr val="0070C0"/>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86808" cy="5429288"/>
          </a:xfrm>
        </p:spPr>
        <p:txBody>
          <a:bodyPr anchor="ctr">
            <a:noAutofit/>
          </a:bodyPr>
          <a:lstStyle/>
          <a:p>
            <a:r>
              <a:rPr lang="ru-RU" sz="4000" b="0" dirty="0" smtClean="0">
                <a:solidFill>
                  <a:srgbClr val="0070C0"/>
                </a:solidFill>
                <a:latin typeface="Times New Roman" pitchFamily="18" charset="0"/>
                <a:cs typeface="Times New Roman" pitchFamily="18" charset="0"/>
              </a:rPr>
              <a:t>Активизировались силы, желающие пересмотреть итоги Второй мировой войны.</a:t>
            </a:r>
            <a:br>
              <a:rPr lang="ru-RU" sz="4000" b="0" dirty="0" smtClean="0">
                <a:solidFill>
                  <a:srgbClr val="0070C0"/>
                </a:solidFill>
                <a:latin typeface="Times New Roman" pitchFamily="18" charset="0"/>
                <a:cs typeface="Times New Roman" pitchFamily="18" charset="0"/>
              </a:rPr>
            </a:br>
            <a:r>
              <a:rPr lang="ru-RU" sz="4000" b="0" dirty="0" smtClean="0">
                <a:solidFill>
                  <a:srgbClr val="0070C0"/>
                </a:solidFill>
                <a:latin typeface="Times New Roman" pitchFamily="18" charset="0"/>
                <a:cs typeface="Times New Roman" pitchFamily="18" charset="0"/>
              </a:rPr>
              <a:t>26 миллионов 600 тысяч наших соотечественников погибло в этой кровавой бойне. И больше половины из них - 15 миллионов 400 тысяч - это были мирные граждане.</a:t>
            </a:r>
            <a:endParaRPr lang="ru-RU" sz="4000" b="0" dirty="0">
              <a:solidFill>
                <a:srgbClr val="0070C0"/>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86808" cy="5500726"/>
          </a:xfrm>
        </p:spPr>
        <p:txBody>
          <a:bodyPr anchor="ctr">
            <a:noAutofit/>
          </a:bodyPr>
          <a:lstStyle/>
          <a:p>
            <a:r>
              <a:rPr lang="ru-RU" sz="3700" b="0" dirty="0" smtClean="0">
                <a:solidFill>
                  <a:srgbClr val="0070C0"/>
                </a:solidFill>
                <a:latin typeface="Times New Roman" pitchFamily="18" charset="0"/>
                <a:cs typeface="Times New Roman" pitchFamily="18" charset="0"/>
              </a:rPr>
              <a:t>Деятельность Международного военного трибунала нередко называют «Нюрнбергским эпилогом». </a:t>
            </a:r>
            <a:br>
              <a:rPr lang="ru-RU" sz="3700" b="0" dirty="0" smtClean="0">
                <a:solidFill>
                  <a:srgbClr val="0070C0"/>
                </a:solidFill>
                <a:latin typeface="Times New Roman" pitchFamily="18" charset="0"/>
                <a:cs typeface="Times New Roman" pitchFamily="18" charset="0"/>
              </a:rPr>
            </a:br>
            <a:r>
              <a:rPr lang="ru-RU" sz="3700" b="0" dirty="0" smtClean="0">
                <a:solidFill>
                  <a:srgbClr val="0070C0"/>
                </a:solidFill>
                <a:latin typeface="Times New Roman" pitchFamily="18" charset="0"/>
                <a:cs typeface="Times New Roman" pitchFamily="18" charset="0"/>
              </a:rPr>
              <a:t>Но зло оказалось более живучим, чем многим это представлялось тогда, в 1945 г., в эйфории Великой Победы.</a:t>
            </a:r>
            <a:br>
              <a:rPr lang="ru-RU" sz="3700" b="0" dirty="0" smtClean="0">
                <a:solidFill>
                  <a:srgbClr val="0070C0"/>
                </a:solidFill>
                <a:latin typeface="Times New Roman" pitchFamily="18" charset="0"/>
                <a:cs typeface="Times New Roman" pitchFamily="18" charset="0"/>
              </a:rPr>
            </a:br>
            <a:r>
              <a:rPr lang="ru-RU" sz="3700" b="0" dirty="0" smtClean="0">
                <a:solidFill>
                  <a:srgbClr val="0070C0"/>
                </a:solidFill>
                <a:latin typeface="Times New Roman" pitchFamily="18" charset="0"/>
                <a:cs typeface="Times New Roman" pitchFamily="18" charset="0"/>
              </a:rPr>
              <a:t>Никто сегодня не может утверждать, что свобода и демократия утвердились в мире окончательно и бесповоротно.</a:t>
            </a:r>
            <a:endParaRPr lang="ru-RU" sz="3700" b="0" dirty="0">
              <a:solidFill>
                <a:srgbClr val="0070C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86808" cy="5429288"/>
          </a:xfrm>
        </p:spPr>
        <p:txBody>
          <a:bodyPr anchor="t">
            <a:normAutofit fontScale="90000"/>
          </a:bodyPr>
          <a:lstStyle/>
          <a:p>
            <a:pPr algn="ctr"/>
            <a:r>
              <a:rPr lang="ru-RU" sz="6000" b="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Международный военный трибунал в Нюрнберге (Нюрнбергский процесс) начался</a:t>
            </a:r>
            <a:br>
              <a:rPr lang="ru-RU" sz="6000" b="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br>
            <a:r>
              <a:rPr lang="ru-RU" sz="6000" b="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20 ноября 1945 г.</a:t>
            </a:r>
            <a:br>
              <a:rPr lang="ru-RU" sz="6000" b="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br>
            <a:r>
              <a:rPr lang="ru-RU" sz="6000" b="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длился до 1 октября 1946 г. </a:t>
            </a:r>
            <a:endParaRPr lang="ru-RU" sz="6000" b="0"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86808" cy="5429288"/>
          </a:xfrm>
        </p:spPr>
        <p:txBody>
          <a:bodyPr>
            <a:noAutofit/>
          </a:bodyPr>
          <a:lstStyle/>
          <a:p>
            <a:pPr algn="ctr"/>
            <a:r>
              <a:rPr lang="ru-RU" sz="4000" b="0" dirty="0" smtClean="0">
                <a:solidFill>
                  <a:srgbClr val="0070C0"/>
                </a:solidFill>
                <a:latin typeface="Times New Roman" pitchFamily="18" charset="0"/>
                <a:cs typeface="Times New Roman" pitchFamily="18" charset="0"/>
              </a:rPr>
              <a:t>Суду были преданы </a:t>
            </a:r>
            <a:r>
              <a:rPr lang="ru-RU" sz="4000" b="0" dirty="0" smtClean="0">
                <a:solidFill>
                  <a:srgbClr val="FF0000"/>
                </a:solidFill>
                <a:latin typeface="Times New Roman" pitchFamily="18" charset="0"/>
                <a:cs typeface="Times New Roman" pitchFamily="18" charset="0"/>
              </a:rPr>
              <a:t>24</a:t>
            </a:r>
            <a:r>
              <a:rPr lang="ru-RU" sz="4000" b="0" dirty="0" smtClean="0">
                <a:solidFill>
                  <a:srgbClr val="0070C0"/>
                </a:solidFill>
                <a:latin typeface="Times New Roman" pitchFamily="18" charset="0"/>
                <a:cs typeface="Times New Roman" pitchFamily="18" charset="0"/>
              </a:rPr>
              <a:t> руководителя фашистской Германии.</a:t>
            </a:r>
            <a:br>
              <a:rPr lang="ru-RU" sz="4000" b="0" dirty="0" smtClean="0">
                <a:solidFill>
                  <a:srgbClr val="0070C0"/>
                </a:solidFill>
                <a:latin typeface="Times New Roman" pitchFamily="18" charset="0"/>
                <a:cs typeface="Times New Roman" pitchFamily="18" charset="0"/>
              </a:rPr>
            </a:br>
            <a:r>
              <a:rPr lang="ru-RU" sz="4000" b="0" dirty="0" smtClean="0">
                <a:solidFill>
                  <a:srgbClr val="0070C0"/>
                </a:solidFill>
                <a:latin typeface="Times New Roman" pitchFamily="18" charset="0"/>
                <a:cs typeface="Times New Roman" pitchFamily="18" charset="0"/>
              </a:rPr>
              <a:t>На заседаниях суда присутствовал 21 обвиняемый.</a:t>
            </a:r>
            <a:br>
              <a:rPr lang="ru-RU" sz="4000" b="0" dirty="0" smtClean="0">
                <a:solidFill>
                  <a:srgbClr val="0070C0"/>
                </a:solidFill>
                <a:latin typeface="Times New Roman" pitchFamily="18" charset="0"/>
                <a:cs typeface="Times New Roman" pitchFamily="18" charset="0"/>
              </a:rPr>
            </a:br>
            <a:r>
              <a:rPr lang="ru-RU" sz="4000" b="0" dirty="0" smtClean="0">
                <a:solidFill>
                  <a:srgbClr val="0070C0"/>
                </a:solidFill>
                <a:latin typeface="Times New Roman" pitchFamily="18" charset="0"/>
                <a:cs typeface="Times New Roman" pitchFamily="18" charset="0"/>
              </a:rPr>
              <a:t>Роберт Лей, возглавлявший профсоюзы Германии покончил с собой в тюрьме.</a:t>
            </a:r>
            <a:br>
              <a:rPr lang="ru-RU" sz="4000" b="0" dirty="0" smtClean="0">
                <a:solidFill>
                  <a:srgbClr val="0070C0"/>
                </a:solidFill>
                <a:latin typeface="Times New Roman" pitchFamily="18" charset="0"/>
                <a:cs typeface="Times New Roman" pitchFamily="18" charset="0"/>
              </a:rPr>
            </a:br>
            <a:r>
              <a:rPr lang="ru-RU" sz="4000" b="0" dirty="0" smtClean="0">
                <a:solidFill>
                  <a:srgbClr val="0070C0"/>
                </a:solidFill>
                <a:latin typeface="Times New Roman" pitchFamily="18" charset="0"/>
                <a:cs typeface="Times New Roman" pitchFamily="18" charset="0"/>
              </a:rPr>
              <a:t>Заочно судили Бормана, являвшегося ближайшим советником Гитлера.</a:t>
            </a:r>
            <a:endParaRPr lang="ru-RU" sz="4000" b="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chool\Desktop\6d5f8036203d4d44bd950daabac56122_i-52.jpg"/>
          <p:cNvPicPr>
            <a:picLocks noChangeAspect="1" noChangeArrowheads="1"/>
          </p:cNvPicPr>
          <p:nvPr/>
        </p:nvPicPr>
        <p:blipFill>
          <a:blip r:embed="rId2"/>
          <a:srcRect/>
          <a:stretch>
            <a:fillRect/>
          </a:stretch>
        </p:blipFill>
        <p:spPr bwMode="auto">
          <a:xfrm>
            <a:off x="428596" y="357165"/>
            <a:ext cx="8358246" cy="609353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86808" cy="5500726"/>
          </a:xfrm>
        </p:spPr>
        <p:txBody>
          <a:bodyPr anchor="ctr">
            <a:noAutofit/>
          </a:bodyPr>
          <a:lstStyle/>
          <a:p>
            <a:r>
              <a:rPr lang="ru-RU" sz="5300" b="0" dirty="0" smtClean="0">
                <a:solidFill>
                  <a:srgbClr val="0070C0"/>
                </a:solidFill>
                <a:latin typeface="Times New Roman" pitchFamily="18" charset="0"/>
                <a:cs typeface="Times New Roman" pitchFamily="18" charset="0"/>
              </a:rPr>
              <a:t>Ещё в 1941 года советское руководство думало о необходимости привлечения к ответственности германское правительство и военное командование.</a:t>
            </a:r>
            <a:endParaRPr lang="ru-RU" sz="5300" b="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chool\Desktop\нацистские преступники на суде.jpg"/>
          <p:cNvPicPr>
            <a:picLocks noChangeAspect="1" noChangeArrowheads="1"/>
          </p:cNvPicPr>
          <p:nvPr/>
        </p:nvPicPr>
        <p:blipFill>
          <a:blip r:embed="rId2" cstate="email"/>
          <a:srcRect/>
          <a:stretch>
            <a:fillRect/>
          </a:stretch>
        </p:blipFill>
        <p:spPr bwMode="auto">
          <a:xfrm>
            <a:off x="357158" y="357166"/>
            <a:ext cx="8509060" cy="607223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86808" cy="5500726"/>
          </a:xfrm>
        </p:spPr>
        <p:txBody>
          <a:bodyPr>
            <a:noAutofit/>
          </a:bodyPr>
          <a:lstStyle/>
          <a:p>
            <a:pPr algn="ctr"/>
            <a:r>
              <a:rPr lang="ru-RU" b="0" dirty="0" smtClean="0">
                <a:solidFill>
                  <a:srgbClr val="FF0000"/>
                </a:solidFill>
                <a:latin typeface="Times New Roman" pitchFamily="18" charset="0"/>
                <a:cs typeface="Times New Roman" pitchFamily="18" charset="0"/>
              </a:rPr>
              <a:t>8 августа 1945 года </a:t>
            </a:r>
            <a:r>
              <a:rPr lang="ru-RU" b="0" dirty="0" smtClean="0">
                <a:solidFill>
                  <a:schemeClr val="accent4">
                    <a:lumMod val="75000"/>
                  </a:schemeClr>
                </a:solidFill>
                <a:latin typeface="Times New Roman" pitchFamily="18" charset="0"/>
                <a:cs typeface="Times New Roman" pitchFamily="18" charset="0"/>
              </a:rPr>
              <a:t>СССР, США, Великобритания</a:t>
            </a:r>
            <a:r>
              <a:rPr lang="ru-RU" b="0" dirty="0" smtClean="0">
                <a:solidFill>
                  <a:srgbClr val="0070C0"/>
                </a:solidFill>
                <a:latin typeface="Times New Roman" pitchFamily="18" charset="0"/>
                <a:cs typeface="Times New Roman" pitchFamily="18" charset="0"/>
              </a:rPr>
              <a:t> и </a:t>
            </a:r>
            <a:r>
              <a:rPr lang="ru-RU" b="0" dirty="0" smtClean="0">
                <a:solidFill>
                  <a:schemeClr val="accent4">
                    <a:lumMod val="75000"/>
                  </a:schemeClr>
                </a:solidFill>
                <a:latin typeface="Times New Roman" pitchFamily="18" charset="0"/>
                <a:cs typeface="Times New Roman" pitchFamily="18" charset="0"/>
              </a:rPr>
              <a:t>Франция</a:t>
            </a:r>
            <a:r>
              <a:rPr lang="ru-RU" b="0" dirty="0" smtClean="0">
                <a:solidFill>
                  <a:srgbClr val="0070C0"/>
                </a:solidFill>
                <a:latin typeface="Times New Roman" pitchFamily="18" charset="0"/>
                <a:cs typeface="Times New Roman" pitchFamily="18" charset="0"/>
              </a:rPr>
              <a:t> заключили Соглашение об организации суда и приняли Устав Международного военного трибунала.</a:t>
            </a:r>
            <a:br>
              <a:rPr lang="ru-RU" b="0" dirty="0" smtClean="0">
                <a:solidFill>
                  <a:srgbClr val="0070C0"/>
                </a:solidFill>
                <a:latin typeface="Times New Roman" pitchFamily="18" charset="0"/>
                <a:cs typeface="Times New Roman" pitchFamily="18" charset="0"/>
              </a:rPr>
            </a:br>
            <a:r>
              <a:rPr lang="ru-RU" b="0" dirty="0" smtClean="0">
                <a:solidFill>
                  <a:srgbClr val="0070C0"/>
                </a:solidFill>
                <a:latin typeface="Times New Roman" pitchFamily="18" charset="0"/>
                <a:cs typeface="Times New Roman" pitchFamily="18" charset="0"/>
              </a:rPr>
              <a:t>Его стали называть </a:t>
            </a:r>
            <a:r>
              <a:rPr lang="ru-RU" b="0" dirty="0" smtClean="0">
                <a:solidFill>
                  <a:srgbClr val="FF0000"/>
                </a:solidFill>
                <a:latin typeface="Times New Roman" pitchFamily="18" charset="0"/>
                <a:cs typeface="Times New Roman" pitchFamily="18" charset="0"/>
              </a:rPr>
              <a:t>«суд народов»</a:t>
            </a:r>
            <a:r>
              <a:rPr lang="ru-RU" b="0" dirty="0" smtClean="0">
                <a:solidFill>
                  <a:srgbClr val="0070C0"/>
                </a:solidFill>
                <a:latin typeface="Times New Roman" pitchFamily="18" charset="0"/>
                <a:cs typeface="Times New Roman" pitchFamily="18" charset="0"/>
              </a:rPr>
              <a:t>.</a:t>
            </a:r>
            <a:br>
              <a:rPr lang="ru-RU" b="0" dirty="0" smtClean="0">
                <a:solidFill>
                  <a:srgbClr val="0070C0"/>
                </a:solidFill>
                <a:latin typeface="Times New Roman" pitchFamily="18" charset="0"/>
                <a:cs typeface="Times New Roman" pitchFamily="18" charset="0"/>
              </a:rPr>
            </a:br>
            <a:r>
              <a:rPr lang="ru-RU" b="0" dirty="0" smtClean="0">
                <a:solidFill>
                  <a:srgbClr val="0070C0"/>
                </a:solidFill>
                <a:latin typeface="Times New Roman" pitchFamily="18" charset="0"/>
                <a:cs typeface="Times New Roman" pitchFamily="18" charset="0"/>
              </a:rPr>
              <a:t>Учитывая время принятия решения, оно получило широкое одобрение в мире, и к нему </a:t>
            </a:r>
            <a:r>
              <a:rPr lang="ru-RU" b="0" dirty="0" smtClean="0">
                <a:solidFill>
                  <a:srgbClr val="7030A0"/>
                </a:solidFill>
                <a:latin typeface="Times New Roman" pitchFamily="18" charset="0"/>
                <a:cs typeface="Times New Roman" pitchFamily="18" charset="0"/>
              </a:rPr>
              <a:t>официально присоединилось</a:t>
            </a:r>
            <a:r>
              <a:rPr lang="ru-RU" b="0" dirty="0" smtClean="0">
                <a:solidFill>
                  <a:srgbClr val="0070C0"/>
                </a:solidFill>
                <a:latin typeface="Times New Roman" pitchFamily="18" charset="0"/>
                <a:cs typeface="Times New Roman" pitchFamily="18" charset="0"/>
              </a:rPr>
              <a:t> еще </a:t>
            </a:r>
            <a:r>
              <a:rPr lang="ru-RU" b="0" dirty="0" smtClean="0">
                <a:solidFill>
                  <a:srgbClr val="7030A0"/>
                </a:solidFill>
                <a:latin typeface="Times New Roman" pitchFamily="18" charset="0"/>
                <a:cs typeface="Times New Roman" pitchFamily="18" charset="0"/>
              </a:rPr>
              <a:t>19 государств</a:t>
            </a:r>
            <a:r>
              <a:rPr lang="ru-RU" b="0" dirty="0" smtClean="0">
                <a:solidFill>
                  <a:srgbClr val="0070C0"/>
                </a:solidFill>
                <a:latin typeface="Times New Roman" pitchFamily="18" charset="0"/>
                <a:cs typeface="Times New Roman" pitchFamily="18" charset="0"/>
              </a:rPr>
              <a:t>.</a:t>
            </a:r>
            <a:endParaRPr lang="ru-RU" b="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15370" cy="5500726"/>
          </a:xfrm>
        </p:spPr>
        <p:txBody>
          <a:bodyPr anchor="ctr">
            <a:noAutofit/>
          </a:bodyPr>
          <a:lstStyle/>
          <a:p>
            <a:r>
              <a:rPr lang="ru-RU" sz="4750" b="0" dirty="0" smtClean="0">
                <a:solidFill>
                  <a:srgbClr val="0070C0"/>
                </a:solidFill>
                <a:latin typeface="Times New Roman" pitchFamily="18" charset="0"/>
                <a:cs typeface="Times New Roman" pitchFamily="18" charset="0"/>
              </a:rPr>
              <a:t>Кандидатуры судей утверждались правительством.</a:t>
            </a:r>
            <a:br>
              <a:rPr lang="ru-RU" sz="4750" b="0" dirty="0" smtClean="0">
                <a:solidFill>
                  <a:srgbClr val="0070C0"/>
                </a:solidFill>
                <a:latin typeface="Times New Roman" pitchFamily="18" charset="0"/>
                <a:cs typeface="Times New Roman" pitchFamily="18" charset="0"/>
              </a:rPr>
            </a:br>
            <a:r>
              <a:rPr lang="ru-RU" sz="4750" b="0" dirty="0" smtClean="0">
                <a:solidFill>
                  <a:srgbClr val="0070C0"/>
                </a:solidFill>
                <a:latin typeface="Times New Roman" pitchFamily="18" charset="0"/>
                <a:cs typeface="Times New Roman" pitchFamily="18" charset="0"/>
              </a:rPr>
              <a:t>Местом заседания был выбран город Нюрнберг, где имелся практически не пострадавший от военных действий Дворец правосудия.</a:t>
            </a:r>
            <a:endParaRPr lang="ru-RU" sz="4750" b="0" dirty="0">
              <a:solidFill>
                <a:srgbClr val="0070C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chool\Desktop\444_big.jpg"/>
          <p:cNvPicPr>
            <a:picLocks noChangeAspect="1" noChangeArrowheads="1"/>
          </p:cNvPicPr>
          <p:nvPr/>
        </p:nvPicPr>
        <p:blipFill>
          <a:blip r:embed="rId2" cstate="email"/>
          <a:srcRect/>
          <a:stretch>
            <a:fillRect/>
          </a:stretch>
        </p:blipFill>
        <p:spPr bwMode="auto">
          <a:xfrm>
            <a:off x="4357686" y="0"/>
            <a:ext cx="4786314" cy="6858000"/>
          </a:xfrm>
          <a:prstGeom prst="rect">
            <a:avLst/>
          </a:prstGeom>
          <a:noFill/>
        </p:spPr>
      </p:pic>
      <p:pic>
        <p:nvPicPr>
          <p:cNvPr id="3075" name="Picture 3" descr="C:\Users\School\Desktop\015bbcdb5db0t.jpg"/>
          <p:cNvPicPr>
            <a:picLocks noChangeAspect="1" noChangeArrowheads="1"/>
          </p:cNvPicPr>
          <p:nvPr/>
        </p:nvPicPr>
        <p:blipFill>
          <a:blip r:embed="rId3"/>
          <a:srcRect/>
          <a:stretch>
            <a:fillRect/>
          </a:stretch>
        </p:blipFill>
        <p:spPr bwMode="auto">
          <a:xfrm>
            <a:off x="0" y="0"/>
            <a:ext cx="4308959" cy="6858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36</TotalTime>
  <Words>812</Words>
  <PresentationFormat>Экран (4:3)</PresentationFormat>
  <Paragraphs>36</Paragraphs>
  <Slides>18</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Аспект</vt:lpstr>
      <vt:lpstr>70-лет Международному военному трибуналу в Нюрнберге</vt:lpstr>
      <vt:lpstr>Международный военный трибунал в Нюрнберге (Нюрнбергский процесс) начался 20 ноября 1945 г. длился до 1 октября 1946 г. </vt:lpstr>
      <vt:lpstr>Суду были преданы 24 руководителя фашистской Германии. На заседаниях суда присутствовал 21 обвиняемый. Роберт Лей, возглавлявший профсоюзы Германии покончил с собой в тюрьме. Заочно судили Бормана, являвшегося ближайшим советником Гитлера.</vt:lpstr>
      <vt:lpstr>Слайд 4</vt:lpstr>
      <vt:lpstr>Ещё в 1941 года советское руководство думало о необходимости привлечения к ответственности германское правительство и военное командование.</vt:lpstr>
      <vt:lpstr>Слайд 6</vt:lpstr>
      <vt:lpstr>8 августа 1945 года СССР, США, Великобритания и Франция заключили Соглашение об организации суда и приняли Устав Международного военного трибунала. Его стали называть «суд народов». Учитывая время принятия решения, оно получило широкое одобрение в мире, и к нему официально присоединилось еще 19 государств.</vt:lpstr>
      <vt:lpstr>Кандидатуры судей утверждались правительством. Местом заседания был выбран город Нюрнберг, где имелся практически не пострадавший от военных действий Дворец правосудия.</vt:lpstr>
      <vt:lpstr>Слайд 9</vt:lpstr>
      <vt:lpstr>Главным обвинителем от СССР был назначен прокурор Украинской ССР Роман Андреевич Руденко.</vt:lpstr>
      <vt:lpstr>Судьи решили, что те, кто несет главную ответственность за военные преступления, должны быть повешены, а остальные должны быть приговорены к лишению свободы.</vt:lpstr>
      <vt:lpstr>Слайд 12</vt:lpstr>
      <vt:lpstr>Документы занимали 690 ящиков, в каждом из которых содержалось по 1500 страниц. Было собрано около 200 000 письменных показателей свидетелей.</vt:lpstr>
      <vt:lpstr>Процесс начался 20 ноября 1945 года и продолжался почти 11 месяцев. Все 403 заседания трибунала были открытыми.  Перед трибуналом предстали 24 военных преступника.  В итоге его работы 12 обвиняемых были приговорены к смертной казни через повешение, а остальные - к длительным срокам лишения свободы. </vt:lpstr>
      <vt:lpstr>Слайд 15</vt:lpstr>
      <vt:lpstr>Тот факт, что Нюрнбергский процесс состоялся, говорит о том, что руководители государств не смеют игнорировать твердо выраженную волю народов и опускаться до двойных стандартов.  После известной Фултонской речи Уинстона Черчилля державы-победительницы разделились на военно-политические блоки. Тень «холодной войны» на долгие десятилетия опустилась над миром.</vt:lpstr>
      <vt:lpstr>Активизировались силы, желающие пересмотреть итоги Второй мировой войны. 26 миллионов 600 тысяч наших соотечественников погибло в этой кровавой бойне. И больше половины из них - 15 миллионов 400 тысяч - это были мирные граждане.</vt:lpstr>
      <vt:lpstr>Деятельность Международного военного трибунала нередко называют «Нюрнбергским эпилогом».  Но зло оказалось более живучим, чем многим это представлялось тогда, в 1945 г., в эйфории Великой Победы. Никто сегодня не может утверждать, что свобода и демократия утвердились в мире окончательно и бесповоротно.</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 70-летию Международного военного трибунала в Нюрнберге</dc:title>
  <dc:creator>Ольга Владимировна</dc:creator>
  <cp:lastModifiedBy>School</cp:lastModifiedBy>
  <cp:revision>10</cp:revision>
  <dcterms:created xsi:type="dcterms:W3CDTF">2016-01-21T04:13:14Z</dcterms:created>
  <dcterms:modified xsi:type="dcterms:W3CDTF">2016-01-21T20:15:33Z</dcterms:modified>
</cp:coreProperties>
</file>