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1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8129590" cy="1470025"/>
          </a:xfrm>
        </p:spPr>
        <p:txBody>
          <a:bodyPr>
            <a:normAutofit/>
          </a:bodyPr>
          <a:lstStyle/>
          <a:p>
            <a:r>
              <a:rPr lang="ru-RU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Боспорское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царство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270px-Bosporan_Kingdom_growth_map-ru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259378"/>
            <a:ext cx="6572296" cy="55986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85728"/>
            <a:ext cx="90011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Махар вынужден был бежать, затем покончить жизнь самоубийством</a:t>
            </a:r>
            <a:r>
              <a:rPr lang="ru-RU" sz="22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200" b="1" dirty="0" smtClean="0">
                <a:solidFill>
                  <a:srgbClr val="FF0000"/>
                </a:solidFill>
              </a:rPr>
              <a:t>Но его отец Митридат </a:t>
            </a:r>
            <a:r>
              <a:rPr lang="en-US" sz="2200" b="1" dirty="0" smtClean="0">
                <a:solidFill>
                  <a:srgbClr val="FF0000"/>
                </a:solidFill>
              </a:rPr>
              <a:t>VI </a:t>
            </a:r>
            <a:r>
              <a:rPr lang="ru-RU" sz="2200" b="1" dirty="0" smtClean="0">
                <a:solidFill>
                  <a:srgbClr val="FF0000"/>
                </a:solidFill>
              </a:rPr>
              <a:t>не долго пользовался победой.  </a:t>
            </a:r>
          </a:p>
          <a:p>
            <a:r>
              <a:rPr lang="ru-RU" sz="2200" b="1" dirty="0" smtClean="0">
                <a:solidFill>
                  <a:srgbClr val="FF0000"/>
                </a:solidFill>
              </a:rPr>
              <a:t>В 63 г. до н. э. в результате начавшегося восстания в </a:t>
            </a:r>
            <a:r>
              <a:rPr lang="ru-RU" sz="2200" b="1" dirty="0" err="1" smtClean="0">
                <a:solidFill>
                  <a:srgbClr val="FF0000"/>
                </a:solidFill>
              </a:rPr>
              <a:t>Боспоре</a:t>
            </a:r>
            <a:r>
              <a:rPr lang="ru-RU" sz="2200" b="1" dirty="0" smtClean="0">
                <a:solidFill>
                  <a:srgbClr val="FF0000"/>
                </a:solidFill>
              </a:rPr>
              <a:t> и наступления римлян во главе с Помпеем, Митридат покончил с собой.</a:t>
            </a:r>
          </a:p>
          <a:p>
            <a:r>
              <a:rPr lang="ru-RU" sz="2200" b="1" dirty="0" smtClean="0">
                <a:solidFill>
                  <a:srgbClr val="FF0000"/>
                </a:solidFill>
              </a:rPr>
              <a:t> Так </a:t>
            </a:r>
            <a:r>
              <a:rPr lang="ru-RU" sz="2200" b="1" dirty="0" err="1" smtClean="0">
                <a:solidFill>
                  <a:srgbClr val="FF0000"/>
                </a:solidFill>
              </a:rPr>
              <a:t>Боспор</a:t>
            </a:r>
            <a:r>
              <a:rPr lang="ru-RU" sz="2200" b="1" dirty="0" smtClean="0">
                <a:solidFill>
                  <a:srgbClr val="FF0000"/>
                </a:solidFill>
              </a:rPr>
              <a:t> оказался под контролем римлян (до 4 века н.э.)</a:t>
            </a: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Pohod_Mitrida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571" y="2143116"/>
            <a:ext cx="9353104" cy="46934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572132" y="2571744"/>
            <a:ext cx="35718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до н. э. </a:t>
            </a:r>
            <a:r>
              <a:rPr lang="ru-RU" sz="2400" b="1" dirty="0">
                <a:solidFill>
                  <a:srgbClr val="FF0000"/>
                </a:solidFill>
              </a:rPr>
              <a:t>предприимчивые сыны Эллады (Греции) появились на северном берегу Черного моря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5500702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На Таманском полуострове греки основали ряд </a:t>
            </a:r>
            <a:r>
              <a:rPr lang="ru-RU" sz="2000" b="1" dirty="0" smtClean="0">
                <a:solidFill>
                  <a:srgbClr val="FF0000"/>
                </a:solidFill>
              </a:rPr>
              <a:t>городов-государств</a:t>
            </a:r>
            <a:r>
              <a:rPr lang="ru-RU" sz="2000" b="1" dirty="0" smtClean="0">
                <a:solidFill>
                  <a:srgbClr val="FF0000"/>
                </a:solidFill>
              </a:rPr>
              <a:t>: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Фанагория</a:t>
            </a:r>
            <a:r>
              <a:rPr lang="ru-RU" sz="2000" b="1" dirty="0" smtClean="0">
                <a:solidFill>
                  <a:srgbClr val="FF0000"/>
                </a:solidFill>
              </a:rPr>
              <a:t>(ныне </a:t>
            </a:r>
            <a:r>
              <a:rPr lang="ru-RU" sz="2000" b="1" dirty="0" smtClean="0">
                <a:solidFill>
                  <a:srgbClr val="FF0000"/>
                </a:solidFill>
              </a:rPr>
              <a:t>пос. Сенной</a:t>
            </a:r>
            <a:r>
              <a:rPr lang="ru-RU" sz="2000" b="1" dirty="0" smtClean="0">
                <a:solidFill>
                  <a:srgbClr val="FF0000"/>
                </a:solidFill>
              </a:rPr>
              <a:t>), </a:t>
            </a:r>
            <a:r>
              <a:rPr lang="ru-RU" sz="2000" b="1" dirty="0" err="1" smtClean="0">
                <a:solidFill>
                  <a:srgbClr val="FF0000"/>
                </a:solidFill>
              </a:rPr>
              <a:t>Гермонассу</a:t>
            </a:r>
            <a:r>
              <a:rPr lang="ru-RU" sz="2000" b="1" dirty="0" smtClean="0">
                <a:solidFill>
                  <a:srgbClr val="FF0000"/>
                </a:solidFill>
              </a:rPr>
              <a:t> (ст</a:t>
            </a:r>
            <a:r>
              <a:rPr lang="ru-RU" sz="2000" b="1" dirty="0" smtClean="0">
                <a:solidFill>
                  <a:srgbClr val="FF0000"/>
                </a:solidFill>
              </a:rPr>
              <a:t>. Тамань</a:t>
            </a:r>
            <a:r>
              <a:rPr lang="ru-RU" sz="2000" b="1" dirty="0" smtClean="0">
                <a:solidFill>
                  <a:srgbClr val="FF0000"/>
                </a:solidFill>
              </a:rPr>
              <a:t>), </a:t>
            </a:r>
            <a:r>
              <a:rPr lang="ru-RU" sz="2000" b="1" dirty="0" err="1" smtClean="0">
                <a:solidFill>
                  <a:srgbClr val="FF0000"/>
                </a:solidFill>
              </a:rPr>
              <a:t>Горгиппия</a:t>
            </a:r>
            <a:r>
              <a:rPr lang="ru-RU" sz="2000" b="1" dirty="0" smtClean="0">
                <a:solidFill>
                  <a:srgbClr val="FF0000"/>
                </a:solidFill>
              </a:rPr>
              <a:t>(Анапа</a:t>
            </a:r>
            <a:r>
              <a:rPr lang="ru-RU" sz="2000" b="1" dirty="0" smtClean="0">
                <a:solidFill>
                  <a:srgbClr val="FF0000"/>
                </a:solidFill>
              </a:rPr>
              <a:t>),и др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К  </a:t>
            </a:r>
            <a:r>
              <a:rPr lang="en-US" sz="2000" b="1" dirty="0" smtClean="0">
                <a:solidFill>
                  <a:srgbClr val="FF0000"/>
                </a:solidFill>
              </a:rPr>
              <a:t>IV</a:t>
            </a:r>
            <a:r>
              <a:rPr lang="ru-RU" sz="2000" b="1" dirty="0" smtClean="0">
                <a:solidFill>
                  <a:srgbClr val="FF0000"/>
                </a:solidFill>
              </a:rPr>
              <a:t> в. </a:t>
            </a:r>
            <a:r>
              <a:rPr lang="ru-RU" sz="2000" b="1" dirty="0" smtClean="0">
                <a:solidFill>
                  <a:srgbClr val="FF0000"/>
                </a:solidFill>
              </a:rPr>
              <a:t>до </a:t>
            </a:r>
            <a:r>
              <a:rPr lang="ru-RU" sz="2000" b="1" dirty="0" smtClean="0">
                <a:solidFill>
                  <a:srgbClr val="FF0000"/>
                </a:solidFill>
              </a:rPr>
              <a:t>н. э. на Тамани было уже около 60 греческих поселений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inde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744"/>
            <a:ext cx="5643570" cy="2984929"/>
          </a:xfrm>
          <a:prstGeom prst="rect">
            <a:avLst/>
          </a:prstGeom>
        </p:spPr>
      </p:pic>
      <p:pic>
        <p:nvPicPr>
          <p:cNvPr id="9" name="Рисунок 8" descr="343659_html_m5118e0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29124" cy="2615993"/>
          </a:xfrm>
          <a:prstGeom prst="rect">
            <a:avLst/>
          </a:prstGeom>
        </p:spPr>
      </p:pic>
      <p:pic>
        <p:nvPicPr>
          <p:cNvPr id="10" name="Рисунок 9" descr="f_drevniy-hersones-skify-greki_poznyak_sergey_134558258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1"/>
            <a:ext cx="4810116" cy="25717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0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42860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</a:rPr>
              <a:t>То </a:t>
            </a:r>
            <a:r>
              <a:rPr lang="ru-RU" sz="2400" b="1" dirty="0" smtClean="0">
                <a:solidFill>
                  <a:srgbClr val="FF0000"/>
                </a:solidFill>
              </a:rPr>
              <a:t>же самое происходило и в соседнем Крыму, где выделялся </a:t>
            </a:r>
            <a:r>
              <a:rPr lang="ru-RU" sz="2400" b="1" dirty="0" err="1" smtClean="0">
                <a:solidFill>
                  <a:srgbClr val="FF0000"/>
                </a:solidFill>
              </a:rPr>
              <a:t>Пантикопей</a:t>
            </a:r>
            <a:r>
              <a:rPr lang="ru-RU" sz="2400" b="1" dirty="0" smtClean="0">
                <a:solidFill>
                  <a:srgbClr val="FF0000"/>
                </a:solidFill>
              </a:rPr>
              <a:t>(г.Керчь</a:t>
            </a:r>
            <a:r>
              <a:rPr lang="ru-RU" sz="2400" b="1" dirty="0" smtClean="0">
                <a:solidFill>
                  <a:srgbClr val="FF0000"/>
                </a:solidFill>
              </a:rPr>
              <a:t>).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Города-государства </a:t>
            </a:r>
            <a:r>
              <a:rPr lang="ru-RU" sz="2400" b="1" dirty="0" smtClean="0">
                <a:solidFill>
                  <a:srgbClr val="FF0000"/>
                </a:solidFill>
              </a:rPr>
              <a:t>(полисы</a:t>
            </a:r>
            <a:r>
              <a:rPr lang="ru-RU" sz="2400" b="1" dirty="0" smtClean="0">
                <a:solidFill>
                  <a:srgbClr val="FF0000"/>
                </a:solidFill>
              </a:rPr>
              <a:t>) состояли </a:t>
            </a:r>
            <a:r>
              <a:rPr lang="ru-RU" sz="2400" b="1" dirty="0" smtClean="0">
                <a:solidFill>
                  <a:srgbClr val="FF0000"/>
                </a:solidFill>
              </a:rPr>
              <a:t>из собственного города и прилегающих к ним сельскохозяйственных округов.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Documents and Settings\Admin\Рабочий стол\история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3643338" cy="42862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57554" y="5411450"/>
            <a:ext cx="59293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Высшим органом власти считалось народное собрание, которое избирало исполнительную власть- коллегию архонтов. </a:t>
            </a:r>
            <a:endParaRPr lang="ru-RU" sz="2200" b="1" dirty="0" smtClean="0">
              <a:solidFill>
                <a:srgbClr val="FF0000"/>
              </a:solidFill>
            </a:endParaRPr>
          </a:p>
          <a:p>
            <a:r>
              <a:rPr lang="ru-RU" sz="2200" b="1" dirty="0" smtClean="0">
                <a:solidFill>
                  <a:srgbClr val="FF0000"/>
                </a:solidFill>
              </a:rPr>
              <a:t>Основной </a:t>
            </a:r>
            <a:r>
              <a:rPr lang="ru-RU" sz="2200" b="1" dirty="0" smtClean="0">
                <a:solidFill>
                  <a:srgbClr val="FF0000"/>
                </a:solidFill>
              </a:rPr>
              <a:t>рабочей силой были рабы.</a:t>
            </a: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643" y="3071810"/>
            <a:ext cx="5302357" cy="2431737"/>
          </a:xfrm>
          <a:prstGeom prst="rect">
            <a:avLst/>
          </a:prstGeom>
        </p:spPr>
      </p:pic>
      <p:pic>
        <p:nvPicPr>
          <p:cNvPr id="10" name="Рисунок 9" descr="694052-e35e4efd29db6520.jpg"/>
          <p:cNvPicPr>
            <a:picLocks noChangeAspect="1"/>
          </p:cNvPicPr>
          <p:nvPr/>
        </p:nvPicPr>
        <p:blipFill>
          <a:blip r:embed="rId5"/>
          <a:srcRect l="967" t="39583" r="4891"/>
          <a:stretch>
            <a:fillRect/>
          </a:stretch>
        </p:blipFill>
        <p:spPr>
          <a:xfrm>
            <a:off x="0" y="4643446"/>
            <a:ext cx="3428992" cy="17287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Admin\Рабочий стол\1262598163_post-4-12584026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357586" cy="22860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143512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Крупнейшей древнегреческой колонией на Тамани являлась Фанагория. Ее окружала мощная каменная стена. Прямые улицы были вымощены камнем. В центре города располагались здания городской власти, храмы, Статуи Афродиты  и Аполона.</a:t>
            </a: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img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285728"/>
            <a:ext cx="5607052" cy="2214578"/>
          </a:xfrm>
          <a:prstGeom prst="rect">
            <a:avLst/>
          </a:prstGeom>
        </p:spPr>
      </p:pic>
      <p:pic>
        <p:nvPicPr>
          <p:cNvPr id="8" name="Рисунок 7" descr="detail_46741df88473a12d6078c29d1310dd7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2262178"/>
            <a:ext cx="4286248" cy="2857499"/>
          </a:xfrm>
          <a:prstGeom prst="rect">
            <a:avLst/>
          </a:prstGeom>
        </p:spPr>
      </p:pic>
      <p:pic>
        <p:nvPicPr>
          <p:cNvPr id="9" name="Рисунок 8" descr="0008-002-Osnovanie-grecheskikh-kolonij.jpg"/>
          <p:cNvPicPr>
            <a:picLocks noChangeAspect="1"/>
          </p:cNvPicPr>
          <p:nvPr/>
        </p:nvPicPr>
        <p:blipFill>
          <a:blip r:embed="rId6"/>
          <a:srcRect l="714" t="6451"/>
          <a:stretch>
            <a:fillRect/>
          </a:stretch>
        </p:blipFill>
        <p:spPr>
          <a:xfrm>
            <a:off x="142844" y="2214554"/>
            <a:ext cx="4714908" cy="29063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Жители Фанагории, как  и других полисов, занимались сельским хозяйством, ремеслом  и рыболовством.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Сеяли </a:t>
            </a:r>
            <a:r>
              <a:rPr lang="ru-RU" sz="2000" b="1" dirty="0" smtClean="0">
                <a:solidFill>
                  <a:srgbClr val="FF0000"/>
                </a:solidFill>
              </a:rPr>
              <a:t>пшеницу, ячмень, просо, разводили сады и виноградники. Ловили рыбу, главным образом ценных осетровых пород(осетра, севрюгу), которые вывозили в Грецию.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3" descr="C:\Documents and Settings\Admin\Рабочий стол\94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4786314" cy="3533775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00628" y="4429132"/>
            <a:ext cx="3714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Помимо рыбы в Афинах и других греческих городах метрополии вывозились хлеб, кожи, меха.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og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000372"/>
            <a:ext cx="5113475" cy="38576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0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214290"/>
            <a:ext cx="52863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Видимо, главным центром конфликта был небольшой полис Синдик на берегу Анапской бухты.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После </a:t>
            </a:r>
            <a:r>
              <a:rPr lang="ru-RU" sz="2400" b="1" dirty="0" smtClean="0">
                <a:solidFill>
                  <a:srgbClr val="FF0000"/>
                </a:solidFill>
              </a:rPr>
              <a:t>его вхождения в состав Боспорского царства он был переименован в Горгиппию, а сама Горгипп стал первым наместником боспорских царей в этом городе.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Не </a:t>
            </a:r>
            <a:r>
              <a:rPr lang="ru-RU" sz="2400" b="1" dirty="0" smtClean="0">
                <a:solidFill>
                  <a:srgbClr val="FF0000"/>
                </a:solidFill>
              </a:rPr>
              <a:t>исключено, правда, что Синдик был основательно разрушен, а Горгиппия возникла как совершенно новый город. 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Documents and Settings\Admin\Рабочий стол\0_f2fc_877d14e6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0"/>
            <a:ext cx="3929058" cy="2786058"/>
          </a:xfrm>
          <a:prstGeom prst="rect">
            <a:avLst/>
          </a:prstGeom>
          <a:noFill/>
        </p:spPr>
      </p:pic>
      <p:pic>
        <p:nvPicPr>
          <p:cNvPr id="7" name="Рисунок 6" descr="sindi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959" y="2357430"/>
            <a:ext cx="3873041" cy="2908302"/>
          </a:xfrm>
          <a:prstGeom prst="rect">
            <a:avLst/>
          </a:prstGeom>
        </p:spPr>
      </p:pic>
      <p:pic>
        <p:nvPicPr>
          <p:cNvPr id="8" name="Рисунок 7" descr="1401040003z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43446"/>
            <a:ext cx="3143240" cy="22145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285728"/>
            <a:ext cx="92869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Благодаря удобной гавани Горгиппия стала крупным морским портом Боспорского государства. Через него шла оживленная торговля с государствами Черного и Средиземного морей. Масштабы этого вывоза в </a:t>
            </a:r>
            <a:r>
              <a:rPr lang="en-US" sz="2000" b="1" dirty="0" smtClean="0">
                <a:solidFill>
                  <a:srgbClr val="FF0000"/>
                </a:solidFill>
              </a:rPr>
              <a:t>IV</a:t>
            </a:r>
            <a:r>
              <a:rPr lang="ru-RU" sz="2000" b="1" dirty="0" smtClean="0">
                <a:solidFill>
                  <a:srgbClr val="FF0000"/>
                </a:solidFill>
              </a:rPr>
              <a:t> в. до. н. э. были весьма существенны - до 17 тыс. тонн в год. Вот почему большую часть населения Горгиппии составляли торговцы, моряки и грузчики.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3" descr="C:\Documents and Settings\Admin\Рабочий стол\17_08_170897_2_644x461.JPG"/>
          <p:cNvPicPr>
            <a:picLocks noChangeAspect="1" noChangeArrowheads="1"/>
          </p:cNvPicPr>
          <p:nvPr/>
        </p:nvPicPr>
        <p:blipFill>
          <a:blip r:embed="rId3" cstate="print"/>
          <a:srcRect b="4477"/>
          <a:stretch>
            <a:fillRect/>
          </a:stretch>
        </p:blipFill>
        <p:spPr bwMode="auto">
          <a:xfrm>
            <a:off x="0" y="2285968"/>
            <a:ext cx="4444430" cy="4572032"/>
          </a:xfrm>
          <a:prstGeom prst="rect">
            <a:avLst/>
          </a:prstGeom>
          <a:noFill/>
        </p:spPr>
      </p:pic>
      <p:pic>
        <p:nvPicPr>
          <p:cNvPr id="7" name="Рисунок 6" descr="pantikapei-se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357430"/>
            <a:ext cx="4427752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0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 боспорские города Северного Причерноморья приходят корабли, трюмы которых были наполнены краснофигурной и чернолаковой глиняной посудой, оливковым маслом, оружием и другими изделиями греческих мастеров.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4" descr="C:\Documents and Settings\Admin\Рабочий стол\0_22899_44560a21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076693"/>
            <a:ext cx="3286133" cy="2781307"/>
          </a:xfrm>
          <a:prstGeom prst="rect">
            <a:avLst/>
          </a:prstGeom>
          <a:noFill/>
        </p:spPr>
      </p:pic>
      <p:pic>
        <p:nvPicPr>
          <p:cNvPr id="7" name="Рисунок 6" descr="image001.png"/>
          <p:cNvPicPr>
            <a:picLocks noChangeAspect="1"/>
          </p:cNvPicPr>
          <p:nvPr/>
        </p:nvPicPr>
        <p:blipFill>
          <a:blip r:embed="rId4"/>
          <a:srcRect b="8570"/>
          <a:stretch>
            <a:fillRect/>
          </a:stretch>
        </p:blipFill>
        <p:spPr>
          <a:xfrm>
            <a:off x="0" y="1142984"/>
            <a:ext cx="3790476" cy="3500462"/>
          </a:xfrm>
          <a:prstGeom prst="rect">
            <a:avLst/>
          </a:prstGeom>
        </p:spPr>
      </p:pic>
      <p:pic>
        <p:nvPicPr>
          <p:cNvPr id="8" name="Рисунок 7" descr="41825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1" y="4429132"/>
            <a:ext cx="4137371" cy="2428869"/>
          </a:xfrm>
          <a:prstGeom prst="rect">
            <a:avLst/>
          </a:prstGeom>
        </p:spPr>
      </p:pic>
      <p:pic>
        <p:nvPicPr>
          <p:cNvPr id="9" name="Рисунок 8" descr="1334257538_flot-finikiic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2" y="1214422"/>
            <a:ext cx="3920921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0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142852"/>
            <a:ext cx="92869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 107г. до н.э понтийский царь Митридат </a:t>
            </a:r>
            <a:r>
              <a:rPr lang="en-US" sz="2000" b="1" dirty="0" smtClean="0">
                <a:solidFill>
                  <a:srgbClr val="FF0000"/>
                </a:solidFill>
              </a:rPr>
              <a:t>VI</a:t>
            </a:r>
            <a:r>
              <a:rPr lang="ru-RU" sz="2000" b="1" dirty="0" smtClean="0">
                <a:solidFill>
                  <a:srgbClr val="FF0000"/>
                </a:solidFill>
              </a:rPr>
              <a:t> захватил </a:t>
            </a:r>
            <a:r>
              <a:rPr lang="ru-RU" sz="2000" b="1" dirty="0" err="1" smtClean="0">
                <a:solidFill>
                  <a:srgbClr val="FF0000"/>
                </a:solidFill>
              </a:rPr>
              <a:t>Боспорское</a:t>
            </a:r>
            <a:r>
              <a:rPr lang="ru-RU" sz="2000" b="1" dirty="0" smtClean="0">
                <a:solidFill>
                  <a:srgbClr val="FF0000"/>
                </a:solidFill>
              </a:rPr>
              <a:t> царство, свергнув последнего царя из рода </a:t>
            </a:r>
            <a:r>
              <a:rPr lang="ru-RU" sz="2000" b="1" dirty="0" err="1" smtClean="0">
                <a:solidFill>
                  <a:srgbClr val="FF0000"/>
                </a:solidFill>
              </a:rPr>
              <a:t>Спартокидов</a:t>
            </a:r>
            <a:r>
              <a:rPr lang="ru-RU" sz="2000" b="1" dirty="0" smtClean="0">
                <a:solidFill>
                  <a:srgbClr val="FF0000"/>
                </a:solidFill>
              </a:rPr>
              <a:t> – </a:t>
            </a:r>
            <a:r>
              <a:rPr lang="ru-RU" sz="2000" b="1" dirty="0" err="1" smtClean="0">
                <a:solidFill>
                  <a:srgbClr val="FF0000"/>
                </a:solidFill>
              </a:rPr>
              <a:t>Сармака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Четверть </a:t>
            </a:r>
            <a:r>
              <a:rPr lang="ru-RU" sz="2000" b="1" dirty="0" smtClean="0">
                <a:solidFill>
                  <a:srgbClr val="FF0000"/>
                </a:solidFill>
              </a:rPr>
              <a:t>века </a:t>
            </a:r>
            <a:r>
              <a:rPr lang="ru-RU" sz="2000" b="1" dirty="0" smtClean="0">
                <a:solidFill>
                  <a:srgbClr val="FF0000"/>
                </a:solidFill>
              </a:rPr>
              <a:t>вёл </a:t>
            </a:r>
            <a:r>
              <a:rPr lang="ru-RU" sz="2000" b="1" dirty="0" smtClean="0">
                <a:solidFill>
                  <a:srgbClr val="FF0000"/>
                </a:solidFill>
              </a:rPr>
              <a:t>Митридат </a:t>
            </a:r>
            <a:r>
              <a:rPr lang="ru-RU" sz="2000" b="1" dirty="0" err="1" smtClean="0">
                <a:solidFill>
                  <a:srgbClr val="FF0000"/>
                </a:solidFill>
              </a:rPr>
              <a:t>Евпатор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войны с могущественным Римом. 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А </a:t>
            </a:r>
            <a:r>
              <a:rPr lang="ru-RU" sz="2000" b="1" dirty="0" smtClean="0">
                <a:solidFill>
                  <a:srgbClr val="FF0000"/>
                </a:solidFill>
              </a:rPr>
              <a:t>пока он был в походах, в Боспорском царстве правил его сын Махар. 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Узнав </a:t>
            </a:r>
            <a:r>
              <a:rPr lang="ru-RU" sz="2000" b="1" dirty="0" smtClean="0">
                <a:solidFill>
                  <a:srgbClr val="FF0000"/>
                </a:solidFill>
              </a:rPr>
              <a:t>о поражениях отца, Махар изменил ему и провозгласил себя единоличным правителем Боспора. 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Но </a:t>
            </a:r>
            <a:r>
              <a:rPr lang="ru-RU" sz="2000" b="1" dirty="0" smtClean="0">
                <a:solidFill>
                  <a:srgbClr val="FF0000"/>
                </a:solidFill>
              </a:rPr>
              <a:t>Митридат был не из тех, кто отступает от своих целей. 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Через </a:t>
            </a:r>
            <a:r>
              <a:rPr lang="ru-RU" sz="2000" b="1" dirty="0" smtClean="0">
                <a:solidFill>
                  <a:srgbClr val="FF0000"/>
                </a:solidFill>
              </a:rPr>
              <a:t>земли меотов он возвращается в Крым, </a:t>
            </a:r>
            <a:r>
              <a:rPr lang="ru-RU" sz="2000" b="1" dirty="0" smtClean="0">
                <a:solidFill>
                  <a:srgbClr val="FF0000"/>
                </a:solidFill>
              </a:rPr>
              <a:t>заручившись их поддержкой.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3" descr="C:\Documents and Settings\Admin\Рабочий стол\1223646794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143239"/>
            <a:ext cx="3143240" cy="3714761"/>
          </a:xfrm>
          <a:prstGeom prst="rect">
            <a:avLst/>
          </a:prstGeom>
          <a:noFill/>
        </p:spPr>
      </p:pic>
      <p:pic>
        <p:nvPicPr>
          <p:cNvPr id="7" name="Рисунок 6" descr="5-06_09_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67014"/>
            <a:ext cx="3143240" cy="4190986"/>
          </a:xfrm>
          <a:prstGeom prst="rect">
            <a:avLst/>
          </a:prstGeom>
        </p:spPr>
      </p:pic>
      <p:pic>
        <p:nvPicPr>
          <p:cNvPr id="8" name="Рисунок 7" descr="sindi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4000504"/>
            <a:ext cx="3357586" cy="2521242"/>
          </a:xfrm>
          <a:prstGeom prst="rect">
            <a:avLst/>
          </a:prstGeom>
        </p:spPr>
      </p:pic>
      <p:pic>
        <p:nvPicPr>
          <p:cNvPr id="9" name="Рисунок 8" descr="митридат-евпатор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2643182"/>
            <a:ext cx="3714776" cy="16848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393</Words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Боспорское царство</vt:lpstr>
      <vt:lpstr>В  VII в до н. э. предприимчивые сыны Эллады (Греции) появились на северном берегу Черного моря</vt:lpstr>
      <vt:lpstr>Слайд 3</vt:lpstr>
      <vt:lpstr>Слайд 4</vt:lpstr>
      <vt:lpstr>Слайд 5</vt:lpstr>
      <vt:lpstr>Видимо, главным центром конфликта был небольшой полис Синдик на берегу Анапской бухты.  После его вхождения в состав Боспорского царства он был переименован в Горгиппию, а сама Горгипп стал первым наместником боспорских царей в этом городе.  Не исключено, правда, что Синдик был основательно разрушен, а Горгиппия возникла как совершенно новый город.   </vt:lpstr>
      <vt:lpstr>Благодаря удобной гавани Горгиппия стала крупным морским портом Боспорского государства. Через него шла оживленная торговля с государствами Черного и Средиземного морей. Масштабы этого вывоза в IV в. до. н. э. были весьма существенны - до 17 тыс. тонн в год. Вот почему большую часть населения Горгиппии составляли торговцы, моряки и грузчики. </vt:lpstr>
      <vt:lpstr>Слайд 8</vt:lpstr>
      <vt:lpstr>В 107г. до н.э понтийский царь Митридат VI захватил Боспорское царство, свергнув последнего царя из рода Спартокидов – Сармака. Четверть века вёл Митридат Евпатор войны с могущественным Римом.  А пока он был в походах, в Боспорском царстве правил его сын Махар.  Узнав о поражениях отца, Махар изменил ему и провозгласил себя единоличным правителем Боспора.  Но Митридат был не из тех, кто отступает от своих целей.  Через земли меотов он возвращается в Крым, заручившись их поддержкой. 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</dc:creator>
  <cp:lastModifiedBy>Кир</cp:lastModifiedBy>
  <cp:revision>2</cp:revision>
  <dcterms:created xsi:type="dcterms:W3CDTF">2014-11-13T17:06:45Z</dcterms:created>
  <dcterms:modified xsi:type="dcterms:W3CDTF">2016-01-30T21:22:22Z</dcterms:modified>
</cp:coreProperties>
</file>