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Революционные события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Кубани.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События октября 1917 года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3"/>
          <a:srcRect b="18854"/>
          <a:stretch>
            <a:fillRect/>
          </a:stretch>
        </p:blipFill>
        <p:spPr>
          <a:xfrm>
            <a:off x="-1" y="2357430"/>
            <a:ext cx="927740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1914 года </a:t>
            </a:r>
            <a:r>
              <a:rPr lang="ru-RU" sz="2400" b="1" dirty="0" smtClean="0">
                <a:solidFill>
                  <a:srgbClr val="FF0000"/>
                </a:solidFill>
              </a:rPr>
              <a:t>– Российская </a:t>
            </a:r>
            <a:r>
              <a:rPr lang="ru-RU" sz="2400" b="1" dirty="0" smtClean="0">
                <a:solidFill>
                  <a:srgbClr val="FF0000"/>
                </a:solidFill>
              </a:rPr>
              <a:t>империя вступила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войну.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На фронтах находилось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12 %</a:t>
            </a:r>
            <a:r>
              <a:rPr lang="ru-RU" sz="2400" b="1" dirty="0" smtClean="0">
                <a:solidFill>
                  <a:srgbClr val="FF0000"/>
                </a:solidFill>
              </a:rPr>
              <a:t>  всего кубанского населения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30 тыс. убитых, раненных,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пропавших </a:t>
            </a:r>
            <a:r>
              <a:rPr lang="ru-RU" sz="2400" dirty="0" smtClean="0">
                <a:solidFill>
                  <a:srgbClr val="FF0000"/>
                </a:solidFill>
              </a:rPr>
              <a:t>без вести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357694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азаки </a:t>
            </a:r>
            <a:r>
              <a:rPr lang="ru-RU" sz="2400" b="1" dirty="0" smtClean="0">
                <a:solidFill>
                  <a:srgbClr val="FF0000"/>
                </a:solidFill>
              </a:rPr>
              <a:t>возвращались с фронта недовольные </a:t>
            </a:r>
            <a:r>
              <a:rPr lang="ru-RU" sz="2400" b="1" dirty="0" smtClean="0">
                <a:solidFill>
                  <a:srgbClr val="FF0000"/>
                </a:solidFill>
              </a:rPr>
              <a:t>властью, военным </a:t>
            </a:r>
            <a:r>
              <a:rPr lang="ru-RU" sz="2400" b="1" dirty="0" smtClean="0">
                <a:solidFill>
                  <a:srgbClr val="FF0000"/>
                </a:solidFill>
              </a:rPr>
              <a:t>руководством и общим положением в стране.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08" y="5857892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C0000"/>
                </a:solidFill>
              </a:rPr>
              <a:t>Власти не в состоянии управлять </a:t>
            </a:r>
            <a:r>
              <a:rPr lang="ru-RU" sz="2400" dirty="0" smtClean="0">
                <a:solidFill>
                  <a:srgbClr val="CC0000"/>
                </a:solidFill>
              </a:rPr>
              <a:t>ситуацией, </a:t>
            </a:r>
          </a:p>
          <a:p>
            <a:pPr algn="just"/>
            <a:r>
              <a:rPr lang="ru-RU" sz="2400" dirty="0" smtClean="0">
                <a:solidFill>
                  <a:srgbClr val="CC0000"/>
                </a:solidFill>
              </a:rPr>
              <a:t>а </a:t>
            </a:r>
            <a:r>
              <a:rPr lang="ru-RU" sz="2400" dirty="0" smtClean="0">
                <a:solidFill>
                  <a:srgbClr val="CC0000"/>
                </a:solidFill>
              </a:rPr>
              <a:t>народ не желал мириться</a:t>
            </a:r>
            <a:r>
              <a:rPr lang="ru-RU" dirty="0" smtClean="0">
                <a:solidFill>
                  <a:srgbClr val="CC0000"/>
                </a:solidFill>
              </a:rPr>
              <a:t>.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9" name="Рисунок 8" descr="Krjuchkov_kartinka_boya_s_nemccami.jpg"/>
          <p:cNvPicPr>
            <a:picLocks noChangeAspect="1"/>
          </p:cNvPicPr>
          <p:nvPr/>
        </p:nvPicPr>
        <p:blipFill>
          <a:blip r:embed="rId3"/>
          <a:srcRect l="2671" t="4688" b="13281"/>
          <a:stretch>
            <a:fillRect/>
          </a:stretch>
        </p:blipFill>
        <p:spPr>
          <a:xfrm>
            <a:off x="142844" y="4143380"/>
            <a:ext cx="2603182" cy="2500330"/>
          </a:xfrm>
          <a:prstGeom prst="rect">
            <a:avLst/>
          </a:prstGeom>
        </p:spPr>
      </p:pic>
      <p:pic>
        <p:nvPicPr>
          <p:cNvPr id="10" name="Рисунок 9" descr="78b854520c81ed44ea279c9d57f4122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928670"/>
            <a:ext cx="5143500" cy="3429000"/>
          </a:xfrm>
          <a:prstGeom prst="rect">
            <a:avLst/>
          </a:prstGeom>
        </p:spPr>
      </p:pic>
      <p:pic>
        <p:nvPicPr>
          <p:cNvPr id="11" name="Рисунок 10" descr="335e7_66022_640x4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785926"/>
            <a:ext cx="3857652" cy="2539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Кубани –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троевластие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временное </a:t>
            </a:r>
            <a:r>
              <a:rPr lang="ru-RU" sz="2400" b="1" dirty="0" smtClean="0">
                <a:solidFill>
                  <a:srgbClr val="FF0000"/>
                </a:solidFill>
              </a:rPr>
              <a:t>правительство, Советы  и </a:t>
            </a:r>
            <a:r>
              <a:rPr lang="ru-RU" sz="2400" b="1" dirty="0" smtClean="0">
                <a:solidFill>
                  <a:srgbClr val="FF0000"/>
                </a:solidFill>
              </a:rPr>
              <a:t>казачьи органы власти.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Март 1917 г. –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создание временного кубанского облисполкома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под руководством комиссара временного правительства,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депутата Госдумы казака-кадета К. Л. </a:t>
            </a:r>
            <a:r>
              <a:rPr lang="ru-RU" sz="2400" b="1" dirty="0" err="1" smtClean="0">
                <a:solidFill>
                  <a:srgbClr val="FF0000"/>
                </a:solidFill>
              </a:rPr>
              <a:t>Бардижа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86058"/>
            <a:ext cx="4857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Во второй половине апреля прошел съезд представителей </a:t>
            </a:r>
            <a:r>
              <a:rPr lang="ru-RU" sz="2200" b="1" dirty="0" smtClean="0">
                <a:solidFill>
                  <a:srgbClr val="FF0000"/>
                </a:solidFill>
              </a:rPr>
              <a:t> станиц </a:t>
            </a:r>
            <a:r>
              <a:rPr lang="ru-RU" sz="2200" b="1" dirty="0" smtClean="0">
                <a:solidFill>
                  <a:srgbClr val="FF0000"/>
                </a:solidFill>
              </a:rPr>
              <a:t>Кубанской области, на котором было заявлено </a:t>
            </a:r>
            <a:r>
              <a:rPr lang="ru-RU" sz="2200" b="1" dirty="0" smtClean="0">
                <a:solidFill>
                  <a:srgbClr val="FF0000"/>
                </a:solidFill>
              </a:rPr>
              <a:t>о </a:t>
            </a:r>
            <a:r>
              <a:rPr lang="ru-RU" sz="2200" b="1" dirty="0" smtClean="0">
                <a:solidFill>
                  <a:srgbClr val="FF0000"/>
                </a:solidFill>
              </a:rPr>
              <a:t>формировании войсковой Рады и </a:t>
            </a:r>
            <a:r>
              <a:rPr lang="ru-RU" sz="2200" b="1" dirty="0" smtClean="0">
                <a:solidFill>
                  <a:srgbClr val="FF0000"/>
                </a:solidFill>
              </a:rPr>
              <a:t>временного </a:t>
            </a:r>
            <a:r>
              <a:rPr lang="ru-RU" sz="2200" b="1" dirty="0" smtClean="0">
                <a:solidFill>
                  <a:srgbClr val="FF0000"/>
                </a:solidFill>
              </a:rPr>
              <a:t>войскового правительства. 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Председателем Рады съезд избрал Н.С. </a:t>
            </a:r>
            <a:r>
              <a:rPr lang="ru-RU" sz="2200" b="1" dirty="0" err="1" smtClean="0">
                <a:solidFill>
                  <a:srgbClr val="FF0000"/>
                </a:solidFill>
              </a:rPr>
              <a:t>Рябовола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главой правительства утвердил полковника А.П. Филимонова</a:t>
            </a:r>
            <a:r>
              <a:rPr lang="ru-RU" sz="2200" dirty="0" smtClean="0">
                <a:solidFill>
                  <a:srgbClr val="660066"/>
                </a:solidFill>
              </a:rPr>
              <a:t>.</a:t>
            </a:r>
            <a:endParaRPr lang="ru-RU" sz="2200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bank_19555_50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928934"/>
            <a:ext cx="4000500" cy="2857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7598" y="5715016"/>
            <a:ext cx="3716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Президиум Кубанской Рады.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Рябовол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лидер движения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во втором ряду в центре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начале июля Рада объявила о роспуске </a:t>
            </a:r>
            <a:r>
              <a:rPr lang="ru-RU" sz="2400" b="1" dirty="0" smtClean="0">
                <a:solidFill>
                  <a:srgbClr val="FF0000"/>
                </a:solidFill>
              </a:rPr>
              <a:t>Кубанского </a:t>
            </a:r>
            <a:r>
              <a:rPr lang="ru-RU" sz="2400" b="1" dirty="0" smtClean="0">
                <a:solidFill>
                  <a:srgbClr val="FF0000"/>
                </a:solidFill>
              </a:rPr>
              <a:t>областного Совета </a:t>
            </a:r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приступила к ликвидации Советов на местах.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итоге власть полностью перешла </a:t>
            </a:r>
            <a:r>
              <a:rPr lang="ru-RU" sz="2400" b="1" dirty="0" smtClean="0">
                <a:solidFill>
                  <a:srgbClr val="FF0000"/>
                </a:solidFill>
              </a:rPr>
              <a:t>к </a:t>
            </a:r>
            <a:r>
              <a:rPr lang="ru-RU" sz="2400" b="1" dirty="0" smtClean="0">
                <a:solidFill>
                  <a:srgbClr val="FF0000"/>
                </a:solidFill>
              </a:rPr>
              <a:t>казачьей администрации.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5000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сентябре был избран новый областной Совет,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котором две трети мест принадлежало большевикам.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Председателем </a:t>
            </a:r>
            <a:r>
              <a:rPr lang="ru-RU" sz="2400" b="1" dirty="0" smtClean="0">
                <a:solidFill>
                  <a:srgbClr val="FF0000"/>
                </a:solidFill>
              </a:rPr>
              <a:t>Кубанского облисполкома стал </a:t>
            </a:r>
            <a:r>
              <a:rPr lang="ru-RU" sz="2400" b="1" dirty="0" smtClean="0">
                <a:solidFill>
                  <a:srgbClr val="FF0000"/>
                </a:solidFill>
              </a:rPr>
              <a:t>И.И</a:t>
            </a:r>
            <a:r>
              <a:rPr lang="ru-RU" sz="2400" b="1" dirty="0" smtClean="0">
                <a:solidFill>
                  <a:srgbClr val="FF0000"/>
                </a:solidFill>
              </a:rPr>
              <a:t>. Янковский. 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Екатеринодарский</a:t>
            </a:r>
            <a:r>
              <a:rPr lang="ru-RU" sz="2400" b="1" dirty="0" smtClean="0">
                <a:solidFill>
                  <a:srgbClr val="FF0000"/>
                </a:solidFill>
              </a:rPr>
              <a:t> Совет возглавил большевик </a:t>
            </a:r>
            <a:r>
              <a:rPr lang="ru-RU" sz="2400" b="1" dirty="0" smtClean="0">
                <a:solidFill>
                  <a:srgbClr val="FF0000"/>
                </a:solidFill>
              </a:rPr>
              <a:t>Я.В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Полуян</a:t>
            </a:r>
            <a:r>
              <a:rPr lang="ru-RU" sz="2400" b="1" dirty="0" smtClean="0">
                <a:solidFill>
                  <a:srgbClr val="FF0000"/>
                </a:solidFill>
              </a:rPr>
              <a:t>, казак станицы Елизаветинской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286388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конце сентября — первой </a:t>
            </a:r>
            <a:r>
              <a:rPr lang="ru-RU" sz="2400" b="1" dirty="0" smtClean="0">
                <a:solidFill>
                  <a:srgbClr val="FF0000"/>
                </a:solidFill>
              </a:rPr>
              <a:t>половине </a:t>
            </a:r>
            <a:r>
              <a:rPr lang="ru-RU" sz="2400" b="1" dirty="0" smtClean="0">
                <a:solidFill>
                  <a:srgbClr val="FF0000"/>
                </a:solidFill>
              </a:rPr>
              <a:t>октября заседала вторая </a:t>
            </a:r>
            <a:r>
              <a:rPr lang="ru-RU" sz="2400" b="1" dirty="0" smtClean="0">
                <a:solidFill>
                  <a:srgbClr val="FF0000"/>
                </a:solidFill>
              </a:rPr>
              <a:t>Рада, принявшая </a:t>
            </a:r>
            <a:r>
              <a:rPr lang="ru-RU" sz="2400" b="1" dirty="0" smtClean="0">
                <a:solidFill>
                  <a:srgbClr val="FF0000"/>
                </a:solidFill>
              </a:rPr>
              <a:t>«Временные </a:t>
            </a:r>
            <a:r>
              <a:rPr lang="ru-RU" sz="2400" b="1" dirty="0" smtClean="0">
                <a:solidFill>
                  <a:srgbClr val="FF0000"/>
                </a:solidFill>
              </a:rPr>
              <a:t>основные положения </a:t>
            </a:r>
            <a:r>
              <a:rPr lang="ru-RU" sz="2400" b="1" dirty="0" smtClean="0">
                <a:solidFill>
                  <a:srgbClr val="FF0000"/>
                </a:solidFill>
              </a:rPr>
              <a:t>о высших органах власти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Кубанском крае».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slide_5.jpg"/>
          <p:cNvPicPr>
            <a:picLocks noChangeAspect="1"/>
          </p:cNvPicPr>
          <p:nvPr/>
        </p:nvPicPr>
        <p:blipFill>
          <a:blip r:embed="rId3"/>
          <a:srcRect l="9141" t="6608" r="4955" b="9691"/>
          <a:stretch>
            <a:fillRect/>
          </a:stretch>
        </p:blipFill>
        <p:spPr>
          <a:xfrm>
            <a:off x="5429224" y="2214554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ноябре 1917 г. </a:t>
            </a:r>
            <a:r>
              <a:rPr lang="ru-RU" sz="2400" b="1" dirty="0" smtClean="0">
                <a:solidFill>
                  <a:srgbClr val="FF0000"/>
                </a:solidFill>
              </a:rPr>
              <a:t>вместо </a:t>
            </a:r>
            <a:r>
              <a:rPr lang="ru-RU" sz="2400" b="1" i="1" dirty="0" smtClean="0">
                <a:solidFill>
                  <a:srgbClr val="FF0000"/>
                </a:solidFill>
              </a:rPr>
              <a:t>войскового </a:t>
            </a:r>
            <a:r>
              <a:rPr lang="ru-RU" sz="2400" b="1" dirty="0" smtClean="0">
                <a:solidFill>
                  <a:srgbClr val="FF0000"/>
                </a:solidFill>
              </a:rPr>
              <a:t>правительства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было создано </a:t>
            </a:r>
            <a:r>
              <a:rPr lang="ru-RU" sz="2400" b="1" i="1" dirty="0" smtClean="0">
                <a:solidFill>
                  <a:srgbClr val="FF0000"/>
                </a:solidFill>
              </a:rPr>
              <a:t>краевое </a:t>
            </a:r>
            <a:r>
              <a:rPr lang="ru-RU" sz="2400" b="1" dirty="0" smtClean="0">
                <a:solidFill>
                  <a:srgbClr val="FF0000"/>
                </a:solidFill>
              </a:rPr>
              <a:t>во главе с Л.Л. </a:t>
            </a:r>
            <a:r>
              <a:rPr lang="ru-RU" sz="2400" b="1" dirty="0" err="1" smtClean="0">
                <a:solidFill>
                  <a:srgbClr val="FF0000"/>
                </a:solidFill>
              </a:rPr>
              <a:t>Бычем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688" y="2857496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Черноморской губернии советская власть </a:t>
            </a:r>
            <a:r>
              <a:rPr lang="ru-RU" sz="2000" b="1" dirty="0" smtClean="0">
                <a:solidFill>
                  <a:srgbClr val="FF0000"/>
                </a:solidFill>
              </a:rPr>
              <a:t>установилась </a:t>
            </a:r>
            <a:r>
              <a:rPr lang="ru-RU" sz="2000" b="1" dirty="0" smtClean="0">
                <a:solidFill>
                  <a:srgbClr val="FF0000"/>
                </a:solidFill>
              </a:rPr>
              <a:t>без трудностей.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К </a:t>
            </a:r>
            <a:r>
              <a:rPr lang="ru-RU" sz="2000" b="1" dirty="0" smtClean="0">
                <a:solidFill>
                  <a:srgbClr val="FF0000"/>
                </a:solidFill>
              </a:rPr>
              <a:t>декабрю 1917 года </a:t>
            </a:r>
            <a:r>
              <a:rPr lang="ru-RU" sz="2000" b="1" dirty="0" smtClean="0">
                <a:solidFill>
                  <a:srgbClr val="FF0000"/>
                </a:solidFill>
              </a:rPr>
              <a:t>власть </a:t>
            </a:r>
            <a:r>
              <a:rPr lang="ru-RU" sz="2000" b="1" dirty="0" smtClean="0">
                <a:solidFill>
                  <a:srgbClr val="FF0000"/>
                </a:solidFill>
              </a:rPr>
              <a:t>перешла к </a:t>
            </a:r>
            <a:r>
              <a:rPr lang="ru-RU" sz="2000" b="1" dirty="0" smtClean="0">
                <a:solidFill>
                  <a:srgbClr val="FF0000"/>
                </a:solidFill>
              </a:rPr>
              <a:t>Центральному </a:t>
            </a:r>
            <a:r>
              <a:rPr lang="ru-RU" sz="2000" b="1" dirty="0" smtClean="0">
                <a:solidFill>
                  <a:srgbClr val="FF0000"/>
                </a:solidFill>
              </a:rPr>
              <a:t>исполнительному комитету </a:t>
            </a:r>
            <a:r>
              <a:rPr lang="ru-RU" sz="2000" b="1" dirty="0" smtClean="0">
                <a:solidFill>
                  <a:srgbClr val="FF0000"/>
                </a:solidFill>
              </a:rPr>
              <a:t>Черноморской </a:t>
            </a:r>
            <a:r>
              <a:rPr lang="ru-RU" sz="2000" b="1" dirty="0" smtClean="0">
                <a:solidFill>
                  <a:srgbClr val="FF0000"/>
                </a:solidFill>
              </a:rPr>
              <a:t>советской республики.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kk03.jpg"/>
          <p:cNvPicPr>
            <a:picLocks noChangeAspect="1"/>
          </p:cNvPicPr>
          <p:nvPr/>
        </p:nvPicPr>
        <p:blipFill>
          <a:blip r:embed="rId3"/>
          <a:srcRect l="9375" t="11830" r="15625" b="13839"/>
          <a:stretch>
            <a:fillRect/>
          </a:stretch>
        </p:blipFill>
        <p:spPr>
          <a:xfrm>
            <a:off x="3117603" y="285728"/>
            <a:ext cx="6111381" cy="2428892"/>
          </a:xfrm>
          <a:prstGeom prst="rect">
            <a:avLst/>
          </a:prstGeom>
        </p:spPr>
      </p:pic>
      <p:pic>
        <p:nvPicPr>
          <p:cNvPr id="8" name="Рисунок 7" descr="02493536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854288"/>
            <a:ext cx="4643438" cy="2869644"/>
          </a:xfrm>
          <a:prstGeom prst="rect">
            <a:avLst/>
          </a:prstGeom>
        </p:spPr>
      </p:pic>
      <p:pic>
        <p:nvPicPr>
          <p:cNvPr id="9" name="Рисунок 8" descr="1305731867_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929066"/>
            <a:ext cx="330774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Согласны ли вы с утверждением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</a:p>
          <a:p>
            <a:pPr lvl="1">
              <a:tabLst>
                <a:tab pos="914400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«Революционный 1917 – следствие 1914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</a:p>
          <a:p>
            <a:pPr lvl="1">
              <a:tabLst>
                <a:tab pos="914400" algn="l"/>
              </a:tabLst>
            </a:pPr>
            <a:endParaRPr lang="ru-RU" sz="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tabLst>
                <a:tab pos="914400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объясняется то,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черноморской губернии </a:t>
            </a:r>
          </a:p>
          <a:p>
            <a:pPr lvl="1">
              <a:tabLst>
                <a:tab pos="914400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советская власть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установилась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каких-либо усилий?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02413_2104_1.png"/>
          <p:cNvPicPr>
            <a:picLocks noChangeAspect="1"/>
          </p:cNvPicPr>
          <p:nvPr/>
        </p:nvPicPr>
        <p:blipFill>
          <a:blip r:embed="rId3"/>
          <a:srcRect t="22595" r="2831"/>
          <a:stretch>
            <a:fillRect/>
          </a:stretch>
        </p:blipFill>
        <p:spPr>
          <a:xfrm>
            <a:off x="0" y="3857628"/>
            <a:ext cx="5857884" cy="3000372"/>
          </a:xfrm>
          <a:prstGeom prst="rect">
            <a:avLst/>
          </a:prstGeom>
        </p:spPr>
      </p:pic>
      <p:pic>
        <p:nvPicPr>
          <p:cNvPr id="7" name="Рисунок 6" descr="Kazak_plak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1" y="2571744"/>
            <a:ext cx="3143240" cy="4286256"/>
          </a:xfrm>
          <a:prstGeom prst="rect">
            <a:avLst/>
          </a:prstGeom>
        </p:spPr>
      </p:pic>
      <p:pic>
        <p:nvPicPr>
          <p:cNvPr id="8" name="Рисунок 7" descr="335e7_66022_640x4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857364"/>
            <a:ext cx="3429008" cy="2116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292</Words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Революционные события  на Кубани.             События октября 1917 года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Кир</cp:lastModifiedBy>
  <cp:revision>2</cp:revision>
  <dcterms:created xsi:type="dcterms:W3CDTF">2014-11-13T17:06:45Z</dcterms:created>
  <dcterms:modified xsi:type="dcterms:W3CDTF">2016-01-31T16:45:35Z</dcterms:modified>
</cp:coreProperties>
</file>