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69D5A82-FFE4-49F6-9F2A-12CDEBE84697}" type="datetimeFigureOut">
              <a:rPr lang="ru-RU" smtClean="0"/>
              <a:pPr/>
              <a:t>21.10.2015</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3C7C951-8EC0-4691-B9DA-31579D55647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69D5A82-FFE4-49F6-9F2A-12CDEBE84697}" type="datetimeFigureOut">
              <a:rPr lang="ru-RU" smtClean="0"/>
              <a:pPr/>
              <a:t>21.10.2015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3C7C951-8EC0-4691-B9DA-31579D55647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969D5A82-FFE4-49F6-9F2A-12CDEBE84697}" type="datetimeFigureOut">
              <a:rPr lang="ru-RU" smtClean="0"/>
              <a:pPr/>
              <a:t>21.10.2015</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3C7C951-8EC0-4691-B9DA-31579D55647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69D5A82-FFE4-49F6-9F2A-12CDEBE84697}" type="datetimeFigureOut">
              <a:rPr lang="ru-RU" smtClean="0"/>
              <a:pPr/>
              <a:t>21.10.2015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3C7C951-8EC0-4691-B9DA-31579D55647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69D5A82-FFE4-49F6-9F2A-12CDEBE84697}" type="datetimeFigureOut">
              <a:rPr lang="ru-RU" smtClean="0"/>
              <a:pPr/>
              <a:t>21.10.2015</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93C7C951-8EC0-4691-B9DA-31579D55647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69D5A82-FFE4-49F6-9F2A-12CDEBE84697}" type="datetimeFigureOut">
              <a:rPr lang="ru-RU" smtClean="0"/>
              <a:pPr/>
              <a:t>21.10.2015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3C7C951-8EC0-4691-B9DA-31579D55647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69D5A82-FFE4-49F6-9F2A-12CDEBE84697}" type="datetimeFigureOut">
              <a:rPr lang="ru-RU" smtClean="0"/>
              <a:pPr/>
              <a:t>21.10.2015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3C7C951-8EC0-4691-B9DA-31579D55647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69D5A82-FFE4-49F6-9F2A-12CDEBE84697}" type="datetimeFigureOut">
              <a:rPr lang="ru-RU" smtClean="0"/>
              <a:pPr/>
              <a:t>21.10.2015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3C7C951-8EC0-4691-B9DA-31579D55647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969D5A82-FFE4-49F6-9F2A-12CDEBE84697}" type="datetimeFigureOut">
              <a:rPr lang="ru-RU" smtClean="0"/>
              <a:pPr/>
              <a:t>21.10.2015</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93C7C951-8EC0-4691-B9DA-31579D55647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69D5A82-FFE4-49F6-9F2A-12CDEBE84697}" type="datetimeFigureOut">
              <a:rPr lang="ru-RU" smtClean="0"/>
              <a:pPr/>
              <a:t>21.10.2015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3C7C951-8EC0-4691-B9DA-31579D55647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969D5A82-FFE4-49F6-9F2A-12CDEBE84697}" type="datetimeFigureOut">
              <a:rPr lang="ru-RU" smtClean="0"/>
              <a:pPr/>
              <a:t>21.10.2015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3C7C951-8EC0-4691-B9DA-31579D556473}"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69D5A82-FFE4-49F6-9F2A-12CDEBE84697}" type="datetimeFigureOut">
              <a:rPr lang="ru-RU" smtClean="0"/>
              <a:pPr/>
              <a:t>21.10.2015</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3C7C951-8EC0-4691-B9DA-31579D55647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Родительское собрание 8 класс.</a:t>
            </a:r>
            <a:endParaRPr lang="ru-RU" dirty="0"/>
          </a:p>
        </p:txBody>
      </p:sp>
      <p:sp>
        <p:nvSpPr>
          <p:cNvPr id="3" name="Подзаголовок 2"/>
          <p:cNvSpPr>
            <a:spLocks noGrp="1"/>
          </p:cNvSpPr>
          <p:nvPr>
            <p:ph type="subTitle" idx="1"/>
          </p:nvPr>
        </p:nvSpPr>
        <p:spPr>
          <a:xfrm>
            <a:off x="3354442" y="3539864"/>
            <a:ext cx="5394022" cy="1101248"/>
          </a:xfrm>
        </p:spPr>
        <p:txBody>
          <a:bodyPr/>
          <a:lstStyle/>
          <a:p>
            <a:r>
              <a:rPr lang="ru-RU" dirty="0" smtClean="0"/>
              <a:t>Тема: РОЛЬ </a:t>
            </a:r>
            <a:r>
              <a:rPr lang="ru-RU" dirty="0"/>
              <a:t>РОДИТЕЛЕЙ В </a:t>
            </a:r>
            <a:r>
              <a:rPr lang="ru-RU" dirty="0" smtClean="0"/>
              <a:t>У ЛУЧШЕНИИ </a:t>
            </a:r>
            <a:r>
              <a:rPr lang="ru-RU"/>
              <a:t>УСПЕВАЕМОСТИ </a:t>
            </a:r>
            <a:r>
              <a:rPr lang="ru-RU" smtClean="0"/>
              <a:t>ДЕТЕЙ . </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404664"/>
            <a:ext cx="8147248" cy="5721499"/>
          </a:xfrm>
        </p:spPr>
        <p:txBody>
          <a:bodyPr>
            <a:normAutofit/>
          </a:bodyPr>
          <a:lstStyle/>
          <a:p>
            <a:r>
              <a:rPr lang="ru-RU" dirty="0"/>
              <a:t>Здесь родителям важно вовремя обратить внимание на ребенка, помочь ему делать уроки, разъяснять трудные моменты, нанять репетитора. Важно, чтобы ребенок не отстал и чувствовал себя на уроках более-менее уверенно. Если ребенок очень сильно отстает по какому-то предмету, не может нагнать класс, то у него возникает равнодушие к занятиям и с конкретного предмета это равнодушие может перейти на остальные предметы, вызвав общее ухудшение успеваемости.</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Семья.</a:t>
            </a:r>
            <a:endParaRPr lang="ru-RU" dirty="0"/>
          </a:p>
        </p:txBody>
      </p:sp>
      <p:sp>
        <p:nvSpPr>
          <p:cNvPr id="3" name="Содержимое 2"/>
          <p:cNvSpPr>
            <a:spLocks noGrp="1"/>
          </p:cNvSpPr>
          <p:nvPr>
            <p:ph idx="1"/>
          </p:nvPr>
        </p:nvSpPr>
        <p:spPr/>
        <p:txBody>
          <a:bodyPr/>
          <a:lstStyle/>
          <a:p>
            <a:r>
              <a:rPr lang="ru-RU" dirty="0"/>
              <a:t>Неблагополучная ситуация в семье – явная угроза успеваемости ребенка в школе. Скандалы, отсутствие возможности побыть в тишине, наедине, отсутствие тихого места для подготовки уроков, проблемы с питанием и режимом дня – все это отразится на школьных успехах. </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692696"/>
            <a:ext cx="7344816" cy="5433467"/>
          </a:xfrm>
        </p:spPr>
        <p:txBody>
          <a:bodyPr>
            <a:normAutofit fontScale="92500"/>
          </a:bodyPr>
          <a:lstStyle/>
          <a:p>
            <a:r>
              <a:rPr lang="ru-RU" dirty="0"/>
              <a:t>• У ребенка в идеале должна быть своя комната, или угол, где он сможет отдохнуть и сделать уроки.</a:t>
            </a:r>
          </a:p>
          <a:p>
            <a:r>
              <a:rPr lang="ru-RU" dirty="0"/>
              <a:t>• В квартире должно быть не шумно и спокойно. Школа и так шумное место, поэтому дома ребенку надо «остыть»</a:t>
            </a:r>
          </a:p>
          <a:p>
            <a:r>
              <a:rPr lang="ru-RU" dirty="0"/>
              <a:t>• Все семейные неурядицы надо постараться решать без вовлечения в них ребенка.</a:t>
            </a:r>
          </a:p>
          <a:p>
            <a:r>
              <a:rPr lang="ru-RU" dirty="0"/>
              <a:t>• У ребенка должен быть четкий распорядок дня. Он должен вовремя ложиться спать, отдыхать днем, гулять вечером или после школы и делать уроки. И все это должно быть в одно и то же время.</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Здоровье.</a:t>
            </a:r>
            <a:endParaRPr lang="ru-RU" dirty="0"/>
          </a:p>
        </p:txBody>
      </p:sp>
      <p:sp>
        <p:nvSpPr>
          <p:cNvPr id="3" name="Содержимое 2"/>
          <p:cNvSpPr>
            <a:spLocks noGrp="1"/>
          </p:cNvSpPr>
          <p:nvPr>
            <p:ph idx="1"/>
          </p:nvPr>
        </p:nvSpPr>
        <p:spPr/>
        <p:txBody>
          <a:bodyPr/>
          <a:lstStyle/>
          <a:p>
            <a:r>
              <a:rPr lang="ru-RU" dirty="0"/>
              <a:t>     Здоровье, безусловно, влияет на успеваемость ребенка. Он может хотеть хорошо учиться, но элементарно не справляться по причине физических проблем.</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a:t>Родители должны эти проблемы знать, учитывать и выстраивать распорядок дня ребенка, подход к занятиям с учетом наличия определенных заболеваний у ребенка. Игнорировать их нельзя.</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Загруженность.</a:t>
            </a:r>
            <a:endParaRPr lang="ru-RU" dirty="0"/>
          </a:p>
        </p:txBody>
      </p:sp>
      <p:sp>
        <p:nvSpPr>
          <p:cNvPr id="3" name="Содержимое 2"/>
          <p:cNvSpPr>
            <a:spLocks noGrp="1"/>
          </p:cNvSpPr>
          <p:nvPr>
            <p:ph idx="1"/>
          </p:nvPr>
        </p:nvSpPr>
        <p:spPr/>
        <p:txBody>
          <a:bodyPr>
            <a:normAutofit/>
          </a:bodyPr>
          <a:lstStyle/>
          <a:p>
            <a:r>
              <a:rPr lang="ru-RU" dirty="0"/>
              <a:t>      Самая важная проблема и именно она в наши дня является основной причиной неуспеваемости ребенка – это перегруженность. Помимо школы многие родители записывают ребенка на массу кружков, секций и тренингов. Стремление, чтобы Ваш ребенок выучил 2-3 языка, занимался спортом, музыкой и танцами одновременно, скорее всего, приведет его у нервному срыву и полному отставанию по всем параллелям.</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764704"/>
            <a:ext cx="7416824" cy="5361459"/>
          </a:xfrm>
        </p:spPr>
        <p:txBody>
          <a:bodyPr>
            <a:normAutofit/>
          </a:bodyPr>
          <a:lstStyle/>
          <a:p>
            <a:r>
              <a:rPr lang="ru-RU" dirty="0"/>
              <a:t>Родителям надо быть сдержаннее, не забывать, что нельзя отнимать у ребенка детство, надо оставлять ему время на ничегонеделание, на отдых, но спокойное времяпровождение. Не надо стремиться забивать весь день ребенка до отказа. Плотное расписание на пользу детям не идет. Особенно стоит отметить, что у ребенка </a:t>
            </a:r>
            <a:r>
              <a:rPr lang="ru-RU" dirty="0" smtClean="0"/>
              <a:t>должны </a:t>
            </a:r>
            <a:r>
              <a:rPr lang="ru-RU" dirty="0"/>
              <a:t>быть </a:t>
            </a:r>
            <a:r>
              <a:rPr lang="ru-RU" dirty="0" smtClean="0"/>
              <a:t>выходные </a:t>
            </a:r>
            <a:r>
              <a:rPr lang="ru-RU" dirty="0"/>
              <a:t>дни – </a:t>
            </a:r>
            <a:r>
              <a:rPr lang="ru-RU" dirty="0" smtClean="0"/>
              <a:t>это может быть пятница вечер, суббота </a:t>
            </a:r>
            <a:r>
              <a:rPr lang="ru-RU" dirty="0"/>
              <a:t>в которые он ничего не должен делать, и ни на какие занятия не должен ходить, максимум на спортивную секцию.</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20688"/>
            <a:ext cx="7632848" cy="5505475"/>
          </a:xfrm>
        </p:spPr>
        <p:txBody>
          <a:bodyPr>
            <a:normAutofit/>
          </a:bodyPr>
          <a:lstStyle/>
          <a:p>
            <a:r>
              <a:rPr lang="ru-RU" dirty="0"/>
              <a:t>Мы сегодня убедились, что причин "неуспешной" учебной деятельности детей очень много. Узнать эти причины и избавиться от них можно только при поддержке педагогов и вас родителей. Каждый ребенок уникален.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Правило первое: не бей лежачего</a:t>
            </a:r>
            <a:endParaRPr lang="ru-RU" dirty="0"/>
          </a:p>
        </p:txBody>
      </p:sp>
      <p:sp>
        <p:nvSpPr>
          <p:cNvPr id="3" name="Содержимое 2"/>
          <p:cNvSpPr>
            <a:spLocks noGrp="1"/>
          </p:cNvSpPr>
          <p:nvPr>
            <p:ph idx="1"/>
          </p:nvPr>
        </p:nvSpPr>
        <p:spPr/>
        <p:txBody>
          <a:bodyPr/>
          <a:lstStyle/>
          <a:p>
            <a:r>
              <a:rPr lang="ru-RU" dirty="0" smtClean="0"/>
              <a:t>"</a:t>
            </a:r>
            <a:r>
              <a:rPr lang="ru-RU" dirty="0"/>
              <a:t>Двойка" - достаточное наказание, и не стоит дважды наказывать за одни и те же ошибки. Оценку своих знаний ребенок уже получил, и дома от своих родителей он ждет спокойной помощи, а не новых упреков</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Второе</a:t>
            </a:r>
            <a:r>
              <a:rPr lang="ru-RU" b="1" dirty="0"/>
              <a:t>: не более одного недостатка в </a:t>
            </a:r>
            <a:r>
              <a:rPr lang="ru-RU" b="1" dirty="0" smtClean="0"/>
              <a:t>минутку.</a:t>
            </a:r>
            <a:endParaRPr lang="ru-RU" dirty="0"/>
          </a:p>
        </p:txBody>
      </p:sp>
      <p:sp>
        <p:nvSpPr>
          <p:cNvPr id="3" name="Содержимое 2"/>
          <p:cNvSpPr>
            <a:spLocks noGrp="1"/>
          </p:cNvSpPr>
          <p:nvPr>
            <p:ph idx="1"/>
          </p:nvPr>
        </p:nvSpPr>
        <p:spPr/>
        <p:txBody>
          <a:bodyPr>
            <a:normAutofit fontScale="92500"/>
          </a:bodyPr>
          <a:lstStyle/>
          <a:p>
            <a:r>
              <a:rPr lang="ru-RU" dirty="0"/>
              <a:t>Чтобы избавить ребенка от недостатка, замечайте не более одного в минуту. Знайте меру. Иначе ваш ребенок просто "отключится", перестанет реагировать на такие речи, станет нечувствительным к вашим оценкам. Конечно, это очень трудно, но по возможности выберите из множества недостатков ребенка тот, который сейчас для вас особенно переносим, который вы хотите ликвидировать в первую очередь, и говорить только о нем. Остальное же будет преодолено позже либо просто окажется несущественным.</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Подростковый возраст, называют трудным. </a:t>
            </a:r>
          </a:p>
        </p:txBody>
      </p:sp>
      <p:sp>
        <p:nvSpPr>
          <p:cNvPr id="3" name="Содержимое 2"/>
          <p:cNvSpPr>
            <a:spLocks noGrp="1"/>
          </p:cNvSpPr>
          <p:nvPr>
            <p:ph idx="1"/>
          </p:nvPr>
        </p:nvSpPr>
        <p:spPr/>
        <p:txBody>
          <a:bodyPr>
            <a:normAutofit/>
          </a:bodyPr>
          <a:lstStyle/>
          <a:p>
            <a:r>
              <a:rPr lang="ru-RU" dirty="0"/>
              <a:t>Подросток в это время все больше стремится к самостоятельности во всем, он полон кипучей энергии, активности, больших замыслов, стремления к творческой деятельности. А вот простое заучивание наизусть учебного материала и механическое воспроизведение его уже не устраивает. Кроме того, подростковый возраст привносит в жизнь ребенка много комплексов. Так, например, недовольство своей внешностью вселят неуверенность, особенно при ответе у доски.</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Правило третье: за двумя зайцами погонишься</a:t>
            </a:r>
            <a:endParaRPr lang="ru-RU" dirty="0"/>
          </a:p>
        </p:txBody>
      </p:sp>
      <p:sp>
        <p:nvSpPr>
          <p:cNvPr id="3" name="Содержимое 2"/>
          <p:cNvSpPr>
            <a:spLocks noGrp="1"/>
          </p:cNvSpPr>
          <p:nvPr>
            <p:ph idx="1"/>
          </p:nvPr>
        </p:nvSpPr>
        <p:spPr/>
        <p:txBody>
          <a:bodyPr/>
          <a:lstStyle/>
          <a:p>
            <a:r>
              <a:rPr lang="ru-RU" dirty="0"/>
              <a:t>Посоветуйтесь с ребенком и начните с ликвидации тех учебных трудностей, которые наиболее значимы для него самого. Здесь вы скорее встретите понимание и единодушие.</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4638"/>
            <a:ext cx="8147248" cy="1786210"/>
          </a:xfrm>
        </p:spPr>
        <p:txBody>
          <a:bodyPr>
            <a:normAutofit/>
          </a:bodyPr>
          <a:lstStyle/>
          <a:p>
            <a:r>
              <a:rPr lang="ru-RU" sz="3600" b="1" dirty="0"/>
              <a:t>Правило четвертое: хвалить - исполнителя, критиковать </a:t>
            </a:r>
            <a:r>
              <a:rPr lang="ru-RU" sz="3600" b="1" dirty="0" smtClean="0"/>
              <a:t>– исполнение.</a:t>
            </a:r>
            <a:endParaRPr lang="ru-RU" sz="3600" dirty="0"/>
          </a:p>
        </p:txBody>
      </p:sp>
      <p:sp>
        <p:nvSpPr>
          <p:cNvPr id="3" name="Содержимое 2"/>
          <p:cNvSpPr>
            <a:spLocks noGrp="1"/>
          </p:cNvSpPr>
          <p:nvPr>
            <p:ph idx="1"/>
          </p:nvPr>
        </p:nvSpPr>
        <p:spPr>
          <a:xfrm>
            <a:off x="467544" y="2276872"/>
            <a:ext cx="7632848" cy="3849291"/>
          </a:xfrm>
        </p:spPr>
        <p:txBody>
          <a:bodyPr>
            <a:normAutofit fontScale="92500" lnSpcReduction="10000"/>
          </a:bodyPr>
          <a:lstStyle/>
          <a:p>
            <a:r>
              <a:rPr lang="ru-RU" dirty="0"/>
              <a:t>Оценка должна иметь точный адрес. Ребенок обычно считает, что оценивают всю его личность. В ваших силах помочь ему отделить оценку его личности от оценки его работы. Адресовать к личности надо похвалу. Положительная оценка должна относиться к человеку, который стал чуточку более знающим и умелым. Если благодаря такой вашей похвале ребенок начнет уважать себя за эти качества, то вы заложите еще одно важнейшее основание желания учиться.</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8291264" cy="2434282"/>
          </a:xfrm>
        </p:spPr>
        <p:txBody>
          <a:bodyPr>
            <a:normAutofit fontScale="90000"/>
          </a:bodyPr>
          <a:lstStyle/>
          <a:p>
            <a:r>
              <a:rPr lang="ru-RU" b="1" dirty="0"/>
              <a:t>Правило пятое: оценка должна сравнивать сегодняшние успехи ребенка с его собственными вчерашними неудачами.</a:t>
            </a:r>
            <a:endParaRPr lang="ru-RU" dirty="0"/>
          </a:p>
        </p:txBody>
      </p:sp>
      <p:sp>
        <p:nvSpPr>
          <p:cNvPr id="3" name="Содержимое 2"/>
          <p:cNvSpPr>
            <a:spLocks noGrp="1"/>
          </p:cNvSpPr>
          <p:nvPr>
            <p:ph idx="1"/>
          </p:nvPr>
        </p:nvSpPr>
        <p:spPr>
          <a:xfrm>
            <a:off x="467544" y="2924944"/>
            <a:ext cx="8219256" cy="3201219"/>
          </a:xfrm>
        </p:spPr>
        <p:txBody>
          <a:bodyPr/>
          <a:lstStyle/>
          <a:p>
            <a:r>
              <a:rPr lang="ru-RU" dirty="0"/>
              <a:t>Не надо сравнивать ребенка с успехами соседского. Ведь даже самый малый успех ребенка - это реальная победа над собой, и она должна быть замечена и оценена по заслугам.</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Правило шестое: </a:t>
            </a:r>
            <a:r>
              <a:rPr lang="ru-RU" b="1" dirty="0" smtClean="0"/>
              <a:t/>
            </a:r>
            <a:br>
              <a:rPr lang="ru-RU" b="1" dirty="0" smtClean="0"/>
            </a:br>
            <a:r>
              <a:rPr lang="ru-RU" b="1" dirty="0" smtClean="0"/>
              <a:t>не </a:t>
            </a:r>
            <a:r>
              <a:rPr lang="ru-RU" b="1" dirty="0"/>
              <a:t>скупитесь на похвалу.</a:t>
            </a:r>
            <a:endParaRPr lang="ru-RU" dirty="0"/>
          </a:p>
        </p:txBody>
      </p:sp>
      <p:sp>
        <p:nvSpPr>
          <p:cNvPr id="3" name="Содержимое 2"/>
          <p:cNvSpPr>
            <a:spLocks noGrp="1"/>
          </p:cNvSpPr>
          <p:nvPr>
            <p:ph idx="1"/>
          </p:nvPr>
        </p:nvSpPr>
        <p:spPr/>
        <p:txBody>
          <a:bodyPr/>
          <a:lstStyle/>
          <a:p>
            <a:r>
              <a:rPr lang="ru-RU" dirty="0"/>
              <a:t>Нет такого двоечника, которого не за что было бы похвалить. Выделить из потока неудач крошечный островок, соломинку, и у ребенка возникнет плацдарм, с которого можно вести наступление на незнание и неумение. Ведь родительские: "Не сделал, не старался, не учил" порождает Эхо: "не хочу, не могу, не буду!"</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Правило седьмое: техника оценочной безопасности.</a:t>
            </a:r>
            <a:endParaRPr lang="ru-RU" dirty="0"/>
          </a:p>
        </p:txBody>
      </p:sp>
      <p:sp>
        <p:nvSpPr>
          <p:cNvPr id="3" name="Содержимое 2"/>
          <p:cNvSpPr>
            <a:spLocks noGrp="1"/>
          </p:cNvSpPr>
          <p:nvPr>
            <p:ph idx="1"/>
          </p:nvPr>
        </p:nvSpPr>
        <p:spPr/>
        <p:txBody>
          <a:bodyPr>
            <a:normAutofit/>
          </a:bodyPr>
          <a:lstStyle/>
          <a:p>
            <a:r>
              <a:rPr lang="ru-RU" b="1" dirty="0"/>
              <a:t>.</a:t>
            </a:r>
            <a:r>
              <a:rPr lang="ru-RU" dirty="0"/>
              <a:t> Оценивать детский труд надо очень дробно, дифференцированно. Здесь не годится глобальная оценка, в которой соединены плоды очень разных усилий ребенка - и правильность вычислений, и умение решать задачи определенного типа, и грамотность записи, и внешний вид работы. При дифференцированной оценке у ребенка нет ни иллюзии полного успеха, ни ощущения полной неудачи. Возникает самая деловая мотивация учения: "Еще не знаю, но могу и хочу знать".</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4638"/>
            <a:ext cx="8147248" cy="1642194"/>
          </a:xfrm>
        </p:spPr>
        <p:txBody>
          <a:bodyPr>
            <a:normAutofit fontScale="90000"/>
          </a:bodyPr>
          <a:lstStyle/>
          <a:p>
            <a:r>
              <a:rPr lang="ru-RU" b="1" dirty="0"/>
              <a:t>Правило восьмое: ставьте перед ребенком предельно конкретные цели.</a:t>
            </a:r>
            <a:endParaRPr lang="ru-RU" dirty="0"/>
          </a:p>
        </p:txBody>
      </p:sp>
      <p:sp>
        <p:nvSpPr>
          <p:cNvPr id="3" name="Содержимое 2"/>
          <p:cNvSpPr>
            <a:spLocks noGrp="1"/>
          </p:cNvSpPr>
          <p:nvPr>
            <p:ph idx="1"/>
          </p:nvPr>
        </p:nvSpPr>
        <p:spPr>
          <a:xfrm>
            <a:off x="539552" y="2132856"/>
            <a:ext cx="8147248" cy="3993307"/>
          </a:xfrm>
        </p:spPr>
        <p:txBody>
          <a:bodyPr>
            <a:normAutofit/>
          </a:bodyPr>
          <a:lstStyle/>
          <a:p>
            <a:r>
              <a:rPr lang="ru-RU" dirty="0"/>
              <a:t>Тогда он попытается их достигнуть. Не искушайте ребенка невыполненными целями, не толкайте его на путь заведомого вранья. Если он сделал в диктанте девять ошибок, не берите с него обещания постараться в следующий раз написать без ошибок. Договоритесь, что их будет не более семи, и радуйтесь вместе с ребенком, если это будет достигнуто.</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 самое главное!</a:t>
            </a:r>
            <a:endParaRPr lang="ru-RU" dirty="0"/>
          </a:p>
        </p:txBody>
      </p:sp>
      <p:sp>
        <p:nvSpPr>
          <p:cNvPr id="3" name="Содержимое 2"/>
          <p:cNvSpPr>
            <a:spLocks noGrp="1"/>
          </p:cNvSpPr>
          <p:nvPr>
            <p:ph idx="1"/>
          </p:nvPr>
        </p:nvSpPr>
        <p:spPr/>
        <p:txBody>
          <a:bodyPr/>
          <a:lstStyle/>
          <a:p>
            <a:r>
              <a:rPr lang="ru-RU" dirty="0"/>
              <a:t>Родительская любовь - источник и гарантия благополучия человека, поддержания телесного и душевного здоровья.</a:t>
            </a: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8291264" cy="1714202"/>
          </a:xfrm>
        </p:spPr>
        <p:txBody>
          <a:bodyPr>
            <a:normAutofit fontScale="90000"/>
          </a:bodyPr>
          <a:lstStyle/>
          <a:p>
            <a:r>
              <a:rPr lang="ru-RU" dirty="0"/>
              <a:t>Но что делать, если время упущено и успеваемость превратилась в неуспеваемость?</a:t>
            </a:r>
          </a:p>
        </p:txBody>
      </p:sp>
      <p:sp>
        <p:nvSpPr>
          <p:cNvPr id="3" name="Содержимое 2"/>
          <p:cNvSpPr>
            <a:spLocks noGrp="1"/>
          </p:cNvSpPr>
          <p:nvPr>
            <p:ph idx="1"/>
          </p:nvPr>
        </p:nvSpPr>
        <p:spPr>
          <a:xfrm>
            <a:off x="395536" y="2276872"/>
            <a:ext cx="8291264" cy="3849291"/>
          </a:xfrm>
        </p:spPr>
        <p:txBody>
          <a:bodyPr/>
          <a:lstStyle/>
          <a:p>
            <a:r>
              <a:rPr lang="ru-RU" dirty="0"/>
              <a:t>Конечно же, необходимо срочно исправлять ситуацию. Но какими методами</a:t>
            </a:r>
            <a:r>
              <a:rPr lang="ru-RU" dirty="0" smtClean="0"/>
              <a:t>?</a:t>
            </a:r>
            <a:r>
              <a:rPr lang="ru-RU"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4638"/>
            <a:ext cx="8147248" cy="1858218"/>
          </a:xfrm>
        </p:spPr>
        <p:txBody>
          <a:bodyPr>
            <a:normAutofit fontScale="90000"/>
          </a:bodyPr>
          <a:lstStyle/>
          <a:p>
            <a:r>
              <a:rPr lang="ru-RU" dirty="0"/>
              <a:t>      Интерес к учебе у школьника связан с благополучностью его существования в школе. </a:t>
            </a:r>
          </a:p>
        </p:txBody>
      </p:sp>
      <p:sp>
        <p:nvSpPr>
          <p:cNvPr id="3" name="Содержимое 2"/>
          <p:cNvSpPr>
            <a:spLocks noGrp="1"/>
          </p:cNvSpPr>
          <p:nvPr>
            <p:ph idx="1"/>
          </p:nvPr>
        </p:nvSpPr>
        <p:spPr>
          <a:xfrm>
            <a:off x="539552" y="2420888"/>
            <a:ext cx="8147248" cy="3705275"/>
          </a:xfrm>
        </p:spPr>
        <p:txBody>
          <a:bodyPr>
            <a:normAutofit lnSpcReduction="10000"/>
          </a:bodyPr>
          <a:lstStyle/>
          <a:p>
            <a:r>
              <a:rPr lang="ru-RU" dirty="0"/>
              <a:t>Какие факторы определяют качество «жизни» ученика в школе:</a:t>
            </a:r>
          </a:p>
          <a:p>
            <a:r>
              <a:rPr lang="ru-RU" dirty="0"/>
              <a:t>• Отношения со сверстниками</a:t>
            </a:r>
          </a:p>
          <a:p>
            <a:r>
              <a:rPr lang="ru-RU" dirty="0"/>
              <a:t>• Отношения с учителями</a:t>
            </a:r>
          </a:p>
          <a:p>
            <a:r>
              <a:rPr lang="ru-RU" dirty="0"/>
              <a:t>• Успеваемость по конкретным предметам</a:t>
            </a:r>
          </a:p>
          <a:p>
            <a:r>
              <a:rPr lang="ru-RU" dirty="0"/>
              <a:t>• Ситуация в семье</a:t>
            </a:r>
          </a:p>
          <a:p>
            <a:r>
              <a:rPr lang="ru-RU" dirty="0"/>
              <a:t>• Здоровье</a:t>
            </a:r>
          </a:p>
          <a:p>
            <a:r>
              <a:rPr lang="ru-RU" dirty="0"/>
              <a:t>• Загруженность</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76672"/>
            <a:ext cx="8219256" cy="5649491"/>
          </a:xfrm>
        </p:spPr>
        <p:txBody>
          <a:bodyPr>
            <a:normAutofit/>
          </a:bodyPr>
          <a:lstStyle/>
          <a:p>
            <a:pPr>
              <a:buNone/>
            </a:pPr>
            <a:r>
              <a:rPr lang="ru-RU" dirty="0"/>
              <a:t>       </a:t>
            </a:r>
            <a:r>
              <a:rPr lang="ru-RU" sz="4400" dirty="0" smtClean="0"/>
              <a:t>Отношения со сверстниками</a:t>
            </a:r>
            <a:r>
              <a:rPr lang="ru-RU" dirty="0" smtClean="0"/>
              <a:t>.   </a:t>
            </a:r>
          </a:p>
          <a:p>
            <a:r>
              <a:rPr lang="ru-RU" dirty="0" smtClean="0"/>
              <a:t> Способны </a:t>
            </a:r>
            <a:r>
              <a:rPr lang="ru-RU" dirty="0"/>
              <a:t>повлиять на учебу в очень значительной степени. Неудачи в общении с одноклассниками могут привести к негативному восприятию ребенком школы вообще. К этому добавляется рассеянность на уроках, когда ребенок погружен в переживания, нежелание посещения школы, прогулы. Если проблемную ситуацию не разрешить, то отставание в учебе начинает увеличиваться, превращаясь, по сути, в снежный ком.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Родителям </a:t>
            </a:r>
            <a:r>
              <a:rPr lang="ru-RU" dirty="0" smtClean="0"/>
              <a:t> нужно!</a:t>
            </a:r>
            <a:endParaRPr lang="ru-RU" dirty="0"/>
          </a:p>
        </p:txBody>
      </p:sp>
      <p:sp>
        <p:nvSpPr>
          <p:cNvPr id="3" name="Содержимое 2"/>
          <p:cNvSpPr>
            <a:spLocks noGrp="1"/>
          </p:cNvSpPr>
          <p:nvPr>
            <p:ph idx="1"/>
          </p:nvPr>
        </p:nvSpPr>
        <p:spPr/>
        <p:txBody>
          <a:bodyPr/>
          <a:lstStyle/>
          <a:p>
            <a:r>
              <a:rPr lang="ru-RU" dirty="0"/>
              <a:t>Р</a:t>
            </a:r>
            <a:r>
              <a:rPr lang="ru-RU" dirty="0" smtClean="0"/>
              <a:t>азговаривать </a:t>
            </a:r>
            <a:r>
              <a:rPr lang="ru-RU" dirty="0"/>
              <a:t>с ребенком, вести себя так, чтобы ребенок хотел высказаться, поделиться своими проблемами, не держал их в себе. Отмахиваться от «незначительных» ситуаций не стоит. Взрослому человеку детские интриги могут показаться смешными, а на самом деле они очень важны для Вашего ребенка.</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Отношения с учителями.</a:t>
            </a:r>
            <a:endParaRPr lang="ru-RU" dirty="0"/>
          </a:p>
        </p:txBody>
      </p:sp>
      <p:sp>
        <p:nvSpPr>
          <p:cNvPr id="3" name="Содержимое 2"/>
          <p:cNvSpPr>
            <a:spLocks noGrp="1"/>
          </p:cNvSpPr>
          <p:nvPr>
            <p:ph idx="1"/>
          </p:nvPr>
        </p:nvSpPr>
        <p:spPr/>
        <p:txBody>
          <a:bodyPr>
            <a:normAutofit fontScale="92500" lnSpcReduction="10000"/>
          </a:bodyPr>
          <a:lstStyle/>
          <a:p>
            <a:r>
              <a:rPr lang="ru-RU" dirty="0"/>
              <a:t>      И</a:t>
            </a:r>
            <a:r>
              <a:rPr lang="ru-RU" dirty="0" smtClean="0"/>
              <a:t>меют </a:t>
            </a:r>
            <a:r>
              <a:rPr lang="ru-RU" dirty="0"/>
              <a:t>очень сильное влияние на любовь-нелюбовь ребенка к конкретному школьному предмету. Если что-то не ладится с учителем, если ребенок его не понимает, не воспринимает – это первая причина отставания и проблем с пониманием материала. Иногда между учителем и школьником возникает личная неприязнь, не связанная с успешностью ребенка как ученика. Если учитель не может побороть неприятие, то ребенок начинает его активно чувствовать и как результат плохо чувствует себя на занятиях, не успевает, не понимает, не хочет делать уроки.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Родителям здесь нужно</a:t>
            </a:r>
            <a:endParaRPr lang="ru-RU" dirty="0"/>
          </a:p>
        </p:txBody>
      </p:sp>
      <p:sp>
        <p:nvSpPr>
          <p:cNvPr id="3" name="Содержимое 2"/>
          <p:cNvSpPr>
            <a:spLocks noGrp="1"/>
          </p:cNvSpPr>
          <p:nvPr>
            <p:ph idx="1"/>
          </p:nvPr>
        </p:nvSpPr>
        <p:spPr/>
        <p:txBody>
          <a:bodyPr/>
          <a:lstStyle/>
          <a:p>
            <a:r>
              <a:rPr lang="ru-RU" dirty="0"/>
              <a:t>Б</a:t>
            </a:r>
            <a:r>
              <a:rPr lang="ru-RU" dirty="0" smtClean="0"/>
              <a:t>ыть </a:t>
            </a:r>
            <a:r>
              <a:rPr lang="ru-RU" dirty="0"/>
              <a:t>очень внимательными, так как часто в такой ситуации виновато и поведение ребенка, сумевшего некоторыми поступками настроить учителя против себя.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4638"/>
            <a:ext cx="8219256" cy="5890666"/>
          </a:xfrm>
        </p:spPr>
        <p:txBody>
          <a:bodyPr>
            <a:normAutofit fontScale="90000"/>
          </a:bodyPr>
          <a:lstStyle/>
          <a:p>
            <a:r>
              <a:rPr lang="ru-RU" dirty="0"/>
              <a:t>Успеваемость по конкретным предметам зависит от склада ума ребенка. Не секрет, что у каждого человека есть способности к изучению одних предметов, и трудности в освоении других. Все дети сталкиваются с тем, что где-то они с легкостью усваивают материал, а где-то «плавают».</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93</TotalTime>
  <Words>1144</Words>
  <Application>Microsoft Office PowerPoint</Application>
  <PresentationFormat>Экран (4:3)</PresentationFormat>
  <Paragraphs>55</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Изящная</vt:lpstr>
      <vt:lpstr>Родительское собрание 8 класс.</vt:lpstr>
      <vt:lpstr> Подростковый возраст, называют трудным. </vt:lpstr>
      <vt:lpstr>Но что делать, если время упущено и успеваемость превратилась в неуспеваемость?</vt:lpstr>
      <vt:lpstr>      Интерес к учебе у школьника связан с благополучностью его существования в школе. </vt:lpstr>
      <vt:lpstr>Презентация PowerPoint</vt:lpstr>
      <vt:lpstr>Родителям  нужно!</vt:lpstr>
      <vt:lpstr>Отношения с учителями.</vt:lpstr>
      <vt:lpstr>Родителям здесь нужно</vt:lpstr>
      <vt:lpstr>Успеваемость по конкретным предметам зависит от склада ума ребенка. Не секрет, что у каждого человека есть способности к изучению одних предметов, и трудности в освоении других. Все дети сталкиваются с тем, что где-то они с легкостью усваивают материал, а где-то «плавают».</vt:lpstr>
      <vt:lpstr>Презентация PowerPoint</vt:lpstr>
      <vt:lpstr>Семья.</vt:lpstr>
      <vt:lpstr>Презентация PowerPoint</vt:lpstr>
      <vt:lpstr>Здоровье.</vt:lpstr>
      <vt:lpstr>Презентация PowerPoint</vt:lpstr>
      <vt:lpstr>Загруженность.</vt:lpstr>
      <vt:lpstr>Презентация PowerPoint</vt:lpstr>
      <vt:lpstr>Презентация PowerPoint</vt:lpstr>
      <vt:lpstr>Правило первое: не бей лежачего</vt:lpstr>
      <vt:lpstr>Второе: не более одного недостатка в минутку.</vt:lpstr>
      <vt:lpstr>Правило третье: за двумя зайцами погонишься</vt:lpstr>
      <vt:lpstr>Правило четвертое: хвалить - исполнителя, критиковать – исполнение.</vt:lpstr>
      <vt:lpstr>Правило пятое: оценка должна сравнивать сегодняшние успехи ребенка с его собственными вчерашними неудачами.</vt:lpstr>
      <vt:lpstr>Правило шестое:  не скупитесь на похвалу.</vt:lpstr>
      <vt:lpstr>Правило седьмое: техника оценочной безопасности.</vt:lpstr>
      <vt:lpstr>Правило восьмое: ставьте перед ребенком предельно конкретные цели.</vt:lpstr>
      <vt:lpstr>А самое главное!</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Родительское собрание</dc:title>
  <dc:creator>юра</dc:creator>
  <cp:lastModifiedBy>user</cp:lastModifiedBy>
  <cp:revision>13</cp:revision>
  <dcterms:created xsi:type="dcterms:W3CDTF">2012-03-12T12:42:28Z</dcterms:created>
  <dcterms:modified xsi:type="dcterms:W3CDTF">2015-10-21T08:36:08Z</dcterms:modified>
</cp:coreProperties>
</file>