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9" r:id="rId11"/>
    <p:sldId id="268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0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15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091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0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52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76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90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2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5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8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20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64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4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8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2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65E0-7127-40DA-BB86-1EE912D169F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7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Содержание уголков экспериментальной деятельности.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/>
              <a:t>З</a:t>
            </a:r>
            <a:r>
              <a:rPr lang="ru-RU" dirty="0" err="1" smtClean="0"/>
              <a:t>ябрева</a:t>
            </a:r>
            <a:r>
              <a:rPr lang="ru-RU" dirty="0" smtClean="0"/>
              <a:t> Г.Н.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31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376" y="12471"/>
            <a:ext cx="8473440" cy="68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62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1538" b="40821"/>
          <a:stretch>
            <a:fillRect/>
          </a:stretch>
        </p:blipFill>
        <p:spPr>
          <a:xfrm>
            <a:off x="2670047" y="0"/>
            <a:ext cx="7071853" cy="6688677"/>
          </a:xfrm>
        </p:spPr>
      </p:pic>
    </p:spTree>
    <p:extLst>
      <p:ext uri="{BB962C8B-B14F-4D97-AF65-F5344CB8AC3E}">
        <p14:creationId xmlns:p14="http://schemas.microsoft.com/office/powerpoint/2010/main" xmlns="" val="52182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6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89" t="-339"/>
          <a:stretch>
            <a:fillRect/>
          </a:stretch>
        </p:blipFill>
        <p:spPr>
          <a:xfrm>
            <a:off x="1597152" y="0"/>
            <a:ext cx="8397767" cy="6858000"/>
          </a:xfrm>
        </p:spPr>
      </p:pic>
    </p:spTree>
    <p:extLst>
      <p:ext uri="{BB962C8B-B14F-4D97-AF65-F5344CB8AC3E}">
        <p14:creationId xmlns:p14="http://schemas.microsoft.com/office/powerpoint/2010/main" xmlns="" val="325543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7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640" y="7138"/>
            <a:ext cx="7973568" cy="6781505"/>
          </a:xfrm>
        </p:spPr>
      </p:pic>
    </p:spTree>
    <p:extLst>
      <p:ext uri="{BB962C8B-B14F-4D97-AF65-F5344CB8AC3E}">
        <p14:creationId xmlns:p14="http://schemas.microsoft.com/office/powerpoint/2010/main" xmlns="" val="181443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8_0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312" y="-16860"/>
            <a:ext cx="9497568" cy="6900577"/>
          </a:xfrm>
        </p:spPr>
      </p:pic>
    </p:spTree>
    <p:extLst>
      <p:ext uri="{BB962C8B-B14F-4D97-AF65-F5344CB8AC3E}">
        <p14:creationId xmlns:p14="http://schemas.microsoft.com/office/powerpoint/2010/main" xmlns="" val="34965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8256" y="397398"/>
            <a:ext cx="7303008" cy="6143165"/>
          </a:xfrm>
        </p:spPr>
      </p:pic>
    </p:spTree>
    <p:extLst>
      <p:ext uri="{BB962C8B-B14F-4D97-AF65-F5344CB8AC3E}">
        <p14:creationId xmlns:p14="http://schemas.microsoft.com/office/powerpoint/2010/main" xmlns="" val="428427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08" y="0"/>
            <a:ext cx="7341606" cy="29493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619" y="1376128"/>
            <a:ext cx="2591554" cy="25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Задачи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уголка: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азвитие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первичных естественнонаучных представлений, наблюдательности, любознательности, активности, мыслительных  операций (анализ, сравнение, обобщение, классификация, наблюдение); формирование умений комплексно обследовать предмет.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36" y="4019125"/>
            <a:ext cx="2381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59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1038" y="14413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уголке экспериментальной деятельности (мини-лаборатория, центр науки) должны быть выделены: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84" y="2833875"/>
            <a:ext cx="9064782" cy="4024125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1) место для постоянной выставки, где размещают музей, различные коллекции. Экспонаты, редкие предметы (раковины, камни, кристаллы, перья и т.п.)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место для приборов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Место для хранения материалов (природного, "бросового")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3) место для проведения опытов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4) место для неструктурированных материалов (песок, вода, опилки, стружка, пенопласт и др.)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144" y="4338120"/>
            <a:ext cx="3023856" cy="25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4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24152"/>
            <a:ext cx="8610600" cy="1293028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Младший дошкольный возраст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174429"/>
              </p:ext>
            </p:extLst>
          </p:nvPr>
        </p:nvGraphicFramePr>
        <p:xfrm>
          <a:off x="108642" y="2055137"/>
          <a:ext cx="12083358" cy="493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842">
                  <a:extLst>
                    <a:ext uri="{9D8B030D-6E8A-4147-A177-3AD203B41FA5}">
                      <a16:colId xmlns:a16="http://schemas.microsoft.com/office/drawing/2014/main" xmlns="" val="164275553"/>
                    </a:ext>
                  </a:extLst>
                </a:gridCol>
                <a:gridCol w="5299719">
                  <a:extLst>
                    <a:ext uri="{9D8B030D-6E8A-4147-A177-3AD203B41FA5}">
                      <a16:colId xmlns:a16="http://schemas.microsoft.com/office/drawing/2014/main" xmlns="" val="224426144"/>
                    </a:ext>
                  </a:extLst>
                </a:gridCol>
                <a:gridCol w="3815797">
                  <a:extLst>
                    <a:ext uri="{9D8B030D-6E8A-4147-A177-3AD203B41FA5}">
                      <a16:colId xmlns:a16="http://schemas.microsoft.com/office/drawing/2014/main" xmlns="" val="426718680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стимулирующий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98363"/>
                  </a:ext>
                </a:extLst>
              </a:tr>
              <a:tr h="447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младшего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</a:t>
                      </a:r>
                      <a:r>
                        <a:rPr lang="ru-RU" sz="1400" b="1" dirty="0" smtClean="0">
                          <a:effectLst/>
                        </a:rPr>
                        <a:t>непищевые </a:t>
                      </a:r>
                      <a:r>
                        <a:rPr lang="ru-RU" sz="1400" b="1" dirty="0">
                          <a:effectLst/>
                        </a:rPr>
                        <a:t>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</a:t>
                      </a:r>
                      <a:r>
                        <a:rPr lang="ru-RU" sz="1400" b="1" dirty="0" smtClean="0">
                          <a:effectLst/>
                        </a:rPr>
                        <a:t>наделенные </a:t>
                      </a:r>
                      <a:r>
                        <a:rPr lang="ru-RU" sz="1400" b="1" dirty="0">
                          <a:effectLst/>
                        </a:rPr>
                        <a:t>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86106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4058101"/>
            <a:ext cx="2936588" cy="2936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07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399" y="37507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Средний дошкольный возраст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7362205"/>
              </p:ext>
            </p:extLst>
          </p:nvPr>
        </p:nvGraphicFramePr>
        <p:xfrm>
          <a:off x="126749" y="1428581"/>
          <a:ext cx="12065251" cy="5080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395">
                  <a:extLst>
                    <a:ext uri="{9D8B030D-6E8A-4147-A177-3AD203B41FA5}">
                      <a16:colId xmlns:a16="http://schemas.microsoft.com/office/drawing/2014/main" xmlns="" val="2923382098"/>
                    </a:ext>
                  </a:extLst>
                </a:gridCol>
                <a:gridCol w="5291778">
                  <a:extLst>
                    <a:ext uri="{9D8B030D-6E8A-4147-A177-3AD203B41FA5}">
                      <a16:colId xmlns:a16="http://schemas.microsoft.com/office/drawing/2014/main" xmlns="" val="3404392512"/>
                    </a:ext>
                  </a:extLst>
                </a:gridCol>
                <a:gridCol w="3810078">
                  <a:extLst>
                    <a:ext uri="{9D8B030D-6E8A-4147-A177-3AD203B41FA5}">
                      <a16:colId xmlns:a16="http://schemas.microsoft.com/office/drawing/2014/main" xmlns="" val="487710263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оборудования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стимулирующий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829205"/>
                  </a:ext>
                </a:extLst>
              </a:tr>
              <a:tr h="4683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среднего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"Бумага", "Пуговицы"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Мини-музей (тематика различна, например "камни", чудеса из стекла" и др.)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</a:t>
                      </a:r>
                      <a:r>
                        <a:rPr lang="ru-RU" sz="1400" b="1" dirty="0" smtClean="0">
                          <a:effectLst/>
                        </a:rPr>
                        <a:t>непищевые </a:t>
                      </a:r>
                      <a:r>
                        <a:rPr lang="ru-RU" sz="1400" b="1" dirty="0">
                          <a:effectLst/>
                        </a:rPr>
                        <a:t>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некоторые пищевые продукты (сахар, соль, крахмал, мука)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</a:t>
                      </a:r>
                      <a:r>
                        <a:rPr lang="ru-RU" sz="1400" b="1" dirty="0" smtClean="0">
                          <a:effectLst/>
                        </a:rPr>
                        <a:t>наделенные </a:t>
                      </a:r>
                      <a:r>
                        <a:rPr lang="ru-RU" sz="1400" b="1" dirty="0">
                          <a:effectLst/>
                        </a:rPr>
                        <a:t>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карточки-схемы проведения экспериментов (заполняется воспитателем): ставится дата, опыт зарисовывается.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71685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1" y="4307942"/>
            <a:ext cx="2550058" cy="255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221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Старший дошкольный возраст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1193938"/>
              </p:ext>
            </p:extLst>
          </p:nvPr>
        </p:nvGraphicFramePr>
        <p:xfrm>
          <a:off x="144855" y="1791092"/>
          <a:ext cx="12047145" cy="5066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950">
                  <a:extLst>
                    <a:ext uri="{9D8B030D-6E8A-4147-A177-3AD203B41FA5}">
                      <a16:colId xmlns:a16="http://schemas.microsoft.com/office/drawing/2014/main" xmlns="" val="2225750974"/>
                    </a:ext>
                  </a:extLst>
                </a:gridCol>
                <a:gridCol w="5283835">
                  <a:extLst>
                    <a:ext uri="{9D8B030D-6E8A-4147-A177-3AD203B41FA5}">
                      <a16:colId xmlns:a16="http://schemas.microsoft.com/office/drawing/2014/main" xmlns="" val="315277502"/>
                    </a:ext>
                  </a:extLst>
                </a:gridCol>
                <a:gridCol w="3804360">
                  <a:extLst>
                    <a:ext uri="{9D8B030D-6E8A-4147-A177-3AD203B41FA5}">
                      <a16:colId xmlns:a16="http://schemas.microsoft.com/office/drawing/2014/main" xmlns="" val="2185755339"/>
                    </a:ext>
                  </a:extLst>
                </a:gridCol>
              </a:tblGrid>
              <a:tr h="22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</a:rPr>
                        <a:t>Компонент дидактический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</a:rPr>
                        <a:t>Компонент оборудования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стимулирующий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105867"/>
                  </a:ext>
                </a:extLst>
              </a:tr>
              <a:tr h="4836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</a:rPr>
                        <a:t>-  схемы, таблицы, модели с алгоритмами выполнения опытов;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серии картин с изображением природных сообществ;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книги познавательного характера, атласы;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коллекции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мини-музей (тематика различна, например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"Часы бывают разные:",  "Изделия из камня".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</a:rPr>
                        <a:t>- материалы распределены по разделам: "Песок, глина, вода", "Звук", "Магниты", "Бумага", "Свет",  "Стекло", "Резина" 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природный материал: камни, ракушки,  спил и листья деревьев, мох, семена, почва разных видов и др.;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утилизированный материал: проволока, кусочки кожи, меха, ткани, пластмассы, дерева, пробки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технические материалы: гайки, скрепки, болты, гвозди, винтики, шурупы, детали конструктора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разные виды бумаги: обычная, картон, наждачная, копировальная и т.д.;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красители: пищевые и непищевые (гуашь, акварельные краски и др.);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медицинские материалы: пипетки с закругленными концами, колбы, деревянные палочки, мерные ложки, резиновые груши, шприцы без игл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прочие материалы: зеркала, воздушные шары, масло, мука, соль, сахар, цветные и прозрачные стекла, свечи и др.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сито, воронки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половинки мыльниц, формы для льда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-проборы-помощники: увеличительное стекло, песочные часы, микроскопы, лупы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- клеенчатые фартуки, нарукавники, резиновые перчатки, тряпки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мини-стенд "О чем хочу узнать завтра";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личные блокноты детей для фиксации результатов опытов;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карточки-подсказки (разрешающие -запрещающие знаки) "Что можно, что нельзя"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наделанные 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1567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617" y="4390931"/>
            <a:ext cx="3690616" cy="24557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0009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45" y="1672075"/>
            <a:ext cx="10151533" cy="260449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Уголки экспериментирования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969" y="1861678"/>
            <a:ext cx="2949956" cy="2595961"/>
          </a:xfrm>
          <a:prstGeom prst="rect">
            <a:avLst/>
          </a:prstGeom>
        </p:spPr>
      </p:pic>
      <p:pic>
        <p:nvPicPr>
          <p:cNvPr id="7" name="Рисунок 6" descr="5823106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5" y="0"/>
            <a:ext cx="2326741" cy="23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96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то0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928" y="43003"/>
            <a:ext cx="9086662" cy="6814997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19313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624" y="101656"/>
            <a:ext cx="8912352" cy="62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77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</TotalTime>
  <Words>186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Содержание уголков экспериментальной деятельности.</vt:lpstr>
      <vt:lpstr>Задачи уголка:</vt:lpstr>
      <vt:lpstr>В уголке экспериментальной деятельности (мини-лаборатория, центр науки) должны быть выделены: </vt:lpstr>
      <vt:lpstr>Младший дошкольный возраст</vt:lpstr>
      <vt:lpstr>Средний дошкольный возраст </vt:lpstr>
      <vt:lpstr>Старший дошкольный возраст </vt:lpstr>
      <vt:lpstr>Уголки экспериментирования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уголков экспериментальной деятельности.</dc:title>
  <dc:creator>User</dc:creator>
  <cp:lastModifiedBy>XTreme</cp:lastModifiedBy>
  <cp:revision>10</cp:revision>
  <dcterms:created xsi:type="dcterms:W3CDTF">2015-12-15T13:44:20Z</dcterms:created>
  <dcterms:modified xsi:type="dcterms:W3CDTF">2016-02-10T07:03:31Z</dcterms:modified>
</cp:coreProperties>
</file>