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1"/>
  </p:notesMasterIdLst>
  <p:sldIdLst>
    <p:sldId id="275" r:id="rId2"/>
    <p:sldId id="277" r:id="rId3"/>
    <p:sldId id="307" r:id="rId4"/>
    <p:sldId id="281" r:id="rId5"/>
    <p:sldId id="263" r:id="rId6"/>
    <p:sldId id="301" r:id="rId7"/>
    <p:sldId id="305" r:id="rId8"/>
    <p:sldId id="302" r:id="rId9"/>
    <p:sldId id="30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51" autoAdjust="0"/>
    <p:restoredTop sz="86323" autoAdjust="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93BB-970C-4D79-A368-A72A14E362F0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CE66A-F594-4A81-944E-83D4144F4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Хорошую речь хорошо слушать.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E66A-F594-4A81-944E-83D4144F49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E66A-F594-4A81-944E-83D4144F49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Выполни упражнение 2 стр. 143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E66A-F594-4A81-944E-83D4144F49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Самопроверка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E66A-F594-4A81-944E-83D4144F49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Составь</a:t>
            </a:r>
            <a:r>
              <a:rPr lang="ru-RU" baseline="0" dirty="0" smtClean="0"/>
              <a:t> предложения.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CE66A-F594-4A81-944E-83D4144F49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4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52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913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3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9282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1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49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2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6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5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77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8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8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52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11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0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A3328-6571-408A-8FD2-A703593ACD29}" type="datetimeFigureOut">
              <a:rPr lang="ru-RU" smtClean="0"/>
              <a:pPr/>
              <a:t>21.01.2016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CA8647-E7DE-48F0-9954-B9D9892398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6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714488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Arial"/>
                <a:cs typeface="Arial"/>
              </a:rPr>
              <a:t>Урок русского языка</a:t>
            </a:r>
          </a:p>
          <a:p>
            <a:pPr algn="ctr"/>
            <a:r>
              <a:rPr lang="ru-RU" sz="5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CC99"/>
                </a:solidFill>
                <a:latin typeface="Arial"/>
                <a:cs typeface="Arial"/>
              </a:rPr>
              <a:t> </a:t>
            </a:r>
            <a:endParaRPr lang="ru-RU" sz="5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99"/>
              </a:solidFill>
              <a:latin typeface="Arial"/>
              <a:cs typeface="Arial"/>
            </a:endParaRPr>
          </a:p>
        </p:txBody>
      </p:sp>
      <p:pic>
        <p:nvPicPr>
          <p:cNvPr id="4" name="Picture 4" descr="http://s47.radikal.ru/i117/1009/e5/f8cba0e3fc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357694"/>
            <a:ext cx="4382147" cy="197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428736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2" descr="C41-33 коп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572396" y="4714884"/>
            <a:ext cx="1337198" cy="1915986"/>
          </a:xfrm>
          <a:prstGeom prst="rect">
            <a:avLst/>
          </a:prstGeom>
          <a:noFill/>
          <a:ln/>
        </p:spPr>
      </p:pic>
      <p:sp>
        <p:nvSpPr>
          <p:cNvPr id="3" name="Прямоугольник 2"/>
          <p:cNvSpPr/>
          <p:nvPr/>
        </p:nvSpPr>
        <p:spPr>
          <a:xfrm>
            <a:off x="899592" y="1932451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latin typeface="Helvetica Neue"/>
              </a:rPr>
              <a:t>Кто не стыдится спрашивать, узнаёт </a:t>
            </a:r>
            <a:r>
              <a:rPr lang="ru-RU" sz="5400" b="1" i="1" dirty="0" smtClean="0">
                <a:latin typeface="Helvetica Neue"/>
              </a:rPr>
              <a:t>многое.</a:t>
            </a:r>
            <a:endParaRPr lang="ru-RU" sz="5400" b="1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2700" indent="444500"/>
            <a:endParaRPr lang="ru-RU" altLang="ru-RU"/>
          </a:p>
          <a:p>
            <a:pPr marL="12700" indent="444500">
              <a:buFont typeface="Wingdings" panose="05000000000000000000" pitchFamily="2" charset="2"/>
              <a:buNone/>
            </a:pPr>
            <a:endParaRPr lang="ru-RU" alt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4213" y="2133600"/>
            <a:ext cx="7920037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47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7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3600" b="1">
                <a:latin typeface="Verdana" panose="020B0604030504040204" pitchFamily="34" charset="0"/>
              </a:rPr>
              <a:t>Колючий ёж убежал в лесную глушь. Трубач играет марш. Настала темная ночь. Мы купили дорогую вещь. Он примерил новый плащ. Меня охватила сильная дрожь</a:t>
            </a:r>
            <a:r>
              <a:rPr lang="ru-RU" altLang="ru-RU" b="1">
                <a:latin typeface="Verdana" panose="020B0604030504040204" pitchFamily="34" charset="0"/>
              </a:rPr>
              <a:t>.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7920037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3476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27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3600" b="1" dirty="0">
                <a:latin typeface="Verdana" panose="020B0604030504040204" pitchFamily="34" charset="0"/>
              </a:rPr>
              <a:t>Колючий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ёж </a:t>
            </a:r>
            <a:r>
              <a:rPr lang="ru-RU" altLang="ru-RU" sz="3600" b="1" dirty="0">
                <a:latin typeface="Verdana" panose="020B0604030504040204" pitchFamily="34" charset="0"/>
              </a:rPr>
              <a:t>убежал в лесную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глушь</a:t>
            </a:r>
            <a:r>
              <a:rPr lang="ru-RU" altLang="ru-RU" sz="3600" b="1" dirty="0">
                <a:latin typeface="Verdana" panose="020B0604030504040204" pitchFamily="34" charset="0"/>
              </a:rPr>
              <a:t>.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Трубач</a:t>
            </a:r>
            <a:r>
              <a:rPr lang="ru-RU" altLang="ru-RU" sz="3600" b="1" dirty="0">
                <a:latin typeface="Verdana" panose="020B0604030504040204" pitchFamily="34" charset="0"/>
              </a:rPr>
              <a:t> играет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марш</a:t>
            </a:r>
            <a:r>
              <a:rPr lang="ru-RU" altLang="ru-RU" sz="3600" b="1" dirty="0">
                <a:latin typeface="Verdana" panose="020B0604030504040204" pitchFamily="34" charset="0"/>
              </a:rPr>
              <a:t>. Настала темная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ночь</a:t>
            </a:r>
            <a:r>
              <a:rPr lang="ru-RU" altLang="ru-RU" sz="3600" b="1" dirty="0">
                <a:latin typeface="Verdana" panose="020B0604030504040204" pitchFamily="34" charset="0"/>
              </a:rPr>
              <a:t>. Мы купили дорогую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вещь</a:t>
            </a:r>
            <a:r>
              <a:rPr lang="ru-RU" altLang="ru-RU" sz="3600" b="1" dirty="0">
                <a:latin typeface="Verdana" panose="020B0604030504040204" pitchFamily="34" charset="0"/>
              </a:rPr>
              <a:t>. Он примерил новый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плащ</a:t>
            </a:r>
            <a:r>
              <a:rPr lang="ru-RU" altLang="ru-RU" sz="3600" b="1" dirty="0">
                <a:latin typeface="Verdana" panose="020B0604030504040204" pitchFamily="34" charset="0"/>
              </a:rPr>
              <a:t>. Меня охватила сильная </a:t>
            </a:r>
            <a:r>
              <a:rPr lang="ru-RU" altLang="ru-RU" sz="3600" b="1" dirty="0">
                <a:solidFill>
                  <a:srgbClr val="009900"/>
                </a:solidFill>
                <a:latin typeface="Verdana" panose="020B0604030504040204" pitchFamily="34" charset="0"/>
              </a:rPr>
              <a:t>дрожь</a:t>
            </a:r>
            <a:r>
              <a:rPr lang="ru-RU" altLang="ru-RU" b="1" dirty="0">
                <a:latin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50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071678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Правописание мягкого знака 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после шипящих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на конце имен существительных.</a:t>
            </a:r>
          </a:p>
          <a:p>
            <a:pPr algn="ctr"/>
            <a:r>
              <a:rPr lang="ru-RU" sz="36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endParaRPr lang="ru-RU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" name="Picture 6" descr="BOO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6745" y="6253164"/>
            <a:ext cx="1227255" cy="60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QUILLP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5541965"/>
            <a:ext cx="869373" cy="131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000364" y="571480"/>
            <a:ext cx="29971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Тема урока</a:t>
            </a:r>
            <a:endParaRPr lang="ru-RU" sz="4000" b="1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05050" y="514350"/>
            <a:ext cx="2898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331913" y="260350"/>
            <a:ext cx="6459537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835150" y="333375"/>
            <a:ext cx="53832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Определить часть речи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331913" y="1627188"/>
            <a:ext cx="6356350" cy="1154112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884488" y="1798638"/>
            <a:ext cx="2898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chemeClr val="accent2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6156325" y="2852738"/>
            <a:ext cx="1588" cy="6397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4356100" y="981075"/>
            <a:ext cx="1588" cy="64135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2843213" y="4652963"/>
            <a:ext cx="1587" cy="78581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1187450" y="3509963"/>
            <a:ext cx="3354388" cy="11430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872038" y="3509963"/>
            <a:ext cx="3013075" cy="11430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547813" y="3789363"/>
            <a:ext cx="266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0000"/>
                </a:solidFill>
                <a:latin typeface="Times New Roman" pitchFamily="18" charset="0"/>
              </a:rPr>
              <a:t>Женский род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4872038" y="3767138"/>
            <a:ext cx="2981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0000"/>
                </a:solidFill>
                <a:latin typeface="Times New Roman" pitchFamily="18" charset="0"/>
              </a:rPr>
              <a:t>Мужской род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2700338" y="2852738"/>
            <a:ext cx="1587" cy="6397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2387600" y="5480050"/>
            <a:ext cx="911225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2554288" y="5565775"/>
            <a:ext cx="579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0000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5783263" y="5480050"/>
            <a:ext cx="911225" cy="7112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5000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30913" y="5480050"/>
            <a:ext cx="473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990000"/>
                </a:solidFill>
                <a:latin typeface="Times New Roman" pitchFamily="18" charset="0"/>
              </a:rPr>
              <a:t>Ь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6000760" y="5643578"/>
            <a:ext cx="496887" cy="3540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 flipV="1">
            <a:off x="6000760" y="5643578"/>
            <a:ext cx="496887" cy="354013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227763" y="4652963"/>
            <a:ext cx="0" cy="792162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1331913" y="1628775"/>
            <a:ext cx="63357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000099"/>
                </a:solidFill>
                <a:latin typeface="Times New Roman" pitchFamily="18" charset="0"/>
              </a:rPr>
              <a:t>Если это существительное с шипящим на конце– определить род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7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1357298"/>
            <a:ext cx="74295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Тёмная ночь. В лесу такая тишь! Только изредка кричит сыч, да шуршит мышь.</a:t>
            </a:r>
          </a:p>
          <a:p>
            <a:r>
              <a:rPr lang="ru-RU" sz="2800" dirty="0" smtClean="0">
                <a:latin typeface="Times New Roman" pitchFamily="18" charset="0"/>
              </a:rPr>
              <a:t>Наш шалаш стоит на берегу реки. Мой товарищ крепко спит, а я как сторож не сомкнул глаз. В полночь из-за тучи вышла полная луна и осветила на поляне каждую вещь. Как чудесен ландыш в свете луны! Ночь тянулась долго, но вот первый луч солнца упал на рожь. Хотелось взять  карандаш и нарисовать этот утренний пейзаж.</a:t>
            </a:r>
            <a:endParaRPr lang="ru-RU" sz="2800" dirty="0"/>
          </a:p>
        </p:txBody>
      </p:sp>
      <p:pic>
        <p:nvPicPr>
          <p:cNvPr id="6" name="Рисунок 8" descr="http://www.edu.murmansk.ru/www/no/metodic/metod/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28728" cy="1203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57364" y="428604"/>
            <a:ext cx="36870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Самопроверка</a:t>
            </a:r>
            <a:r>
              <a:rPr lang="ru-RU" sz="40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u="sng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785926"/>
            <a:ext cx="172034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</a:rPr>
              <a:t>ночь</a:t>
            </a:r>
          </a:p>
          <a:p>
            <a:r>
              <a:rPr lang="ru-RU" sz="3200" dirty="0" smtClean="0">
                <a:latin typeface="Times New Roman" pitchFamily="18" charset="0"/>
              </a:rPr>
              <a:t>тишь</a:t>
            </a:r>
          </a:p>
          <a:p>
            <a:r>
              <a:rPr lang="ru-RU" sz="3200" dirty="0" smtClean="0">
                <a:latin typeface="Times New Roman" pitchFamily="18" charset="0"/>
              </a:rPr>
              <a:t>мышь</a:t>
            </a:r>
          </a:p>
          <a:p>
            <a:r>
              <a:rPr lang="ru-RU" sz="3200" dirty="0" smtClean="0">
                <a:latin typeface="Times New Roman" pitchFamily="18" charset="0"/>
              </a:rPr>
              <a:t>полночь </a:t>
            </a:r>
          </a:p>
          <a:p>
            <a:r>
              <a:rPr lang="ru-RU" sz="3200" dirty="0" smtClean="0">
                <a:latin typeface="Times New Roman" pitchFamily="18" charset="0"/>
              </a:rPr>
              <a:t>полночь</a:t>
            </a:r>
          </a:p>
          <a:p>
            <a:r>
              <a:rPr lang="ru-RU" sz="3200" dirty="0" smtClean="0">
                <a:latin typeface="Times New Roman" pitchFamily="18" charset="0"/>
              </a:rPr>
              <a:t>вещь</a:t>
            </a:r>
          </a:p>
          <a:p>
            <a:r>
              <a:rPr lang="ru-RU" sz="3200" dirty="0" smtClean="0">
                <a:latin typeface="Times New Roman" pitchFamily="18" charset="0"/>
              </a:rPr>
              <a:t>рожь</a:t>
            </a:r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1714488"/>
            <a:ext cx="1874424" cy="43088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сыч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шалаш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товарищ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сторож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ландыш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луч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карандаш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пейзаж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785926"/>
            <a:ext cx="7455503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 вариант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по, малыш(?),берегу, реки, бегал.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холодный, овраге, ключ(?), в, шумит.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 вариант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плащ(?), от, защитил, меня, дождя.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отец, багаж(?), вещи, в, сдал.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642918"/>
            <a:ext cx="54293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Составь предложения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336964" y="586921"/>
            <a:ext cx="6763428" cy="75384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Замени одним словом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484785"/>
            <a:ext cx="66967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Она бывает устной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письменной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бывает тупой и острый ( 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кухне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Верный преданный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Правда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лучше,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Вкусный, свекольный, наваристый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Чёрная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птица, вестник наступающей весны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 котором ездил Емеля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strike="sngStrik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Маленький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ребёнок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Добыча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охотника.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Середина ночи.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Горчица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оставляет во рту …. </a:t>
            </a:r>
          </a:p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Морской, речной бывает он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12845" y="1448318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вещь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3947" y="2929468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борщ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0273" y="3661864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грач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16496" y="4019197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печь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84833" y="4393303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малыш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50698" y="4731283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дичь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04495" y="5074616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полночь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79427" y="5481106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горечь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80813" y="5855212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пляж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86961" y="2182544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товарищ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92794" y="2532666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ложь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40831" y="1839739"/>
            <a:ext cx="185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itchFamily="34" charset="-122"/>
                <a:ea typeface="Microsoft YaHei UI" pitchFamily="34" charset="-122"/>
              </a:rPr>
              <a:t>нож</a:t>
            </a:r>
            <a:endParaRPr lang="ru-RU" sz="9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 UI" pitchFamily="34" charset="-122"/>
              <a:ea typeface="Microsoft YaHei U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055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1108</TotalTime>
  <Words>345</Words>
  <Application>Microsoft Office PowerPoint</Application>
  <PresentationFormat>Экран (4:3)</PresentationFormat>
  <Paragraphs>81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Microsoft YaHei UI</vt:lpstr>
      <vt:lpstr>Arial</vt:lpstr>
      <vt:lpstr>Calibri</vt:lpstr>
      <vt:lpstr>Century Gothic</vt:lpstr>
      <vt:lpstr>Helvetica Neue</vt:lpstr>
      <vt:lpstr>Times New Roman</vt:lpstr>
      <vt:lpstr>Verdana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1</cp:lastModifiedBy>
  <cp:revision>112</cp:revision>
  <dcterms:created xsi:type="dcterms:W3CDTF">2011-12-07T18:07:12Z</dcterms:created>
  <dcterms:modified xsi:type="dcterms:W3CDTF">2016-01-21T04:26:43Z</dcterms:modified>
</cp:coreProperties>
</file>