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1"/>
  </p:notesMasterIdLst>
  <p:sldIdLst>
    <p:sldId id="275" r:id="rId2"/>
    <p:sldId id="277" r:id="rId3"/>
    <p:sldId id="307" r:id="rId4"/>
    <p:sldId id="281" r:id="rId5"/>
    <p:sldId id="263" r:id="rId6"/>
    <p:sldId id="301" r:id="rId7"/>
    <p:sldId id="305" r:id="rId8"/>
    <p:sldId id="302" r:id="rId9"/>
    <p:sldId id="30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FF00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51" autoAdjust="0"/>
    <p:restoredTop sz="86323" autoAdjust="0"/>
  </p:normalViewPr>
  <p:slideViewPr>
    <p:cSldViewPr>
      <p:cViewPr varScale="1">
        <p:scale>
          <a:sx n="96" d="100"/>
          <a:sy n="96" d="100"/>
        </p:scale>
        <p:origin x="65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1093BB-970C-4D79-A368-A72A14E362F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6CE66A-F594-4A81-944E-83D4144F49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Хорошую речь хорошо слушать.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6CE66A-F594-4A81-944E-83D4144F499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Тема урока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6CE66A-F594-4A81-944E-83D4144F499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     Выполни упражнение 2 стр. 143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6CE66A-F594-4A81-944E-83D4144F499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Самопроверка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6CE66A-F594-4A81-944E-83D4144F499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Составь</a:t>
            </a:r>
            <a:r>
              <a:rPr lang="ru-RU" baseline="0" dirty="0" smtClean="0"/>
              <a:t> предложения.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6CE66A-F594-4A81-944E-83D4144F499D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3328-6571-408A-8FD2-A703593ACD29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1CCA8647-E7DE-48F0-9954-B9D9892398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42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3328-6571-408A-8FD2-A703593ACD29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CCA8647-E7DE-48F0-9954-B9D9892398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529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3328-6571-408A-8FD2-A703593ACD29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CCA8647-E7DE-48F0-9954-B9D9892398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9135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3328-6571-408A-8FD2-A703593ACD29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CCA8647-E7DE-48F0-9954-B9D9892398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234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3328-6571-408A-8FD2-A703593ACD29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CCA8647-E7DE-48F0-9954-B9D9892398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92820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3328-6571-408A-8FD2-A703593ACD29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CCA8647-E7DE-48F0-9954-B9D9892398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1113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3328-6571-408A-8FD2-A703593ACD29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A8647-E7DE-48F0-9954-B9D9892398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6494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3328-6571-408A-8FD2-A703593ACD29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A8647-E7DE-48F0-9954-B9D9892398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921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3328-6571-408A-8FD2-A703593ACD29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A8647-E7DE-48F0-9954-B9D9892398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62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3328-6571-408A-8FD2-A703593ACD29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CCA8647-E7DE-48F0-9954-B9D9892398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355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3328-6571-408A-8FD2-A703593ACD29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CCA8647-E7DE-48F0-9954-B9D9892398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775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3328-6571-408A-8FD2-A703593ACD29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CCA8647-E7DE-48F0-9954-B9D9892398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787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3328-6571-408A-8FD2-A703593ACD29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A8647-E7DE-48F0-9954-B9D9892398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486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3328-6571-408A-8FD2-A703593ACD29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A8647-E7DE-48F0-9954-B9D9892398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521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3328-6571-408A-8FD2-A703593ACD29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A8647-E7DE-48F0-9954-B9D9892398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118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3328-6571-408A-8FD2-A703593ACD29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CCA8647-E7DE-48F0-9954-B9D9892398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807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A3328-6571-408A-8FD2-A703593ACD29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CCA8647-E7DE-48F0-9954-B9D9892398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662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  <p:sldLayoutId id="2147483724" r:id="rId15"/>
    <p:sldLayoutId id="214748372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1714488"/>
            <a:ext cx="764386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99"/>
                </a:solidFill>
                <a:latin typeface="Arial"/>
                <a:cs typeface="Arial"/>
              </a:rPr>
              <a:t>Урок русского языка</a:t>
            </a:r>
          </a:p>
          <a:p>
            <a:pPr algn="ctr"/>
            <a:r>
              <a:rPr lang="ru-RU" sz="54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99"/>
                </a:solidFill>
                <a:latin typeface="Arial"/>
                <a:cs typeface="Arial"/>
              </a:rPr>
              <a:t> </a:t>
            </a:r>
            <a:endParaRPr lang="ru-RU" sz="54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99"/>
              </a:solidFill>
              <a:latin typeface="Arial"/>
              <a:cs typeface="Arial"/>
            </a:endParaRPr>
          </a:p>
        </p:txBody>
      </p:sp>
      <p:pic>
        <p:nvPicPr>
          <p:cNvPr id="4" name="Picture 4" descr="http://s47.radikal.ru/i117/1009/e5/f8cba0e3fca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4357694"/>
            <a:ext cx="4382147" cy="197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1538" y="1428736"/>
            <a:ext cx="70723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2" descr="C41-33 копи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572396" y="4714884"/>
            <a:ext cx="1337198" cy="1915986"/>
          </a:xfrm>
          <a:prstGeom prst="rect">
            <a:avLst/>
          </a:prstGeom>
          <a:noFill/>
          <a:ln/>
        </p:spPr>
      </p:pic>
      <p:sp>
        <p:nvSpPr>
          <p:cNvPr id="3" name="Прямоугольник 2"/>
          <p:cNvSpPr/>
          <p:nvPr/>
        </p:nvSpPr>
        <p:spPr>
          <a:xfrm>
            <a:off x="899592" y="1932451"/>
            <a:ext cx="77048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i="1" dirty="0">
                <a:latin typeface="Helvetica Neue"/>
              </a:rPr>
              <a:t>Кто не стыдится спрашивать, узнаёт </a:t>
            </a:r>
            <a:r>
              <a:rPr lang="ru-RU" sz="5400" b="1" i="1" dirty="0" smtClean="0">
                <a:latin typeface="Helvetica Neue"/>
              </a:rPr>
              <a:t>многое.</a:t>
            </a:r>
            <a:endParaRPr lang="ru-RU" sz="5400" b="1" i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2700" indent="444500"/>
            <a:endParaRPr lang="ru-RU" altLang="ru-RU"/>
          </a:p>
          <a:p>
            <a:pPr marL="12700" indent="444500">
              <a:buFont typeface="Wingdings" panose="05000000000000000000" pitchFamily="2" charset="2"/>
              <a:buNone/>
            </a:pPr>
            <a:endParaRPr lang="ru-RU" altLang="ru-RU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684213" y="2133600"/>
            <a:ext cx="7920037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47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7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ru-RU" altLang="ru-RU" sz="3600" b="1">
                <a:latin typeface="Verdana" panose="020B0604030504040204" pitchFamily="34" charset="0"/>
              </a:rPr>
              <a:t>Колючий ёж убежал в лесную глушь. Трубач играет марш. Настала темная ночь. Мы купили дорогую вещь. Он примерил новый плащ. Меня охватила сильная дрожь</a:t>
            </a:r>
            <a:r>
              <a:rPr lang="ru-RU" altLang="ru-RU" b="1">
                <a:latin typeface="Verdana" panose="020B0604030504040204" pitchFamily="34" charset="0"/>
              </a:rPr>
              <a:t>. 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84213" y="2133600"/>
            <a:ext cx="7920037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47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7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ru-RU" altLang="ru-RU" sz="3600" b="1" dirty="0">
                <a:latin typeface="Verdana" panose="020B0604030504040204" pitchFamily="34" charset="0"/>
              </a:rPr>
              <a:t>Колючий </a:t>
            </a:r>
            <a:r>
              <a:rPr lang="ru-RU" altLang="ru-RU" sz="3600" b="1" dirty="0">
                <a:solidFill>
                  <a:srgbClr val="009900"/>
                </a:solidFill>
                <a:latin typeface="Verdana" panose="020B0604030504040204" pitchFamily="34" charset="0"/>
              </a:rPr>
              <a:t>ёж </a:t>
            </a:r>
            <a:r>
              <a:rPr lang="ru-RU" altLang="ru-RU" sz="3600" b="1" dirty="0">
                <a:latin typeface="Verdana" panose="020B0604030504040204" pitchFamily="34" charset="0"/>
              </a:rPr>
              <a:t>убежал в лесную </a:t>
            </a:r>
            <a:r>
              <a:rPr lang="ru-RU" altLang="ru-RU" sz="3600" b="1" dirty="0">
                <a:solidFill>
                  <a:srgbClr val="009900"/>
                </a:solidFill>
                <a:latin typeface="Verdana" panose="020B0604030504040204" pitchFamily="34" charset="0"/>
              </a:rPr>
              <a:t>глушь</a:t>
            </a:r>
            <a:r>
              <a:rPr lang="ru-RU" altLang="ru-RU" sz="3600" b="1" dirty="0">
                <a:latin typeface="Verdana" panose="020B0604030504040204" pitchFamily="34" charset="0"/>
              </a:rPr>
              <a:t>. </a:t>
            </a:r>
            <a:r>
              <a:rPr lang="ru-RU" altLang="ru-RU" sz="3600" b="1" dirty="0">
                <a:solidFill>
                  <a:srgbClr val="009900"/>
                </a:solidFill>
                <a:latin typeface="Verdana" panose="020B0604030504040204" pitchFamily="34" charset="0"/>
              </a:rPr>
              <a:t>Трубач</a:t>
            </a:r>
            <a:r>
              <a:rPr lang="ru-RU" altLang="ru-RU" sz="3600" b="1" dirty="0">
                <a:latin typeface="Verdana" panose="020B0604030504040204" pitchFamily="34" charset="0"/>
              </a:rPr>
              <a:t> играет </a:t>
            </a:r>
            <a:r>
              <a:rPr lang="ru-RU" altLang="ru-RU" sz="3600" b="1" dirty="0">
                <a:solidFill>
                  <a:srgbClr val="009900"/>
                </a:solidFill>
                <a:latin typeface="Verdana" panose="020B0604030504040204" pitchFamily="34" charset="0"/>
              </a:rPr>
              <a:t>марш</a:t>
            </a:r>
            <a:r>
              <a:rPr lang="ru-RU" altLang="ru-RU" sz="3600" b="1" dirty="0">
                <a:latin typeface="Verdana" panose="020B0604030504040204" pitchFamily="34" charset="0"/>
              </a:rPr>
              <a:t>. Настала темная </a:t>
            </a:r>
            <a:r>
              <a:rPr lang="ru-RU" altLang="ru-RU" sz="3600" b="1" dirty="0">
                <a:solidFill>
                  <a:srgbClr val="009900"/>
                </a:solidFill>
                <a:latin typeface="Verdana" panose="020B0604030504040204" pitchFamily="34" charset="0"/>
              </a:rPr>
              <a:t>ночь</a:t>
            </a:r>
            <a:r>
              <a:rPr lang="ru-RU" altLang="ru-RU" sz="3600" b="1" dirty="0">
                <a:latin typeface="Verdana" panose="020B0604030504040204" pitchFamily="34" charset="0"/>
              </a:rPr>
              <a:t>. Мы купили дорогую </a:t>
            </a:r>
            <a:r>
              <a:rPr lang="ru-RU" altLang="ru-RU" sz="3600" b="1" dirty="0">
                <a:solidFill>
                  <a:srgbClr val="009900"/>
                </a:solidFill>
                <a:latin typeface="Verdana" panose="020B0604030504040204" pitchFamily="34" charset="0"/>
              </a:rPr>
              <a:t>вещь</a:t>
            </a:r>
            <a:r>
              <a:rPr lang="ru-RU" altLang="ru-RU" sz="3600" b="1" dirty="0">
                <a:latin typeface="Verdana" panose="020B0604030504040204" pitchFamily="34" charset="0"/>
              </a:rPr>
              <a:t>. Он примерил новый </a:t>
            </a:r>
            <a:r>
              <a:rPr lang="ru-RU" altLang="ru-RU" sz="3600" b="1" dirty="0">
                <a:solidFill>
                  <a:srgbClr val="009900"/>
                </a:solidFill>
                <a:latin typeface="Verdana" panose="020B0604030504040204" pitchFamily="34" charset="0"/>
              </a:rPr>
              <a:t>плащ</a:t>
            </a:r>
            <a:r>
              <a:rPr lang="ru-RU" altLang="ru-RU" sz="3600" b="1" dirty="0">
                <a:latin typeface="Verdana" panose="020B0604030504040204" pitchFamily="34" charset="0"/>
              </a:rPr>
              <a:t>. Меня охватила сильная </a:t>
            </a:r>
            <a:r>
              <a:rPr lang="ru-RU" altLang="ru-RU" sz="3600" b="1" dirty="0">
                <a:solidFill>
                  <a:srgbClr val="009900"/>
                </a:solidFill>
                <a:latin typeface="Verdana" panose="020B0604030504040204" pitchFamily="34" charset="0"/>
              </a:rPr>
              <a:t>дрожь</a:t>
            </a:r>
            <a:r>
              <a:rPr lang="ru-RU" altLang="ru-RU" b="1" dirty="0">
                <a:latin typeface="Verdana" panose="020B060403050404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4507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2071678"/>
            <a:ext cx="78581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Правописание мягкого знака </a:t>
            </a:r>
          </a:p>
          <a:p>
            <a:pPr algn="ctr"/>
            <a:r>
              <a:rPr lang="ru-RU" sz="36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после шипящих</a:t>
            </a:r>
          </a:p>
          <a:p>
            <a:pPr algn="ctr"/>
            <a:r>
              <a:rPr lang="ru-RU" sz="36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на конце имен существительных.</a:t>
            </a:r>
          </a:p>
          <a:p>
            <a:pPr algn="ctr"/>
            <a:r>
              <a:rPr lang="ru-RU" sz="36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endParaRPr lang="ru-RU" sz="36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6">
                  <a:lumMod val="50000"/>
                </a:schemeClr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7" name="Picture 6" descr="BOOK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16745" y="6253164"/>
            <a:ext cx="1227255" cy="604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QUILLPE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9520" y="5541965"/>
            <a:ext cx="869373" cy="1316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3000364" y="571480"/>
            <a:ext cx="29971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Тема урока</a:t>
            </a:r>
            <a:endParaRPr lang="ru-RU" sz="4000" b="1" u="sng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305050" y="514350"/>
            <a:ext cx="2898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32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1331913" y="260350"/>
            <a:ext cx="6459537" cy="711200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50000">
                <a:srgbClr val="FFFFFF"/>
              </a:gs>
              <a:gs pos="100000">
                <a:srgbClr val="FFCC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1835150" y="333375"/>
            <a:ext cx="5383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Определить часть речи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1331913" y="1627188"/>
            <a:ext cx="6356350" cy="1154112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50000">
                <a:srgbClr val="FFFFFF"/>
              </a:gs>
              <a:gs pos="100000">
                <a:srgbClr val="FFCC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2884488" y="1798638"/>
            <a:ext cx="28987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solidFill>
                  <a:schemeClr val="accent2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6156325" y="2852738"/>
            <a:ext cx="1588" cy="639762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4356100" y="981075"/>
            <a:ext cx="1588" cy="64135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2843213" y="4652963"/>
            <a:ext cx="1587" cy="785812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1187450" y="3509963"/>
            <a:ext cx="3354388" cy="1143000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50000">
                <a:srgbClr val="FFCC99">
                  <a:gamma/>
                  <a:tint val="0"/>
                  <a:invGamma/>
                </a:srgbClr>
              </a:gs>
              <a:gs pos="100000">
                <a:srgbClr val="FFCC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4872038" y="3509963"/>
            <a:ext cx="3013075" cy="1143000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50000">
                <a:srgbClr val="FFFFFF"/>
              </a:gs>
              <a:gs pos="100000">
                <a:srgbClr val="FFCC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1547813" y="3789363"/>
            <a:ext cx="26638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>
                <a:solidFill>
                  <a:srgbClr val="990000"/>
                </a:solidFill>
                <a:latin typeface="Times New Roman" pitchFamily="18" charset="0"/>
              </a:rPr>
              <a:t>Женский род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4872038" y="3767138"/>
            <a:ext cx="29813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>
                <a:solidFill>
                  <a:srgbClr val="990000"/>
                </a:solidFill>
                <a:latin typeface="Times New Roman" pitchFamily="18" charset="0"/>
              </a:rPr>
              <a:t>Мужской род</a:t>
            </a:r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2700338" y="2852738"/>
            <a:ext cx="1587" cy="639762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27" name="Rectangle 19"/>
          <p:cNvSpPr>
            <a:spLocks noChangeArrowheads="1"/>
          </p:cNvSpPr>
          <p:nvPr/>
        </p:nvSpPr>
        <p:spPr bwMode="auto">
          <a:xfrm>
            <a:off x="2387600" y="5480050"/>
            <a:ext cx="911225" cy="711200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50000">
                <a:srgbClr val="FFFFFF"/>
              </a:gs>
              <a:gs pos="100000">
                <a:srgbClr val="FFCC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2554288" y="5565775"/>
            <a:ext cx="5794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>
                <a:solidFill>
                  <a:srgbClr val="990000"/>
                </a:solidFill>
                <a:latin typeface="Times New Roman" pitchFamily="18" charset="0"/>
              </a:rPr>
              <a:t>Ь</a:t>
            </a:r>
          </a:p>
        </p:txBody>
      </p:sp>
      <p:sp>
        <p:nvSpPr>
          <p:cNvPr id="17429" name="Rectangle 21"/>
          <p:cNvSpPr>
            <a:spLocks noChangeArrowheads="1"/>
          </p:cNvSpPr>
          <p:nvPr/>
        </p:nvSpPr>
        <p:spPr bwMode="auto">
          <a:xfrm>
            <a:off x="5783263" y="5480050"/>
            <a:ext cx="911225" cy="711200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50000">
                <a:srgbClr val="FFCC99">
                  <a:gamma/>
                  <a:tint val="0"/>
                  <a:invGamma/>
                </a:srgbClr>
              </a:gs>
              <a:gs pos="100000">
                <a:srgbClr val="FFCC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6030913" y="5480050"/>
            <a:ext cx="473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>
                <a:solidFill>
                  <a:srgbClr val="990000"/>
                </a:solidFill>
                <a:latin typeface="Times New Roman" pitchFamily="18" charset="0"/>
              </a:rPr>
              <a:t>Ь</a:t>
            </a:r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 flipV="1">
            <a:off x="6000760" y="5643578"/>
            <a:ext cx="496887" cy="354013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 flipH="1" flipV="1">
            <a:off x="6000760" y="5643578"/>
            <a:ext cx="496887" cy="354013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>
            <a:off x="6227763" y="4652963"/>
            <a:ext cx="0" cy="792162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1331913" y="1628775"/>
            <a:ext cx="63357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000099"/>
                </a:solidFill>
                <a:latin typeface="Times New Roman" pitchFamily="18" charset="0"/>
              </a:rPr>
              <a:t>Если это существительное с шипящим на конце– определить род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7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7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7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7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7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7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7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7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7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7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00100" y="1357298"/>
            <a:ext cx="74295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</a:rPr>
              <a:t>Тёмная ночь. В лесу такая тишь! Только изредка кричит сыч, да шуршит мышь.</a:t>
            </a:r>
          </a:p>
          <a:p>
            <a:r>
              <a:rPr lang="ru-RU" sz="2800" dirty="0" smtClean="0">
                <a:latin typeface="Times New Roman" pitchFamily="18" charset="0"/>
              </a:rPr>
              <a:t>Наш шалаш стоит на берегу реки. Мой товарищ крепко спит, а я как сторож не сомкнул глаз. В полночь из-за тучи вышла полная луна и осветила на поляне каждую вещь. Как чудесен ландыш в свете луны! Ночь тянулась долго, но вот первый луч солнца упал на рожь. Хотелось взять  карандаш и нарисовать этот утренний пейзаж.</a:t>
            </a:r>
            <a:endParaRPr lang="ru-RU" sz="2800" dirty="0"/>
          </a:p>
        </p:txBody>
      </p:sp>
      <p:pic>
        <p:nvPicPr>
          <p:cNvPr id="6" name="Рисунок 8" descr="http://www.edu.murmansk.ru/www/no/metodic/metod/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428728" cy="12031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757364" y="428604"/>
            <a:ext cx="36870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u="sng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Самопроверка</a:t>
            </a:r>
            <a:r>
              <a:rPr lang="ru-RU" sz="4000" b="1" u="sng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000" b="1" u="sng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14480" y="1785926"/>
            <a:ext cx="172034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</a:rPr>
              <a:t>ночь</a:t>
            </a:r>
          </a:p>
          <a:p>
            <a:r>
              <a:rPr lang="ru-RU" sz="3200" dirty="0" smtClean="0">
                <a:latin typeface="Times New Roman" pitchFamily="18" charset="0"/>
              </a:rPr>
              <a:t>тишь</a:t>
            </a:r>
          </a:p>
          <a:p>
            <a:r>
              <a:rPr lang="ru-RU" sz="3200" dirty="0" smtClean="0">
                <a:latin typeface="Times New Roman" pitchFamily="18" charset="0"/>
              </a:rPr>
              <a:t>мышь</a:t>
            </a:r>
          </a:p>
          <a:p>
            <a:r>
              <a:rPr lang="ru-RU" sz="3200" dirty="0" smtClean="0">
                <a:latin typeface="Times New Roman" pitchFamily="18" charset="0"/>
              </a:rPr>
              <a:t>полночь </a:t>
            </a:r>
          </a:p>
          <a:p>
            <a:r>
              <a:rPr lang="ru-RU" sz="3200" dirty="0" smtClean="0">
                <a:latin typeface="Times New Roman" pitchFamily="18" charset="0"/>
              </a:rPr>
              <a:t>полночь</a:t>
            </a:r>
          </a:p>
          <a:p>
            <a:r>
              <a:rPr lang="ru-RU" sz="3200" dirty="0" smtClean="0">
                <a:latin typeface="Times New Roman" pitchFamily="18" charset="0"/>
              </a:rPr>
              <a:t>вещь</a:t>
            </a:r>
          </a:p>
          <a:p>
            <a:r>
              <a:rPr lang="ru-RU" sz="3200" dirty="0" smtClean="0">
                <a:latin typeface="Times New Roman" pitchFamily="18" charset="0"/>
              </a:rPr>
              <a:t>рожь</a:t>
            </a:r>
            <a:endParaRPr lang="ru-RU" sz="3200" dirty="0" smtClean="0"/>
          </a:p>
          <a:p>
            <a:endParaRPr lang="ru-RU" sz="3200" dirty="0" smtClean="0"/>
          </a:p>
          <a:p>
            <a:endParaRPr lang="ru-RU" sz="3200" dirty="0" smtClean="0"/>
          </a:p>
          <a:p>
            <a:endParaRPr lang="ru-RU" sz="3200" dirty="0" smtClean="0"/>
          </a:p>
          <a:p>
            <a:endParaRPr lang="ru-RU" sz="3200" dirty="0" smtClean="0"/>
          </a:p>
          <a:p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286380" y="1714488"/>
            <a:ext cx="1874424" cy="43088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сыч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шалаш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товарищ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сторож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ландыш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луч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карандаш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пейзаж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5786" y="1785926"/>
            <a:ext cx="7455503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 вариант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по, малыш(?),берегу, реки, бегал.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холодный, овраге, ключ(?), в, шумит.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 вариант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плащ(?), от, защитил, меня, дождя.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отец, багаж(?), вещи, в, сдал.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14480" y="642918"/>
            <a:ext cx="54293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u="sng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Составь предложения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4"/>
          <p:cNvSpPr>
            <a:spLocks noChangeArrowheads="1" noChangeShapeType="1" noTextEdit="1"/>
          </p:cNvSpPr>
          <p:nvPr/>
        </p:nvSpPr>
        <p:spPr bwMode="auto">
          <a:xfrm>
            <a:off x="1336964" y="586921"/>
            <a:ext cx="6763428" cy="75384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Замени одним словом</a:t>
            </a:r>
            <a:endParaRPr lang="ru-RU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1484785"/>
            <a:ext cx="66967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Она бывает устной и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письменной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бывает тупой и острый ( на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кухне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Верный преданный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друг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Правда 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лучше,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чем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Вкусный, свекольный, наваристый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Чёрная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птица, вестник наступающей весны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на котором ездил Емеля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strike="sngStrik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400" b="1" strike="sngStrik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Маленький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ребёнок 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Добыча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охотника.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Середина ночи. 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Горчица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оставляет во рту …. 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Морской, речной бывает он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912845" y="1448318"/>
            <a:ext cx="18517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 UI" pitchFamily="34" charset="-122"/>
                <a:ea typeface="Microsoft YaHei UI" pitchFamily="34" charset="-122"/>
              </a:rPr>
              <a:t>вещь</a:t>
            </a:r>
            <a:endParaRPr lang="ru-RU" sz="9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 UI" pitchFamily="34" charset="-122"/>
              <a:ea typeface="Microsoft YaHei UI" pitchFamily="34" charset="-122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73947" y="2929468"/>
            <a:ext cx="18517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 UI" pitchFamily="34" charset="-122"/>
                <a:ea typeface="Microsoft YaHei UI" pitchFamily="34" charset="-122"/>
              </a:rPr>
              <a:t>борщ</a:t>
            </a:r>
            <a:endParaRPr lang="ru-RU" sz="9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 UI" pitchFamily="34" charset="-122"/>
              <a:ea typeface="Microsoft YaHei UI" pitchFamily="34" charset="-12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20273" y="3661864"/>
            <a:ext cx="18517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 UI" pitchFamily="34" charset="-122"/>
                <a:ea typeface="Microsoft YaHei UI" pitchFamily="34" charset="-122"/>
              </a:rPr>
              <a:t>грач</a:t>
            </a:r>
            <a:endParaRPr lang="ru-RU" sz="9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 UI" pitchFamily="34" charset="-122"/>
              <a:ea typeface="Microsoft YaHei UI" pitchFamily="34" charset="-12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16496" y="4019197"/>
            <a:ext cx="18517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 UI" pitchFamily="34" charset="-122"/>
                <a:ea typeface="Microsoft YaHei UI" pitchFamily="34" charset="-122"/>
              </a:rPr>
              <a:t>печь</a:t>
            </a:r>
            <a:endParaRPr lang="ru-RU" sz="9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 UI" pitchFamily="34" charset="-122"/>
              <a:ea typeface="Microsoft YaHei UI" pitchFamily="34" charset="-122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84833" y="4393303"/>
            <a:ext cx="18517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 UI" pitchFamily="34" charset="-122"/>
                <a:ea typeface="Microsoft YaHei UI" pitchFamily="34" charset="-122"/>
              </a:rPr>
              <a:t>малыш</a:t>
            </a:r>
            <a:endParaRPr lang="ru-RU" sz="9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 UI" pitchFamily="34" charset="-122"/>
              <a:ea typeface="Microsoft YaHei UI" pitchFamily="34" charset="-122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50698" y="4731283"/>
            <a:ext cx="18517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 UI" pitchFamily="34" charset="-122"/>
                <a:ea typeface="Microsoft YaHei UI" pitchFamily="34" charset="-122"/>
              </a:rPr>
              <a:t>дичь</a:t>
            </a:r>
            <a:endParaRPr lang="ru-RU" sz="9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 UI" pitchFamily="34" charset="-122"/>
              <a:ea typeface="Microsoft YaHei UI" pitchFamily="34" charset="-122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404495" y="5074616"/>
            <a:ext cx="18517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 UI" pitchFamily="34" charset="-122"/>
                <a:ea typeface="Microsoft YaHei UI" pitchFamily="34" charset="-122"/>
              </a:rPr>
              <a:t>полночь</a:t>
            </a:r>
            <a:endParaRPr lang="ru-RU" sz="9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 UI" pitchFamily="34" charset="-122"/>
              <a:ea typeface="Microsoft YaHei UI" pitchFamily="34" charset="-122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779427" y="5481106"/>
            <a:ext cx="18517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 UI" pitchFamily="34" charset="-122"/>
                <a:ea typeface="Microsoft YaHei UI" pitchFamily="34" charset="-122"/>
              </a:rPr>
              <a:t>горечь</a:t>
            </a:r>
            <a:endParaRPr lang="ru-RU" sz="9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 UI" pitchFamily="34" charset="-122"/>
              <a:ea typeface="Microsoft YaHei UI" pitchFamily="34" charset="-122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180813" y="5855212"/>
            <a:ext cx="18517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 UI" pitchFamily="34" charset="-122"/>
                <a:ea typeface="Microsoft YaHei UI" pitchFamily="34" charset="-122"/>
              </a:rPr>
              <a:t>пляж</a:t>
            </a:r>
            <a:endParaRPr lang="ru-RU" sz="9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 UI" pitchFamily="34" charset="-122"/>
              <a:ea typeface="Microsoft YaHei UI" pitchFamily="34" charset="-12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986961" y="2182544"/>
            <a:ext cx="18517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 UI" pitchFamily="34" charset="-122"/>
                <a:ea typeface="Microsoft YaHei UI" pitchFamily="34" charset="-122"/>
              </a:rPr>
              <a:t>товарищ</a:t>
            </a:r>
            <a:endParaRPr lang="ru-RU" sz="9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 UI" pitchFamily="34" charset="-122"/>
              <a:ea typeface="Microsoft YaHei UI" pitchFamily="34" charset="-12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792794" y="2532666"/>
            <a:ext cx="18517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 UI" pitchFamily="34" charset="-122"/>
                <a:ea typeface="Microsoft YaHei UI" pitchFamily="34" charset="-122"/>
              </a:rPr>
              <a:t>ложь</a:t>
            </a:r>
            <a:endParaRPr lang="ru-RU" sz="9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 UI" pitchFamily="34" charset="-122"/>
              <a:ea typeface="Microsoft YaHei UI" pitchFamily="34" charset="-122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540831" y="1839739"/>
            <a:ext cx="18517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 UI" pitchFamily="34" charset="-122"/>
                <a:ea typeface="Microsoft YaHei UI" pitchFamily="34" charset="-122"/>
              </a:rPr>
              <a:t>нож</a:t>
            </a:r>
            <a:endParaRPr lang="ru-RU" sz="9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 UI" pitchFamily="34" charset="-122"/>
              <a:ea typeface="Microsoft YaHei U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60551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1108</TotalTime>
  <Words>345</Words>
  <Application>Microsoft Office PowerPoint</Application>
  <PresentationFormat>Экран (4:3)</PresentationFormat>
  <Paragraphs>81</Paragraphs>
  <Slides>9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9" baseType="lpstr">
      <vt:lpstr>Microsoft YaHei UI</vt:lpstr>
      <vt:lpstr>Arial</vt:lpstr>
      <vt:lpstr>Calibri</vt:lpstr>
      <vt:lpstr>Century Gothic</vt:lpstr>
      <vt:lpstr>Helvetica Neue</vt:lpstr>
      <vt:lpstr>Times New Roman</vt:lpstr>
      <vt:lpstr>Verdana</vt:lpstr>
      <vt:lpstr>Wingdings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1</cp:lastModifiedBy>
  <cp:revision>112</cp:revision>
  <dcterms:created xsi:type="dcterms:W3CDTF">2011-12-07T18:07:12Z</dcterms:created>
  <dcterms:modified xsi:type="dcterms:W3CDTF">2016-01-21T04:26:43Z</dcterms:modified>
</cp:coreProperties>
</file>