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6"/>
  </p:notesMasterIdLst>
  <p:sldIdLst>
    <p:sldId id="343" r:id="rId2"/>
    <p:sldId id="344" r:id="rId3"/>
    <p:sldId id="345" r:id="rId4"/>
    <p:sldId id="346" r:id="rId5"/>
    <p:sldId id="347" r:id="rId6"/>
    <p:sldId id="348" r:id="rId7"/>
    <p:sldId id="350" r:id="rId8"/>
    <p:sldId id="351" r:id="rId9"/>
    <p:sldId id="355" r:id="rId10"/>
    <p:sldId id="353" r:id="rId11"/>
    <p:sldId id="356" r:id="rId12"/>
    <p:sldId id="357" r:id="rId13"/>
    <p:sldId id="358" r:id="rId14"/>
    <p:sldId id="359" r:id="rId15"/>
    <p:sldId id="360" r:id="rId16"/>
    <p:sldId id="361" r:id="rId17"/>
    <p:sldId id="362" r:id="rId18"/>
    <p:sldId id="363" r:id="rId19"/>
    <p:sldId id="365" r:id="rId20"/>
    <p:sldId id="366" r:id="rId21"/>
    <p:sldId id="352" r:id="rId22"/>
    <p:sldId id="367" r:id="rId23"/>
    <p:sldId id="368" r:id="rId24"/>
    <p:sldId id="369" r:id="rId25"/>
  </p:sldIdLst>
  <p:sldSz cx="9144000" cy="6858000" type="screen4x3"/>
  <p:notesSz cx="6858000" cy="9144000"/>
  <p:defaultTextStyle>
    <a:defPPr>
      <a:defRPr lang="en-AU"/>
    </a:defPPr>
    <a:lvl1pPr algn="ctr" rtl="0" fontAlgn="base">
      <a:spcBef>
        <a:spcPct val="0"/>
      </a:spcBef>
      <a:spcAft>
        <a:spcPct val="0"/>
      </a:spcAft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FF0066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9900"/>
    <a:srgbClr val="FFFFFF"/>
    <a:srgbClr val="FF0066"/>
    <a:srgbClr val="9900FF"/>
    <a:srgbClr val="6600FF"/>
    <a:srgbClr val="9933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15" autoAdjust="0"/>
    <p:restoredTop sz="93678" autoAdjust="0"/>
  </p:normalViewPr>
  <p:slideViewPr>
    <p:cSldViewPr>
      <p:cViewPr>
        <p:scale>
          <a:sx n="55" d="100"/>
          <a:sy n="55" d="100"/>
        </p:scale>
        <p:origin x="-2382" y="-8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9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202F565-B640-466A-B48C-08612C4E652A}" type="datetimeFigureOut">
              <a:rPr lang="ru-RU"/>
              <a:pPr>
                <a:defRPr/>
              </a:pPr>
              <a:t>31.01.2016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AE7D8DB-A125-4C4C-AE10-24FF198DE5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348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Пришла красавица – весна!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3183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Прилетели грачи с теплых краев…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53504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Без тропинок, без дорог,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с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ерый катится клубок,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о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 в иголках острых сплошь,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п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отому, что это …  еж!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1682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 это ежиха  гуляет со своим ежонком на траве…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0120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Деревья начали оживать, на ветках распускаются почки…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80821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на этом дереве из почек уже показались первые зеленые листочки.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37765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веточка вербы, зеленые листья так и тянутся к солнцу.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5166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Прилетели грачи.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6007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Ласточка с весною снова к нам летит.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2853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Скворцы прилетели, нашли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скворешник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поселились в нем.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2215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 это тоже скворцы, они греются на солнышке.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7830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Солнышко стало нас радовать и светить все больше и больше. Стало теплее.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64438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Хитрый кот разлегся под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скворешником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делает вид, что спит..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704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Этот кот тоже решил понюхать,</a:t>
            </a:r>
            <a:r>
              <a:rPr lang="ru-RU" baseline="0" dirty="0" smtClean="0"/>
              <a:t> чем пахнет подснежник…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7862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Сосульки появились на крышах, их много – значит пришла весна.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590145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Вот какими огромными могут быть сосульки…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8562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1879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В лесу стало светлее и теплее от солнечных лучей.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0036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Это берлога медведя после зимы. Снег растаял и ее стало видно.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0477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Медведь прогуливается в поисках еды по лесу….. </a:t>
            </a:r>
            <a:endParaRPr lang="ru-RU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1682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Снег на реках, озерах стал превращаться в льдинки, начал таять…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902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Вода после зимы темная, холодная…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80253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А это храбрый подснежник пробивается сквозь снег, тянется к солнышку…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1296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 эти</a:t>
            </a:r>
            <a:r>
              <a:rPr lang="ru-RU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подснежники пробивают себе дорогу сквозь снег, тянутся к солнышку…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E7D8DB-A125-4C4C-AE10-24FF198DE571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4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F434A-1EAA-4EF3-ADE0-D19AC5B6F71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02371917"/>
      </p:ext>
    </p:extLst>
  </p:cSld>
  <p:clrMapOvr>
    <a:masterClrMapping/>
  </p:clrMapOvr>
  <p:transition spd="slow" advClick="0" advTm="2000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02FF-9765-4522-BD9B-483A0EF2921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881110"/>
      </p:ext>
    </p:extLst>
  </p:cSld>
  <p:clrMapOvr>
    <a:masterClrMapping/>
  </p:clrMapOvr>
  <p:transition spd="slow" advClick="0" advTm="2000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73F39-7CA2-4F57-94CD-448B207393FE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169918"/>
      </p:ext>
    </p:extLst>
  </p:cSld>
  <p:clrMapOvr>
    <a:masterClrMapping/>
  </p:clrMapOvr>
  <p:transition spd="slow" advClick="0" advTm="2000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DF3DD-1FDC-41D8-BC63-76D3D572AD1D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8678322"/>
      </p:ext>
    </p:extLst>
  </p:cSld>
  <p:clrMapOvr>
    <a:masterClrMapping/>
  </p:clrMapOvr>
  <p:transition spd="slow" advClick="0" advTm="2000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3F3CE-7D53-47F2-B284-0E9D5D7DCAD7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0945105"/>
      </p:ext>
    </p:extLst>
  </p:cSld>
  <p:clrMapOvr>
    <a:masterClrMapping/>
  </p:clrMapOvr>
  <p:transition spd="slow" advClick="0" advTm="2000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8ABBD-FC85-463B-AC36-AAD09246AA36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84880568"/>
      </p:ext>
    </p:extLst>
  </p:cSld>
  <p:clrMapOvr>
    <a:masterClrMapping/>
  </p:clrMapOvr>
  <p:transition spd="slow" advClick="0" advTm="2000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6A61-704E-461C-A999-D7F1FC9CCA95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2715507"/>
      </p:ext>
    </p:extLst>
  </p:cSld>
  <p:clrMapOvr>
    <a:masterClrMapping/>
  </p:clrMapOvr>
  <p:transition spd="slow" advClick="0" advTm="2000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2E75F-116A-4A9B-975D-77F43A9D9489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93436938"/>
      </p:ext>
    </p:extLst>
  </p:cSld>
  <p:clrMapOvr>
    <a:masterClrMapping/>
  </p:clrMapOvr>
  <p:transition spd="slow" advClick="0" advTm="2000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E10A8-3095-4B9F-BB25-7BC1F9E756D8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305469"/>
      </p:ext>
    </p:extLst>
  </p:cSld>
  <p:clrMapOvr>
    <a:masterClrMapping/>
  </p:clrMapOvr>
  <p:transition spd="slow" advClick="0" advTm="2000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02167-A284-4A5C-8345-85DA9ED8E010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0776666"/>
      </p:ext>
    </p:extLst>
  </p:cSld>
  <p:clrMapOvr>
    <a:masterClrMapping/>
  </p:clrMapOvr>
  <p:transition spd="slow" advClick="0" advTm="2000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25FB-BE0F-418F-82F3-784ED76330DB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32123295"/>
      </p:ext>
    </p:extLst>
  </p:cSld>
  <p:clrMapOvr>
    <a:masterClrMapping/>
  </p:clrMapOvr>
  <p:transition spd="slow" advClick="0" advTm="2000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2F1FF0A2-9724-463C-A20E-685FFD164D44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 advClick="0" advTm="2000">
    <p:randomBar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lanetapozitiva.ru/uploads_guestbook/full/0_2ccf7_fdf73bb2_XL5849.jpe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47138"/>
            <a:ext cx="6192688" cy="589017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372200" y="347138"/>
            <a:ext cx="259228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r>
              <a:rPr lang="ru-RU" sz="3600" dirty="0" smtClean="0">
                <a:solidFill>
                  <a:srgbClr val="00B050"/>
                </a:solidFill>
              </a:rPr>
              <a:t>Пришла </a:t>
            </a:r>
            <a:r>
              <a:rPr lang="ru-RU" sz="3600" dirty="0">
                <a:solidFill>
                  <a:srgbClr val="00B050"/>
                </a:solidFill>
              </a:rPr>
              <a:t>красавица – весна!</a:t>
            </a:r>
          </a:p>
        </p:txBody>
      </p:sp>
    </p:spTree>
    <p:extLst>
      <p:ext uri="{BB962C8B-B14F-4D97-AF65-F5344CB8AC3E}">
        <p14:creationId xmlns:p14="http://schemas.microsoft.com/office/powerpoint/2010/main" val="218076687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litefon.ru/pic/201211/1280x768/elitefon.ru-25657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6120680" cy="597666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660232" y="3013502"/>
            <a:ext cx="4104456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ru-RU" dirty="0">
                <a:solidFill>
                  <a:srgbClr val="00B050"/>
                </a:solidFill>
              </a:rPr>
              <a:t>Прилетели </a:t>
            </a:r>
            <a:endParaRPr lang="ru-RU" dirty="0" smtClean="0">
              <a:solidFill>
                <a:srgbClr val="00B050"/>
              </a:solidFill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>
                <a:solidFill>
                  <a:srgbClr val="00B050"/>
                </a:solidFill>
              </a:rPr>
              <a:t>г</a:t>
            </a:r>
            <a:r>
              <a:rPr lang="ru-RU" dirty="0" smtClean="0">
                <a:solidFill>
                  <a:srgbClr val="00B050"/>
                </a:solidFill>
              </a:rPr>
              <a:t>рачи</a:t>
            </a: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с теплых </a:t>
            </a:r>
            <a:endParaRPr lang="ru-RU" dirty="0" smtClean="0">
              <a:solidFill>
                <a:srgbClr val="00B050"/>
              </a:solidFill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краев</a:t>
            </a:r>
            <a:r>
              <a:rPr lang="ru-RU" dirty="0">
                <a:solidFill>
                  <a:srgbClr val="00B050"/>
                </a:solidFill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0253111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ion.ru/images/photo/7df07e622788954eb275cf55b2c8673a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624736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283968" y="2648657"/>
            <a:ext cx="6984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Ёж проснулся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после зимней спячки!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Без </a:t>
            </a:r>
            <a:r>
              <a:rPr lang="ru-RU" dirty="0">
                <a:solidFill>
                  <a:schemeClr val="bg1"/>
                </a:solidFill>
              </a:rPr>
              <a:t>тропинок,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без </a:t>
            </a:r>
            <a:r>
              <a:rPr lang="ru-RU" dirty="0">
                <a:solidFill>
                  <a:schemeClr val="bg1"/>
                </a:solidFill>
              </a:rPr>
              <a:t>дорог,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серый </a:t>
            </a:r>
            <a:r>
              <a:rPr lang="ru-RU" dirty="0">
                <a:solidFill>
                  <a:schemeClr val="bg1"/>
                </a:solidFill>
              </a:rPr>
              <a:t>катится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клубок</a:t>
            </a:r>
            <a:r>
              <a:rPr lang="ru-RU" dirty="0">
                <a:solidFill>
                  <a:schemeClr val="bg1"/>
                </a:solidFill>
              </a:rPr>
              <a:t>,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он </a:t>
            </a:r>
            <a:r>
              <a:rPr lang="ru-RU" dirty="0">
                <a:solidFill>
                  <a:schemeClr val="bg1"/>
                </a:solidFill>
              </a:rPr>
              <a:t>в иголках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острых сплошь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, </a:t>
            </a:r>
            <a:r>
              <a:rPr lang="ru-RU" dirty="0">
                <a:solidFill>
                  <a:schemeClr val="bg1"/>
                </a:solidFill>
              </a:rPr>
              <a:t>потому, что это </a:t>
            </a:r>
            <a:endParaRPr lang="ru-RU" dirty="0" smtClean="0">
              <a:solidFill>
                <a:schemeClr val="bg1"/>
              </a:solidFill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…  </a:t>
            </a:r>
            <a:r>
              <a:rPr lang="ru-RU" dirty="0">
                <a:solidFill>
                  <a:schemeClr val="bg1"/>
                </a:solidFill>
              </a:rPr>
              <a:t>еж! </a:t>
            </a:r>
          </a:p>
        </p:txBody>
      </p:sp>
    </p:spTree>
    <p:extLst>
      <p:ext uri="{BB962C8B-B14F-4D97-AF65-F5344CB8AC3E}">
        <p14:creationId xmlns:p14="http://schemas.microsoft.com/office/powerpoint/2010/main" val="8740117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gompix.ru/oboi/26/ezhy_trava_priroda_leto_krasota_2560x144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6696744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164288" y="3013502"/>
            <a:ext cx="2736304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ru-RU" dirty="0">
                <a:solidFill>
                  <a:srgbClr val="00B050"/>
                </a:solidFill>
              </a:rPr>
              <a:t>А  это ежиха  </a:t>
            </a:r>
            <a:endParaRPr lang="ru-RU" dirty="0" smtClean="0">
              <a:solidFill>
                <a:srgbClr val="00B050"/>
              </a:solidFill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>
                <a:solidFill>
                  <a:srgbClr val="00B050"/>
                </a:solidFill>
              </a:rPr>
              <a:t>г</a:t>
            </a:r>
            <a:r>
              <a:rPr lang="ru-RU" dirty="0" smtClean="0">
                <a:solidFill>
                  <a:srgbClr val="00B050"/>
                </a:solidFill>
              </a:rPr>
              <a:t>уляет</a:t>
            </a: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со </a:t>
            </a:r>
            <a:r>
              <a:rPr lang="ru-RU" dirty="0" smtClean="0">
                <a:solidFill>
                  <a:srgbClr val="00B050"/>
                </a:solidFill>
              </a:rPr>
              <a:t>своим</a:t>
            </a: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ежонком </a:t>
            </a:r>
            <a:endParaRPr lang="ru-RU" dirty="0" smtClean="0">
              <a:solidFill>
                <a:srgbClr val="00B050"/>
              </a:solidFill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на </a:t>
            </a:r>
            <a:r>
              <a:rPr lang="ru-RU" dirty="0">
                <a:solidFill>
                  <a:srgbClr val="00B050"/>
                </a:solidFill>
              </a:rPr>
              <a:t>траве…</a:t>
            </a:r>
          </a:p>
        </p:txBody>
      </p:sp>
    </p:spTree>
    <p:extLst>
      <p:ext uri="{BB962C8B-B14F-4D97-AF65-F5344CB8AC3E}">
        <p14:creationId xmlns:p14="http://schemas.microsoft.com/office/powerpoint/2010/main" val="197219279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canon-fan.com/sites/default/files/IMG_009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6552727" cy="619268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092278" y="3013502"/>
            <a:ext cx="237626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ru-RU" dirty="0">
                <a:solidFill>
                  <a:srgbClr val="00B050"/>
                </a:solidFill>
              </a:rPr>
              <a:t>Деревья </a:t>
            </a:r>
            <a:endParaRPr lang="ru-RU" dirty="0" smtClean="0">
              <a:solidFill>
                <a:srgbClr val="00B050"/>
              </a:solidFill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начали </a:t>
            </a: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оживать</a:t>
            </a:r>
            <a:r>
              <a:rPr lang="ru-RU" dirty="0">
                <a:solidFill>
                  <a:srgbClr val="00B050"/>
                </a:solidFill>
              </a:rPr>
              <a:t>, </a:t>
            </a:r>
            <a:endParaRPr lang="ru-RU" dirty="0" smtClean="0">
              <a:solidFill>
                <a:srgbClr val="00B050"/>
              </a:solidFill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на ветках</a:t>
            </a: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 распускаются</a:t>
            </a: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почки…</a:t>
            </a:r>
          </a:p>
        </p:txBody>
      </p:sp>
    </p:spTree>
    <p:extLst>
      <p:ext uri="{BB962C8B-B14F-4D97-AF65-F5344CB8AC3E}">
        <p14:creationId xmlns:p14="http://schemas.microsoft.com/office/powerpoint/2010/main" val="67829357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2008-05.photosight.ru/15/267741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3" y="548680"/>
            <a:ext cx="6408712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868144" y="2828836"/>
            <a:ext cx="39604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А </a:t>
            </a:r>
            <a:r>
              <a:rPr lang="ru-RU" dirty="0" smtClean="0">
                <a:solidFill>
                  <a:srgbClr val="00B050"/>
                </a:solidFill>
              </a:rPr>
              <a:t>на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этом дереве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из </a:t>
            </a:r>
            <a:r>
              <a:rPr lang="ru-RU" dirty="0">
                <a:solidFill>
                  <a:srgbClr val="00B050"/>
                </a:solidFill>
              </a:rPr>
              <a:t>почек </a:t>
            </a:r>
            <a:r>
              <a:rPr lang="ru-RU" dirty="0" smtClean="0">
                <a:solidFill>
                  <a:srgbClr val="00B050"/>
                </a:solidFill>
              </a:rPr>
              <a:t>уже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показались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первые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зеленые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листочки. </a:t>
            </a:r>
          </a:p>
        </p:txBody>
      </p:sp>
    </p:spTree>
    <p:extLst>
      <p:ext uri="{BB962C8B-B14F-4D97-AF65-F5344CB8AC3E}">
        <p14:creationId xmlns:p14="http://schemas.microsoft.com/office/powerpoint/2010/main" val="185623101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2007-03.photosight.ru/27/200114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340" y="1432560"/>
            <a:ext cx="6751320" cy="39928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356388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2007-03.photosight.ru/28/2002630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7" y="62153"/>
            <a:ext cx="6984776" cy="65748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380312" y="3198168"/>
            <a:ext cx="3096344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ru-RU" dirty="0">
                <a:solidFill>
                  <a:srgbClr val="00B050"/>
                </a:solidFill>
              </a:rPr>
              <a:t>Прилетели </a:t>
            </a:r>
            <a:endParaRPr lang="ru-RU" dirty="0" smtClean="0">
              <a:solidFill>
                <a:srgbClr val="00B050"/>
              </a:solidFill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грачи</a:t>
            </a:r>
            <a:r>
              <a:rPr lang="ru-RU" dirty="0">
                <a:solidFill>
                  <a:srgbClr val="00B05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8164855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zhasorken.kz/wp-content/uploads/2012/09/e042fe8001742e36b9f413031f89488c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337" y="260648"/>
            <a:ext cx="6264696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3233075" y="3198168"/>
            <a:ext cx="2616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chemeClr val="tx1"/>
                </a:solidFill>
              </a:rPr>
              <a:t>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4248" y="3013502"/>
            <a:ext cx="2952328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ru-RU" dirty="0">
                <a:solidFill>
                  <a:srgbClr val="00B050"/>
                </a:solidFill>
              </a:rPr>
              <a:t>Ласточка </a:t>
            </a:r>
            <a:endParaRPr lang="ru-RU" dirty="0" smtClean="0">
              <a:solidFill>
                <a:srgbClr val="00B050"/>
              </a:solidFill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с </a:t>
            </a:r>
            <a:r>
              <a:rPr lang="ru-RU" dirty="0">
                <a:solidFill>
                  <a:srgbClr val="00B050"/>
                </a:solidFill>
              </a:rPr>
              <a:t>весною </a:t>
            </a:r>
            <a:endParaRPr lang="ru-RU" dirty="0" smtClean="0">
              <a:solidFill>
                <a:srgbClr val="00B050"/>
              </a:solidFill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снова </a:t>
            </a: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к </a:t>
            </a:r>
            <a:r>
              <a:rPr lang="ru-RU" dirty="0">
                <a:solidFill>
                  <a:srgbClr val="00B050"/>
                </a:solidFill>
              </a:rPr>
              <a:t>нам летит.</a:t>
            </a:r>
          </a:p>
        </p:txBody>
      </p:sp>
    </p:spTree>
    <p:extLst>
      <p:ext uri="{BB962C8B-B14F-4D97-AF65-F5344CB8AC3E}">
        <p14:creationId xmlns:p14="http://schemas.microsoft.com/office/powerpoint/2010/main" val="169643778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yugopolis.ru/data/mediadb/2383/0000/0521/52194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" y="106680"/>
            <a:ext cx="6751320" cy="649067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724128" y="2459504"/>
            <a:ext cx="43204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Скворцы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прилетели,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Нашли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скворечник </a:t>
            </a:r>
            <a:r>
              <a:rPr lang="ru-RU" dirty="0">
                <a:solidFill>
                  <a:srgbClr val="00B050"/>
                </a:solidFill>
              </a:rPr>
              <a:t>и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поселились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в </a:t>
            </a:r>
            <a:r>
              <a:rPr lang="ru-RU" dirty="0">
                <a:solidFill>
                  <a:srgbClr val="00B050"/>
                </a:solidFill>
              </a:rPr>
              <a:t>нем.</a:t>
            </a:r>
          </a:p>
          <a:p>
            <a:r>
              <a:rPr lang="ru-RU" dirty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3961076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fotki.yandex.ru/get/4705/160911734.0/0_65ce7_4f9f4f4b_XXL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6696744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2286000" y="2459504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92280" y="3013502"/>
            <a:ext cx="3024336" cy="1902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ru-RU" dirty="0">
                <a:solidFill>
                  <a:srgbClr val="00B050"/>
                </a:solidFill>
              </a:rPr>
              <a:t>А это тоже </a:t>
            </a:r>
            <a:endParaRPr lang="ru-RU" dirty="0" smtClean="0">
              <a:solidFill>
                <a:srgbClr val="00B050"/>
              </a:solidFill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скворцы</a:t>
            </a:r>
            <a:r>
              <a:rPr lang="ru-RU" dirty="0">
                <a:solidFill>
                  <a:srgbClr val="00B050"/>
                </a:solidFill>
              </a:rPr>
              <a:t>, </a:t>
            </a:r>
            <a:endParaRPr lang="ru-RU" dirty="0" smtClean="0">
              <a:solidFill>
                <a:srgbClr val="00B050"/>
              </a:solidFill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они </a:t>
            </a:r>
            <a:r>
              <a:rPr lang="ru-RU" dirty="0">
                <a:solidFill>
                  <a:srgbClr val="00B050"/>
                </a:solidFill>
              </a:rPr>
              <a:t>греются </a:t>
            </a:r>
            <a:endParaRPr lang="ru-RU" dirty="0" smtClean="0">
              <a:solidFill>
                <a:srgbClr val="00B050"/>
              </a:solidFill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на </a:t>
            </a:r>
            <a:r>
              <a:rPr lang="ru-RU" dirty="0">
                <a:solidFill>
                  <a:srgbClr val="00B050"/>
                </a:solidFill>
              </a:rPr>
              <a:t>солнышке</a:t>
            </a:r>
            <a:r>
              <a:rPr lang="ru-RU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8123191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velvet.by/files/userfiles/4827/8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840760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6804248" y="1484784"/>
            <a:ext cx="252028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Солнышко стало нас радовать и светить все больше и больше. Стало теплее. </a:t>
            </a:r>
          </a:p>
        </p:txBody>
      </p:sp>
    </p:spTree>
    <p:extLst>
      <p:ext uri="{BB962C8B-B14F-4D97-AF65-F5344CB8AC3E}">
        <p14:creationId xmlns:p14="http://schemas.microsoft.com/office/powerpoint/2010/main" val="233477499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.topic.lt/fotka/img/a/e3a/4886759_large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71409"/>
            <a:ext cx="6624736" cy="62819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804248" y="2828836"/>
            <a:ext cx="3528392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ru-RU" dirty="0">
                <a:solidFill>
                  <a:srgbClr val="00B050"/>
                </a:solidFill>
              </a:rPr>
              <a:t>Хитрый кот </a:t>
            </a:r>
            <a:endParaRPr lang="ru-RU" dirty="0" smtClean="0">
              <a:solidFill>
                <a:srgbClr val="00B050"/>
              </a:solidFill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разлегся </a:t>
            </a:r>
            <a:r>
              <a:rPr lang="ru-RU" dirty="0">
                <a:solidFill>
                  <a:srgbClr val="00B050"/>
                </a:solidFill>
              </a:rPr>
              <a:t>под </a:t>
            </a:r>
            <a:endParaRPr lang="ru-RU" dirty="0" smtClean="0">
              <a:solidFill>
                <a:srgbClr val="00B050"/>
              </a:solidFill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скворечником</a:t>
            </a:r>
            <a:r>
              <a:rPr lang="ru-RU" dirty="0">
                <a:solidFill>
                  <a:srgbClr val="00B050"/>
                </a:solidFill>
              </a:rPr>
              <a:t>, </a:t>
            </a:r>
            <a:endParaRPr lang="ru-RU" dirty="0" smtClean="0">
              <a:solidFill>
                <a:srgbClr val="00B050"/>
              </a:solidFill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делает </a:t>
            </a:r>
            <a:r>
              <a:rPr lang="ru-RU" dirty="0">
                <a:solidFill>
                  <a:srgbClr val="00B050"/>
                </a:solidFill>
              </a:rPr>
              <a:t>вид, </a:t>
            </a:r>
            <a:endParaRPr lang="ru-RU" dirty="0" smtClean="0">
              <a:solidFill>
                <a:srgbClr val="00B050"/>
              </a:solidFill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что </a:t>
            </a:r>
            <a:r>
              <a:rPr lang="ru-RU" dirty="0">
                <a:solidFill>
                  <a:srgbClr val="00B050"/>
                </a:solidFill>
              </a:rPr>
              <a:t>спит..</a:t>
            </a:r>
          </a:p>
        </p:txBody>
      </p:sp>
    </p:spTree>
    <p:extLst>
      <p:ext uri="{BB962C8B-B14F-4D97-AF65-F5344CB8AC3E}">
        <p14:creationId xmlns:p14="http://schemas.microsoft.com/office/powerpoint/2010/main" val="2985727537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g-2008-03.photosight.ru/02/2574690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6751320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56176" y="3013502"/>
            <a:ext cx="3528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Этот кот </a:t>
            </a:r>
            <a:endParaRPr lang="ru-RU" dirty="0" smtClean="0"/>
          </a:p>
          <a:p>
            <a:r>
              <a:rPr lang="ru-RU" smtClean="0"/>
              <a:t> </a:t>
            </a:r>
            <a:r>
              <a:rPr lang="ru-RU" dirty="0"/>
              <a:t>решил </a:t>
            </a:r>
            <a:endParaRPr lang="ru-RU" dirty="0" smtClean="0"/>
          </a:p>
          <a:p>
            <a:r>
              <a:rPr lang="ru-RU" dirty="0" smtClean="0"/>
              <a:t>понюхать</a:t>
            </a:r>
            <a:r>
              <a:rPr lang="ru-RU" dirty="0"/>
              <a:t>, </a:t>
            </a:r>
            <a:endParaRPr lang="ru-RU" dirty="0" smtClean="0"/>
          </a:p>
          <a:p>
            <a:r>
              <a:rPr lang="ru-RU" dirty="0" smtClean="0"/>
              <a:t>чем </a:t>
            </a:r>
            <a:r>
              <a:rPr lang="ru-RU" dirty="0"/>
              <a:t>пахнет </a:t>
            </a:r>
            <a:endParaRPr lang="ru-RU" dirty="0" smtClean="0"/>
          </a:p>
          <a:p>
            <a:r>
              <a:rPr lang="ru-RU" dirty="0" smtClean="0"/>
              <a:t>подснежник</a:t>
            </a:r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67806132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2-tub-ru.yandex.net/i?id=88658576-59-72&amp;n=2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404664"/>
            <a:ext cx="7056784" cy="604867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7164288" y="2828836"/>
            <a:ext cx="3960440" cy="33424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Сосульки</a:t>
            </a: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 появились</a:t>
            </a: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на крышах, </a:t>
            </a:r>
            <a:endParaRPr lang="ru-RU" dirty="0" smtClean="0">
              <a:solidFill>
                <a:srgbClr val="00B050"/>
              </a:solidFill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их </a:t>
            </a:r>
            <a:r>
              <a:rPr lang="ru-RU" dirty="0">
                <a:solidFill>
                  <a:srgbClr val="00B050"/>
                </a:solidFill>
              </a:rPr>
              <a:t>много </a:t>
            </a:r>
            <a:r>
              <a:rPr lang="ru-RU" dirty="0" smtClean="0">
                <a:solidFill>
                  <a:srgbClr val="00B050"/>
                </a:solidFill>
              </a:rPr>
              <a:t>–</a:t>
            </a: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значит </a:t>
            </a:r>
            <a:endParaRPr lang="ru-RU" dirty="0" smtClean="0">
              <a:solidFill>
                <a:srgbClr val="00B050"/>
              </a:solidFill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пришла</a:t>
            </a: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весна.</a:t>
            </a:r>
          </a:p>
        </p:txBody>
      </p:sp>
    </p:spTree>
    <p:extLst>
      <p:ext uri="{BB962C8B-B14F-4D97-AF65-F5344CB8AC3E}">
        <p14:creationId xmlns:p14="http://schemas.microsoft.com/office/powerpoint/2010/main" val="381342561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xomatelecom.gorod.tomsk.ru/uploads/22621/1231063793/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6753" y="188640"/>
            <a:ext cx="6733519" cy="64807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7164288" y="2941493"/>
            <a:ext cx="22322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ru-RU" dirty="0">
                <a:solidFill>
                  <a:srgbClr val="00B050"/>
                </a:solidFill>
              </a:rPr>
              <a:t>Вот какими огромными могут быть сосульки…</a:t>
            </a:r>
          </a:p>
        </p:txBody>
      </p:sp>
    </p:spTree>
    <p:extLst>
      <p:ext uri="{BB962C8B-B14F-4D97-AF65-F5344CB8AC3E}">
        <p14:creationId xmlns:p14="http://schemas.microsoft.com/office/powerpoint/2010/main" val="22503494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900igr.net/datas/russkij-jazyk/Oshibki-v-glagolakh/0004-004-Vsju-zhizn-tsvety-ne-ostavljajut-nas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632848" cy="59766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7086792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2.uploads.ru/QVOHT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476672"/>
            <a:ext cx="7272808" cy="532859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68345" y="764704"/>
            <a:ext cx="12572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лесу стало светлее и теплее от солнечных лучей.</a:t>
            </a:r>
          </a:p>
        </p:txBody>
      </p:sp>
    </p:spTree>
    <p:extLst>
      <p:ext uri="{BB962C8B-B14F-4D97-AF65-F5344CB8AC3E}">
        <p14:creationId xmlns:p14="http://schemas.microsoft.com/office/powerpoint/2010/main" val="1309306332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ed101.bu.edu/StudentDoc/Archives/ED101fa08/vjlsfc/Bear%20den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6480720" cy="62646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6732240" y="2644170"/>
            <a:ext cx="2232248" cy="27884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ru-RU" dirty="0">
                <a:solidFill>
                  <a:srgbClr val="00B050"/>
                </a:solidFill>
              </a:rPr>
              <a:t>Это берлога медведя после зимы. </a:t>
            </a:r>
            <a:endParaRPr lang="ru-RU" dirty="0" smtClean="0">
              <a:solidFill>
                <a:srgbClr val="00B050"/>
              </a:solidFill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Снег </a:t>
            </a:r>
            <a:r>
              <a:rPr lang="ru-RU" dirty="0">
                <a:solidFill>
                  <a:srgbClr val="00B050"/>
                </a:solidFill>
              </a:rPr>
              <a:t>растаял и ее стало видно.</a:t>
            </a:r>
          </a:p>
          <a:p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05983221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c.pics.livejournal.com/agni_8/8280517/75672/75672_origin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57" y="476672"/>
            <a:ext cx="6578883" cy="568863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5068520" y="3789040"/>
            <a:ext cx="58401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Медведь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прогуливается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в поисках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пищи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по лесу….. </a:t>
            </a:r>
          </a:p>
        </p:txBody>
      </p:sp>
    </p:spTree>
    <p:extLst>
      <p:ext uri="{BB962C8B-B14F-4D97-AF65-F5344CB8AC3E}">
        <p14:creationId xmlns:p14="http://schemas.microsoft.com/office/powerpoint/2010/main" val="13201861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roplay.ru/images/users/gallery/19074/143472_l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6624736" cy="604867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6804248" y="2828837"/>
            <a:ext cx="2339752" cy="2382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eaLnBrk="0" hangingPunct="0">
              <a:spcBef>
                <a:spcPct val="30000"/>
              </a:spcBef>
              <a:defRPr/>
            </a:pPr>
            <a:r>
              <a:rPr lang="ru-RU" dirty="0">
                <a:solidFill>
                  <a:srgbClr val="00B050"/>
                </a:solidFill>
              </a:rPr>
              <a:t>Снег на реках</a:t>
            </a:r>
            <a:r>
              <a:rPr lang="ru-RU" dirty="0" smtClean="0">
                <a:solidFill>
                  <a:srgbClr val="00B050"/>
                </a:solidFill>
              </a:rPr>
              <a:t>,</a:t>
            </a: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 </a:t>
            </a:r>
            <a:r>
              <a:rPr lang="ru-RU" dirty="0">
                <a:solidFill>
                  <a:srgbClr val="00B050"/>
                </a:solidFill>
              </a:rPr>
              <a:t>озерах стал </a:t>
            </a:r>
            <a:endParaRPr lang="ru-RU" dirty="0" smtClean="0">
              <a:solidFill>
                <a:srgbClr val="00B050"/>
              </a:solidFill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превращаться </a:t>
            </a: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в </a:t>
            </a:r>
            <a:r>
              <a:rPr lang="ru-RU" dirty="0">
                <a:solidFill>
                  <a:srgbClr val="00B050"/>
                </a:solidFill>
              </a:rPr>
              <a:t>льдинки, </a:t>
            </a:r>
            <a:endParaRPr lang="ru-RU" dirty="0" smtClean="0">
              <a:solidFill>
                <a:srgbClr val="00B050"/>
              </a:solidFill>
            </a:endParaRPr>
          </a:p>
          <a:p>
            <a:pPr algn="l" eaLnBrk="0" hangingPunct="0">
              <a:spcBef>
                <a:spcPct val="30000"/>
              </a:spcBef>
              <a:defRPr/>
            </a:pPr>
            <a:r>
              <a:rPr lang="ru-RU" dirty="0" smtClean="0">
                <a:solidFill>
                  <a:srgbClr val="00B050"/>
                </a:solidFill>
              </a:rPr>
              <a:t>начал </a:t>
            </a:r>
            <a:r>
              <a:rPr lang="ru-RU" dirty="0">
                <a:solidFill>
                  <a:srgbClr val="00B050"/>
                </a:solidFill>
              </a:rPr>
              <a:t>таять…</a:t>
            </a:r>
          </a:p>
        </p:txBody>
      </p:sp>
    </p:spTree>
    <p:extLst>
      <p:ext uri="{BB962C8B-B14F-4D97-AF65-F5344CB8AC3E}">
        <p14:creationId xmlns:p14="http://schemas.microsoft.com/office/powerpoint/2010/main" val="304446627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kids.ya1.ru/uploads/posts/2011-11/1322376092_dsc08368-1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7336100" cy="6336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644008" y="3013502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50"/>
                </a:solidFill>
              </a:rPr>
              <a:t>Вода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после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зимы 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темная</a:t>
            </a:r>
            <a:r>
              <a:rPr lang="ru-RU" dirty="0">
                <a:solidFill>
                  <a:srgbClr val="00B050"/>
                </a:solidFill>
              </a:rPr>
              <a:t>, </a:t>
            </a:r>
            <a:endParaRPr lang="ru-RU" dirty="0" smtClean="0">
              <a:solidFill>
                <a:srgbClr val="00B050"/>
              </a:solidFill>
            </a:endParaRPr>
          </a:p>
          <a:p>
            <a:r>
              <a:rPr lang="ru-RU" dirty="0" smtClean="0">
                <a:solidFill>
                  <a:srgbClr val="00B050"/>
                </a:solidFill>
              </a:rPr>
              <a:t>холодная</a:t>
            </a:r>
            <a:r>
              <a:rPr lang="ru-RU" dirty="0">
                <a:solidFill>
                  <a:srgbClr val="00B050"/>
                </a:solidFill>
              </a:rPr>
              <a:t>… </a:t>
            </a:r>
          </a:p>
        </p:txBody>
      </p:sp>
    </p:spTree>
    <p:extLst>
      <p:ext uri="{BB962C8B-B14F-4D97-AF65-F5344CB8AC3E}">
        <p14:creationId xmlns:p14="http://schemas.microsoft.com/office/powerpoint/2010/main" val="424106599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hoto.hutor.ru/upload/2011/02/4122_original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404665"/>
            <a:ext cx="6537745" cy="6120678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5364088" y="3013502"/>
            <a:ext cx="540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А </a:t>
            </a:r>
            <a:r>
              <a:rPr lang="ru-RU" dirty="0"/>
              <a:t>это </a:t>
            </a:r>
            <a:r>
              <a:rPr lang="ru-RU" dirty="0" smtClean="0"/>
              <a:t>храбрый</a:t>
            </a:r>
          </a:p>
          <a:p>
            <a:r>
              <a:rPr lang="ru-RU" dirty="0" smtClean="0"/>
              <a:t>подснежник </a:t>
            </a:r>
          </a:p>
          <a:p>
            <a:r>
              <a:rPr lang="ru-RU" dirty="0" smtClean="0"/>
              <a:t>пробивается </a:t>
            </a:r>
          </a:p>
          <a:p>
            <a:r>
              <a:rPr lang="ru-RU" dirty="0" smtClean="0"/>
              <a:t>сквозь </a:t>
            </a:r>
            <a:r>
              <a:rPr lang="ru-RU" dirty="0"/>
              <a:t>снег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тянется </a:t>
            </a:r>
            <a:endParaRPr lang="ru-RU" dirty="0" smtClean="0"/>
          </a:p>
          <a:p>
            <a:r>
              <a:rPr lang="ru-RU" dirty="0" smtClean="0"/>
              <a:t>к</a:t>
            </a:r>
          </a:p>
          <a:p>
            <a:r>
              <a:rPr lang="ru-RU" dirty="0" smtClean="0"/>
              <a:t> </a:t>
            </a:r>
            <a:r>
              <a:rPr lang="ru-RU" dirty="0"/>
              <a:t>солнышку…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1175055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www.proza.ru/pics/2013/10/26/1824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8491" y="188640"/>
            <a:ext cx="7173829" cy="6120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6156176" y="3068960"/>
            <a:ext cx="38164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 эти </a:t>
            </a:r>
          </a:p>
          <a:p>
            <a:r>
              <a:rPr lang="ru-RU" dirty="0" smtClean="0"/>
              <a:t>храбрые </a:t>
            </a:r>
          </a:p>
          <a:p>
            <a:r>
              <a:rPr lang="ru-RU" dirty="0" smtClean="0"/>
              <a:t>Подснежники</a:t>
            </a:r>
          </a:p>
          <a:p>
            <a:r>
              <a:rPr lang="ru-RU" dirty="0" smtClean="0"/>
              <a:t> пробиваются </a:t>
            </a:r>
          </a:p>
          <a:p>
            <a:r>
              <a:rPr lang="ru-RU" dirty="0" smtClean="0"/>
              <a:t>сквозь </a:t>
            </a:r>
            <a:r>
              <a:rPr lang="ru-RU" dirty="0"/>
              <a:t>снег, </a:t>
            </a:r>
            <a:endParaRPr lang="ru-RU" dirty="0" smtClean="0"/>
          </a:p>
          <a:p>
            <a:r>
              <a:rPr lang="ru-RU" dirty="0" smtClean="0"/>
              <a:t>тянутся </a:t>
            </a:r>
            <a:r>
              <a:rPr lang="ru-RU" dirty="0"/>
              <a:t>к </a:t>
            </a:r>
            <a:endParaRPr lang="ru-RU" dirty="0" smtClean="0"/>
          </a:p>
          <a:p>
            <a:r>
              <a:rPr lang="ru-RU" dirty="0" smtClean="0"/>
              <a:t>солнышку</a:t>
            </a:r>
            <a:r>
              <a:rPr lang="ru-RU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32580588"/>
      </p:ext>
    </p:extLst>
  </p:cSld>
  <p:clrMapOvr>
    <a:masterClrMapping/>
  </p:clrMapOvr>
  <p:transition spd="slow" advClick="0" advTm="2000"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469</TotalTime>
  <Words>517</Words>
  <Application>Microsoft Office PowerPoint</Application>
  <PresentationFormat>Экран (4:3)</PresentationFormat>
  <Paragraphs>166</Paragraphs>
  <Slides>24</Slides>
  <Notes>24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000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  2  мл</dc:title>
  <dc:subject>Очень рады солнышку</dc:subject>
  <dc:creator>Ваган И.Е.</dc:creator>
  <cp:lastModifiedBy>UserXP</cp:lastModifiedBy>
  <cp:revision>90</cp:revision>
  <dcterms:created xsi:type="dcterms:W3CDTF">2011-12-28T08:22:01Z</dcterms:created>
  <dcterms:modified xsi:type="dcterms:W3CDTF">2016-01-31T14:35:17Z</dcterms:modified>
  <cp:category>Interactive</cp:category>
</cp:coreProperties>
</file>