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sldIdLst>
    <p:sldId id="256" r:id="rId4"/>
    <p:sldId id="257" r:id="rId5"/>
    <p:sldId id="259" r:id="rId6"/>
    <p:sldId id="260" r:id="rId7"/>
    <p:sldId id="264" r:id="rId8"/>
    <p:sldId id="258" r:id="rId9"/>
    <p:sldId id="261" r:id="rId10"/>
    <p:sldId id="266" r:id="rId11"/>
    <p:sldId id="262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>
      <p:cViewPr varScale="1">
        <p:scale>
          <a:sx n="86" d="100"/>
          <a:sy n="86" d="100"/>
        </p:scale>
        <p:origin x="8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9956C-1727-44B4-AC11-69081DDDEDF8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00F7-EE76-48C8-9A19-4444F2A5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4" name="Рисунок 3" descr="bottomba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6299337"/>
            <a:ext cx="9144000" cy="557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78732" y="620688"/>
            <a:ext cx="5110336" cy="1143000"/>
          </a:xfrm>
        </p:spPr>
        <p:txBody>
          <a:bodyPr/>
          <a:lstStyle/>
          <a:p>
            <a:pPr eaLnBrk="1" hangingPunct="1"/>
            <a:r>
              <a:rPr lang="ru-RU" sz="9600" b="1" i="1" dirty="0" smtClean="0">
                <a:solidFill>
                  <a:srgbClr val="FF3300"/>
                </a:solidFill>
                <a:latin typeface="Times New Roman" pitchFamily="18" charset="0"/>
              </a:rPr>
              <a:t>З</a:t>
            </a:r>
            <a:r>
              <a:rPr lang="ru-RU" sz="9600" b="1" i="1" dirty="0" smtClean="0">
                <a:solidFill>
                  <a:srgbClr val="00CC00"/>
                </a:solidFill>
                <a:latin typeface="Times New Roman" pitchFamily="18" charset="0"/>
              </a:rPr>
              <a:t>Н</a:t>
            </a:r>
            <a:r>
              <a:rPr lang="ru-RU" sz="9600" b="1" i="1" dirty="0" smtClean="0">
                <a:solidFill>
                  <a:srgbClr val="3333CC"/>
                </a:solidFill>
                <a:latin typeface="Times New Roman" pitchFamily="18" charset="0"/>
              </a:rPr>
              <a:t>А</a:t>
            </a:r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</a:rPr>
              <a:t>Й</a:t>
            </a:r>
            <a:r>
              <a:rPr lang="ru-RU" sz="9600" b="1" i="1" dirty="0" smtClean="0">
                <a:solidFill>
                  <a:srgbClr val="9933FF"/>
                </a:solidFill>
                <a:latin typeface="Times New Roman" pitchFamily="18" charset="0"/>
              </a:rPr>
              <a:t>К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348880"/>
            <a:ext cx="7239000" cy="297180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00CC"/>
                </a:solidFill>
              </a:rPr>
              <a:t>Правила</a:t>
            </a:r>
          </a:p>
          <a:p>
            <a:pPr algn="ctr" eaLnBrk="1" hangingPunct="1"/>
            <a:r>
              <a:rPr lang="ru-RU" sz="4000" b="1" dirty="0" smtClean="0">
                <a:solidFill>
                  <a:srgbClr val="0000CC"/>
                </a:solidFill>
              </a:rPr>
              <a:t> по русскому языку </a:t>
            </a:r>
          </a:p>
          <a:p>
            <a:pPr algn="ctr" eaLnBrk="1" hangingPunct="1"/>
            <a:r>
              <a:rPr lang="ru-RU" sz="4000" b="1" dirty="0" smtClean="0">
                <a:solidFill>
                  <a:srgbClr val="0000CC"/>
                </a:solidFill>
              </a:rPr>
              <a:t>для начальных </a:t>
            </a:r>
            <a:r>
              <a:rPr lang="ru-RU" sz="4000" b="1" dirty="0" smtClean="0">
                <a:solidFill>
                  <a:srgbClr val="0000CC"/>
                </a:solidFill>
              </a:rPr>
              <a:t>классов</a:t>
            </a:r>
          </a:p>
          <a:p>
            <a:pPr algn="ctr" eaLnBrk="1" hangingPunct="1"/>
            <a:r>
              <a:rPr lang="ru-RU" sz="4000" b="1" u="sng" dirty="0" smtClean="0">
                <a:solidFill>
                  <a:srgbClr val="0000CC"/>
                </a:solidFill>
              </a:rPr>
              <a:t>1 класс</a:t>
            </a:r>
            <a:endParaRPr lang="ru-RU" sz="4000" b="1" u="sng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457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664797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CC00CC"/>
                </a:solidFill>
              </a:rPr>
              <a:t>БЕЗУДАРНЫЕ ГЛАСНЫЕ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7772400" cy="526297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Безударные гласные </a:t>
            </a:r>
            <a:r>
              <a:rPr lang="ru-RU" sz="3600" b="1" dirty="0" smtClean="0">
                <a:solidFill>
                  <a:srgbClr val="000000"/>
                </a:solidFill>
              </a:rPr>
              <a:t>проверяются </a:t>
            </a:r>
            <a:r>
              <a:rPr lang="ru-RU" sz="3600" b="1" dirty="0" smtClean="0">
                <a:solidFill>
                  <a:srgbClr val="000000"/>
                </a:solidFill>
              </a:rPr>
              <a:t>ударением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с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ды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smtClean="0">
                <a:solidFill>
                  <a:srgbClr val="000000"/>
                </a:solidFill>
              </a:rPr>
              <a:t>с</a:t>
            </a:r>
            <a:r>
              <a:rPr lang="ru-RU" sz="3600" b="1" dirty="0" smtClean="0">
                <a:solidFill>
                  <a:srgbClr val="CC00CC"/>
                </a:solidFill>
              </a:rPr>
              <a:t>а</a:t>
            </a:r>
            <a:r>
              <a:rPr lang="ru-RU" sz="3600" dirty="0" smtClean="0">
                <a:solidFill>
                  <a:srgbClr val="000000"/>
                </a:solidFill>
              </a:rPr>
              <a:t>д - </a:t>
            </a:r>
            <a:r>
              <a:rPr lang="ru-RU" sz="3600" dirty="0" smtClean="0">
                <a:solidFill>
                  <a:srgbClr val="000000"/>
                </a:solidFill>
              </a:rPr>
              <a:t>с</a:t>
            </a:r>
            <a:r>
              <a:rPr lang="ru-RU" sz="3600" b="1" dirty="0" smtClean="0">
                <a:solidFill>
                  <a:srgbClr val="CC00CC"/>
                </a:solidFill>
              </a:rPr>
              <a:t>а</a:t>
            </a:r>
            <a:r>
              <a:rPr lang="ru-RU" sz="3600" dirty="0" smtClean="0">
                <a:solidFill>
                  <a:srgbClr val="000000"/>
                </a:solidFill>
              </a:rPr>
              <a:t>ды</a:t>
            </a:r>
            <a:endParaRPr lang="ru-RU" sz="3600" dirty="0" smtClean="0">
              <a:solidFill>
                <a:srgbClr val="000000"/>
              </a:solidFill>
            </a:endParaRPr>
          </a:p>
          <a:p>
            <a:pPr lvl="0"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ст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на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smtClean="0">
                <a:solidFill>
                  <a:srgbClr val="000000"/>
                </a:solidFill>
              </a:rPr>
              <a:t>ст</a:t>
            </a:r>
            <a:r>
              <a:rPr lang="ru-RU" sz="3600" b="1" dirty="0" smtClean="0">
                <a:solidFill>
                  <a:srgbClr val="CC00CC"/>
                </a:solidFill>
              </a:rPr>
              <a:t>е</a:t>
            </a:r>
            <a:r>
              <a:rPr lang="ru-RU" sz="3600" dirty="0" smtClean="0">
                <a:solidFill>
                  <a:srgbClr val="000000"/>
                </a:solidFill>
              </a:rPr>
              <a:t>ны - </a:t>
            </a:r>
            <a:r>
              <a:rPr lang="ru-RU" sz="3600" dirty="0" smtClean="0">
                <a:solidFill>
                  <a:srgbClr val="000000"/>
                </a:solidFill>
              </a:rPr>
              <a:t>ст</a:t>
            </a:r>
            <a:r>
              <a:rPr lang="ru-RU" sz="3600" b="1" dirty="0" smtClean="0">
                <a:solidFill>
                  <a:srgbClr val="CC00CC"/>
                </a:solidFill>
              </a:rPr>
              <a:t>е</a:t>
            </a:r>
            <a:r>
              <a:rPr lang="ru-RU" sz="3600" dirty="0" smtClean="0">
                <a:solidFill>
                  <a:srgbClr val="000000"/>
                </a:solidFill>
              </a:rPr>
              <a:t>на</a:t>
            </a:r>
            <a:endParaRPr lang="ru-RU" sz="3600" dirty="0" smtClean="0">
              <a:solidFill>
                <a:srgbClr val="000000"/>
              </a:solidFill>
            </a:endParaRPr>
          </a:p>
          <a:p>
            <a:pPr lvl="0"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з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ма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smtClean="0">
                <a:solidFill>
                  <a:srgbClr val="000000"/>
                </a:solidFill>
              </a:rPr>
              <a:t>з</a:t>
            </a:r>
            <a:r>
              <a:rPr lang="ru-RU" sz="3600" b="1" dirty="0" smtClean="0">
                <a:solidFill>
                  <a:srgbClr val="CC00CC"/>
                </a:solidFill>
              </a:rPr>
              <a:t>и</a:t>
            </a:r>
            <a:r>
              <a:rPr lang="ru-RU" sz="3600" dirty="0" smtClean="0">
                <a:solidFill>
                  <a:srgbClr val="000000"/>
                </a:solidFill>
              </a:rPr>
              <a:t>мний - </a:t>
            </a:r>
            <a:r>
              <a:rPr lang="ru-RU" sz="3600" dirty="0" smtClean="0">
                <a:solidFill>
                  <a:srgbClr val="000000"/>
                </a:solidFill>
              </a:rPr>
              <a:t>з</a:t>
            </a:r>
            <a:r>
              <a:rPr lang="ru-RU" sz="3600" b="1" dirty="0" smtClean="0">
                <a:solidFill>
                  <a:srgbClr val="CC00CC"/>
                </a:solidFill>
              </a:rPr>
              <a:t>и</a:t>
            </a:r>
            <a:r>
              <a:rPr lang="ru-RU" sz="3600" dirty="0" smtClean="0">
                <a:solidFill>
                  <a:srgbClr val="000000"/>
                </a:solidFill>
              </a:rPr>
              <a:t>ма</a:t>
            </a:r>
            <a:endParaRPr lang="ru-RU" sz="3600" dirty="0" smtClean="0">
              <a:solidFill>
                <a:srgbClr val="000000"/>
              </a:solidFill>
            </a:endParaRPr>
          </a:p>
          <a:p>
            <a:pPr lvl="0"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м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ря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smtClean="0">
                <a:solidFill>
                  <a:srgbClr val="000000"/>
                </a:solidFill>
              </a:rPr>
              <a:t>м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ре -</a:t>
            </a:r>
            <a:r>
              <a:rPr lang="ru-RU" sz="3600" dirty="0" smtClean="0">
                <a:solidFill>
                  <a:srgbClr val="000000"/>
                </a:solidFill>
              </a:rPr>
              <a:t>м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ря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endParaRPr lang="ru-RU" sz="3600" dirty="0" smtClean="0">
              <a:solidFill>
                <a:srgbClr val="000000"/>
              </a:solidFill>
            </a:endParaRPr>
          </a:p>
          <a:p>
            <a:pPr lvl="0"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п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ля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smtClean="0">
                <a:solidFill>
                  <a:srgbClr val="000000"/>
                </a:solidFill>
              </a:rPr>
              <a:t>п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ле - </a:t>
            </a:r>
            <a:r>
              <a:rPr lang="ru-RU" sz="3600" dirty="0" smtClean="0">
                <a:solidFill>
                  <a:srgbClr val="000000"/>
                </a:solidFill>
              </a:rPr>
              <a:t>п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ля</a:t>
            </a:r>
            <a:endParaRPr lang="ru-RU" sz="3600" dirty="0" smtClean="0">
              <a:solidFill>
                <a:srgbClr val="000000"/>
              </a:solidFill>
            </a:endParaRPr>
          </a:p>
          <a:p>
            <a:pPr lvl="0"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к</a:t>
            </a:r>
            <a:r>
              <a:rPr lang="ru-RU" sz="3600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sz="3600" dirty="0" err="1" smtClean="0">
                <a:solidFill>
                  <a:srgbClr val="000000"/>
                </a:solidFill>
              </a:rPr>
              <a:t>за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– к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зы - </a:t>
            </a:r>
            <a:r>
              <a:rPr lang="ru-RU" sz="3600" dirty="0" smtClean="0">
                <a:solidFill>
                  <a:srgbClr val="000000"/>
                </a:solidFill>
              </a:rPr>
              <a:t>к</a:t>
            </a:r>
            <a:r>
              <a:rPr lang="ru-RU" sz="3600" b="1" dirty="0" smtClean="0">
                <a:solidFill>
                  <a:srgbClr val="CC00CC"/>
                </a:solidFill>
              </a:rPr>
              <a:t>о</a:t>
            </a:r>
            <a:r>
              <a:rPr lang="ru-RU" sz="3600" dirty="0" smtClean="0">
                <a:solidFill>
                  <a:srgbClr val="000000"/>
                </a:solidFill>
              </a:rPr>
              <a:t>за</a:t>
            </a:r>
            <a:endParaRPr lang="ru-RU" sz="36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551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9217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kern="0" spc="-150" dirty="0" smtClean="0">
                <a:ln w="3175">
                  <a:noFill/>
                </a:ln>
                <a:solidFill>
                  <a:srgbClr val="CC00CC"/>
                </a:solidFill>
                <a:cs typeface="Arial" pitchFamily="34" charset="0"/>
              </a:rPr>
              <a:t>ЗАПОМНИ ПРАВОПИСАНИЕ СЛОВ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6444" y="1124744"/>
            <a:ext cx="2714526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а</a:t>
            </a:r>
            <a:r>
              <a:rPr lang="ru-RU" sz="3600" b="1" dirty="0" smtClean="0"/>
              <a:t>дрес</a:t>
            </a:r>
          </a:p>
          <a:p>
            <a:r>
              <a:rPr lang="ru-RU" sz="3600" b="1" dirty="0" smtClean="0"/>
              <a:t>город</a:t>
            </a:r>
            <a:endParaRPr lang="ru-RU" sz="3600" b="1" dirty="0"/>
          </a:p>
          <a:p>
            <a:r>
              <a:rPr lang="ru-RU" sz="3600" b="1" dirty="0"/>
              <a:t>деревня</a:t>
            </a:r>
          </a:p>
          <a:p>
            <a:r>
              <a:rPr lang="ru-RU" sz="3600" b="1" dirty="0"/>
              <a:t>дорога</a:t>
            </a:r>
          </a:p>
          <a:p>
            <a:r>
              <a:rPr lang="ru-RU" sz="3600" b="1" dirty="0" smtClean="0"/>
              <a:t>до </a:t>
            </a:r>
            <a:r>
              <a:rPr lang="ru-RU" sz="3600" b="1" dirty="0"/>
              <a:t>свидания</a:t>
            </a:r>
          </a:p>
          <a:p>
            <a:r>
              <a:rPr lang="ru-RU" sz="3600" b="1" dirty="0" smtClean="0"/>
              <a:t>картина</a:t>
            </a:r>
          </a:p>
          <a:p>
            <a:r>
              <a:rPr lang="ru-RU" sz="3600" b="1" dirty="0"/>
              <a:t>класс</a:t>
            </a:r>
          </a:p>
          <a:p>
            <a:r>
              <a:rPr lang="ru-RU" sz="3600" b="1" dirty="0"/>
              <a:t>к</a:t>
            </a:r>
            <a:r>
              <a:rPr lang="ru-RU" sz="3600" b="1" dirty="0" smtClean="0"/>
              <a:t>орова</a:t>
            </a:r>
          </a:p>
          <a:p>
            <a:r>
              <a:rPr lang="ru-RU" sz="3600" b="1" dirty="0" smtClean="0"/>
              <a:t>медведь</a:t>
            </a:r>
            <a:endParaRPr lang="ru-RU" sz="3600" b="1" dirty="0"/>
          </a:p>
          <a:p>
            <a:r>
              <a:rPr lang="ru-RU" sz="3600" b="1" dirty="0"/>
              <a:t>Москва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53540" y="1124744"/>
            <a:ext cx="2553199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ожалуйста</a:t>
            </a:r>
          </a:p>
          <a:p>
            <a:r>
              <a:rPr lang="ru-RU" sz="3600" b="1" dirty="0" smtClean="0"/>
              <a:t>ребята</a:t>
            </a:r>
            <a:endParaRPr lang="ru-RU" sz="3600" b="1" dirty="0"/>
          </a:p>
          <a:p>
            <a:r>
              <a:rPr lang="ru-RU" sz="3600" b="1" dirty="0"/>
              <a:t>р</a:t>
            </a:r>
            <a:r>
              <a:rPr lang="ru-RU" sz="3600" b="1" dirty="0" smtClean="0"/>
              <a:t>исунок</a:t>
            </a:r>
          </a:p>
          <a:p>
            <a:r>
              <a:rPr lang="ru-RU" sz="3600" b="1" dirty="0"/>
              <a:t>Россия</a:t>
            </a:r>
          </a:p>
          <a:p>
            <a:r>
              <a:rPr lang="ru-RU" sz="3600" b="1" dirty="0" smtClean="0"/>
              <a:t>собака</a:t>
            </a:r>
            <a:endParaRPr lang="ru-RU" sz="3600" b="1" dirty="0"/>
          </a:p>
          <a:p>
            <a:r>
              <a:rPr lang="ru-RU" sz="3600" b="1" dirty="0" smtClean="0"/>
              <a:t>спасибо</a:t>
            </a:r>
            <a:endParaRPr lang="ru-RU" sz="3600" b="1" dirty="0"/>
          </a:p>
          <a:p>
            <a:r>
              <a:rPr lang="ru-RU" sz="3600" b="1" dirty="0"/>
              <a:t>ученик</a:t>
            </a:r>
          </a:p>
          <a:p>
            <a:r>
              <a:rPr lang="ru-RU" sz="3600" b="1" dirty="0" smtClean="0"/>
              <a:t>учитель</a:t>
            </a:r>
            <a:endParaRPr lang="ru-RU" sz="3600" b="1" dirty="0"/>
          </a:p>
          <a:p>
            <a:r>
              <a:rPr lang="ru-RU" sz="3600" b="1" dirty="0" smtClean="0"/>
              <a:t>фамилия</a:t>
            </a:r>
            <a:endParaRPr lang="ru-RU" sz="3600" b="1" dirty="0"/>
          </a:p>
          <a:p>
            <a:r>
              <a:rPr lang="ru-RU" sz="3600" b="1" dirty="0" smtClean="0"/>
              <a:t>язык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8381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78284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42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Дружок!</a:t>
            </a:r>
            <a:r>
              <a:rPr lang="ru-RU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4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Данное пособие содержит все основные правила по русскому языку </a:t>
            </a:r>
            <a:r>
              <a:rPr lang="ru-RU" sz="4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1 класса и </a:t>
            </a:r>
            <a:r>
              <a:rPr lang="ru-RU" sz="4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составлено таким образом, чтобы тебе было легче и интереснее усвоить школьную программу.</a:t>
            </a:r>
            <a:endParaRPr lang="ru-RU" sz="42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168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772400" cy="747897"/>
          </a:xfrm>
        </p:spPr>
        <p:txBody>
          <a:bodyPr/>
          <a:lstStyle/>
          <a:p>
            <a:pPr algn="ctr" eaLnBrk="1" hangingPunct="1"/>
            <a:r>
              <a:rPr lang="ru-RU" sz="5400" b="1" i="1" dirty="0" smtClean="0">
                <a:solidFill>
                  <a:srgbClr val="CC00CC"/>
                </a:solidFill>
              </a:rPr>
              <a:t>Гласные  буквы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56442"/>
            <a:ext cx="7772400" cy="424731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C00CC"/>
                </a:solidFill>
              </a:rPr>
              <a:t>А   </a:t>
            </a:r>
            <a:r>
              <a:rPr lang="ru-RU" b="1" dirty="0" smtClean="0">
                <a:solidFill>
                  <a:srgbClr val="CC00CC"/>
                </a:solidFill>
              </a:rPr>
              <a:t>О   У   Ы   Э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00"/>
                </a:solidFill>
              </a:rPr>
              <a:t>– </a:t>
            </a:r>
            <a:r>
              <a:rPr lang="ru-RU" dirty="0" smtClean="0">
                <a:solidFill>
                  <a:srgbClr val="000000"/>
                </a:solidFill>
              </a:rPr>
              <a:t>эти гласные обозначают твёрдость согласных звуков.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C00CC"/>
                </a:solidFill>
              </a:rPr>
              <a:t>И </a:t>
            </a:r>
            <a:r>
              <a:rPr lang="ru-RU" b="1" dirty="0" smtClean="0">
                <a:solidFill>
                  <a:srgbClr val="000000"/>
                </a:solidFill>
              </a:rPr>
              <a:t>– </a:t>
            </a:r>
            <a:r>
              <a:rPr lang="ru-RU" dirty="0" smtClean="0">
                <a:solidFill>
                  <a:srgbClr val="000000"/>
                </a:solidFill>
              </a:rPr>
              <a:t>обозначает мягкость согласных звуков.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C00CC"/>
                </a:solidFill>
              </a:rPr>
              <a:t>Е   Ё   Ю   Я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00"/>
                </a:solidFill>
              </a:rPr>
              <a:t>– </a:t>
            </a:r>
            <a:r>
              <a:rPr lang="ru-RU" dirty="0" smtClean="0">
                <a:solidFill>
                  <a:srgbClr val="000000"/>
                </a:solidFill>
              </a:rPr>
              <a:t>эти гласные обозначают мягкость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согласных звуков, а в начале слова или после другой гласной – два звука.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endParaRPr lang="ru-RU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008545"/>
            <a:ext cx="5897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CC00CC"/>
                </a:solidFill>
              </a:rPr>
              <a:t>А   Е   Ё   И   О   У   Ы   Э   Ю   Я</a:t>
            </a:r>
          </a:p>
        </p:txBody>
      </p:sp>
    </p:spTree>
    <p:extLst>
      <p:ext uri="{BB962C8B-B14F-4D97-AF65-F5344CB8AC3E}">
        <p14:creationId xmlns:p14="http://schemas.microsoft.com/office/powerpoint/2010/main" val="367895912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1804" y="20564"/>
            <a:ext cx="7772400" cy="830997"/>
          </a:xfrm>
        </p:spPr>
        <p:txBody>
          <a:bodyPr/>
          <a:lstStyle/>
          <a:p>
            <a:pPr algn="ctr" eaLnBrk="1" hangingPunct="1"/>
            <a:r>
              <a:rPr lang="ru-RU" sz="6000" b="1" i="1" dirty="0" smtClean="0">
                <a:solidFill>
                  <a:srgbClr val="CC00CC"/>
                </a:solidFill>
              </a:rPr>
              <a:t>Согласные звуки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51561"/>
            <a:ext cx="8208912" cy="653717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    </a:t>
            </a:r>
            <a:r>
              <a:rPr lang="ru-RU" b="1" dirty="0" smtClean="0">
                <a:solidFill>
                  <a:srgbClr val="000000"/>
                </a:solidFill>
              </a:rPr>
              <a:t>звонкие</a:t>
            </a:r>
            <a:r>
              <a:rPr lang="ru-RU" dirty="0" smtClean="0">
                <a:solidFill>
                  <a:srgbClr val="000000"/>
                </a:solidFill>
              </a:rPr>
              <a:t>  </a:t>
            </a:r>
            <a:r>
              <a:rPr lang="ru-RU" b="1" dirty="0" smtClean="0">
                <a:solidFill>
                  <a:srgbClr val="0000CC"/>
                </a:solidFill>
              </a:rPr>
              <a:t>Б   </a:t>
            </a:r>
            <a:r>
              <a:rPr lang="ru-RU" b="1" dirty="0" smtClean="0">
                <a:solidFill>
                  <a:srgbClr val="0000CC"/>
                </a:solidFill>
              </a:rPr>
              <a:t>В   </a:t>
            </a:r>
            <a:r>
              <a:rPr lang="ru-RU" b="1" dirty="0" smtClean="0">
                <a:solidFill>
                  <a:srgbClr val="0000CC"/>
                </a:solidFill>
              </a:rPr>
              <a:t>Г   </a:t>
            </a:r>
            <a:r>
              <a:rPr lang="ru-RU" b="1" dirty="0" smtClean="0">
                <a:solidFill>
                  <a:srgbClr val="0000CC"/>
                </a:solidFill>
              </a:rPr>
              <a:t>Д   Ж  </a:t>
            </a:r>
            <a:r>
              <a:rPr lang="ru-RU" b="1" dirty="0" smtClean="0">
                <a:solidFill>
                  <a:srgbClr val="0000CC"/>
                </a:solidFill>
              </a:rPr>
              <a:t>З</a:t>
            </a:r>
            <a:r>
              <a:rPr lang="ru-RU" dirty="0" smtClean="0"/>
              <a:t> 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CC00CC"/>
                </a:solidFill>
              </a:rPr>
              <a:t>Парные</a:t>
            </a: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/>
              <a:t>                       </a:t>
            </a:r>
            <a:r>
              <a:rPr lang="ru-RU" dirty="0" smtClean="0"/>
              <a:t> </a:t>
            </a:r>
            <a:r>
              <a:rPr lang="ru-RU" dirty="0" smtClean="0">
                <a:sym typeface="Wingdings" pitchFamily="2" charset="2"/>
              </a:rPr>
              <a:t>     </a:t>
            </a:r>
            <a:r>
              <a:rPr lang="ru-RU" dirty="0" smtClean="0">
                <a:sym typeface="Wingdings" pitchFamily="2" charset="2"/>
              </a:rPr>
              <a:t>  </a:t>
            </a:r>
            <a:r>
              <a:rPr lang="ru-RU" dirty="0" smtClean="0">
                <a:sym typeface="Wingdings" pitchFamily="2" charset="2"/>
              </a:rPr>
              <a:t>  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            </a:t>
            </a:r>
            <a:r>
              <a:rPr lang="ru-RU" b="1" dirty="0" smtClean="0">
                <a:solidFill>
                  <a:srgbClr val="000000"/>
                </a:solidFill>
              </a:rPr>
              <a:t>глухие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0000CC"/>
                </a:solidFill>
              </a:rPr>
              <a:t>П   </a:t>
            </a:r>
            <a:r>
              <a:rPr lang="ru-RU" b="1" dirty="0" smtClean="0">
                <a:solidFill>
                  <a:srgbClr val="0000CC"/>
                </a:solidFill>
              </a:rPr>
              <a:t>Ф  </a:t>
            </a:r>
            <a:r>
              <a:rPr lang="ru-RU" b="1" dirty="0" smtClean="0">
                <a:solidFill>
                  <a:srgbClr val="0000CC"/>
                </a:solidFill>
              </a:rPr>
              <a:t>К   </a:t>
            </a:r>
            <a:r>
              <a:rPr lang="ru-RU" b="1" dirty="0" smtClean="0">
                <a:solidFill>
                  <a:srgbClr val="0000CC"/>
                </a:solidFill>
              </a:rPr>
              <a:t>Т   Ш  </a:t>
            </a:r>
            <a:r>
              <a:rPr lang="ru-RU" b="1" dirty="0" smtClean="0">
                <a:solidFill>
                  <a:srgbClr val="0000CC"/>
                </a:solidFill>
              </a:rPr>
              <a:t>С</a:t>
            </a:r>
            <a:r>
              <a:rPr lang="ru-RU" dirty="0" smtClean="0"/>
              <a:t>  </a:t>
            </a:r>
            <a:endParaRPr lang="ru-RU" dirty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000000"/>
                </a:solidFill>
              </a:rPr>
              <a:t>            </a:t>
            </a:r>
            <a:r>
              <a:rPr lang="ru-RU" b="1" dirty="0" smtClean="0">
                <a:solidFill>
                  <a:srgbClr val="000000"/>
                </a:solidFill>
              </a:rPr>
              <a:t>звонкие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CC"/>
                </a:solidFill>
              </a:rPr>
              <a:t>Л   </a:t>
            </a:r>
            <a:r>
              <a:rPr lang="ru-RU" b="1" dirty="0" smtClean="0">
                <a:solidFill>
                  <a:srgbClr val="0000CC"/>
                </a:solidFill>
              </a:rPr>
              <a:t>М   Н   </a:t>
            </a:r>
            <a:r>
              <a:rPr lang="ru-RU" b="1" dirty="0" smtClean="0">
                <a:solidFill>
                  <a:srgbClr val="0000CC"/>
                </a:solidFill>
              </a:rPr>
              <a:t>Р</a:t>
            </a:r>
            <a:endParaRPr lang="ru-RU" dirty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CC00CC"/>
                </a:solidFill>
              </a:rPr>
              <a:t>Непарные  </a:t>
            </a:r>
            <a:endParaRPr lang="ru-RU" b="1" dirty="0" smtClean="0">
              <a:solidFill>
                <a:srgbClr val="CC00CC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/>
              <a:t>                               </a:t>
            </a:r>
            <a:r>
              <a:rPr lang="ru-RU" b="1" dirty="0" smtClean="0">
                <a:solidFill>
                  <a:srgbClr val="000000"/>
                </a:solidFill>
              </a:rPr>
              <a:t>глухие   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CC"/>
                </a:solidFill>
              </a:rPr>
              <a:t>Х   </a:t>
            </a:r>
            <a:r>
              <a:rPr lang="ru-RU" b="1" dirty="0" smtClean="0">
                <a:solidFill>
                  <a:srgbClr val="0000CC"/>
                </a:solidFill>
              </a:rPr>
              <a:t>Ц   Ч   Щ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Всегда </a:t>
            </a:r>
            <a:r>
              <a:rPr lang="ru-RU" dirty="0" smtClean="0">
                <a:solidFill>
                  <a:srgbClr val="000000"/>
                </a:solidFill>
              </a:rPr>
              <a:t>твёрдые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0000CC"/>
                </a:solidFill>
              </a:rPr>
              <a:t>Ж   Ш   Ц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Всегда мягкие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0000CC"/>
                </a:solidFill>
              </a:rPr>
              <a:t>Й   Ч   Щ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Буквы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008000"/>
                </a:solidFill>
              </a:rPr>
              <a:t>Ь, Ъ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000000"/>
                </a:solidFill>
              </a:rPr>
              <a:t>звуков не дают, а </a:t>
            </a:r>
            <a:r>
              <a:rPr lang="ru-RU" sz="2800" b="1" dirty="0" smtClean="0">
                <a:solidFill>
                  <a:srgbClr val="000000"/>
                </a:solidFill>
              </a:rPr>
              <a:t>обозначают мягкость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или </a:t>
            </a:r>
            <a:r>
              <a:rPr lang="ru-RU" sz="2800" b="1" dirty="0" smtClean="0">
                <a:solidFill>
                  <a:srgbClr val="000000"/>
                </a:solidFill>
              </a:rPr>
              <a:t>твердость согласной, после которой они стоят.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1869406" y="1227379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869406" y="172118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174206" y="3392004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179976" y="3805922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122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i="1" kern="0" spc="-150" dirty="0" smtClean="0">
                <a:ln w="3175">
                  <a:noFill/>
                </a:ln>
                <a:solidFill>
                  <a:srgbClr val="CC00CC"/>
                </a:solidFill>
                <a:cs typeface="Arial" pitchFamily="34" charset="0"/>
              </a:rPr>
              <a:t>ЗНАКИ ПРЕПИНАНИЯ В КОНЦЕ ПРЕДЛОЖЕНИЯ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844824"/>
            <a:ext cx="91454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 конце предложения ставится точка: </a:t>
            </a:r>
            <a:r>
              <a:rPr lang="ru-RU" sz="2800" b="1" i="1" dirty="0" smtClean="0">
                <a:solidFill>
                  <a:srgbClr val="0070C0"/>
                </a:solidFill>
              </a:rPr>
              <a:t>Дети гуляли в лесу.</a:t>
            </a:r>
          </a:p>
          <a:p>
            <a:r>
              <a:rPr lang="ru-RU" sz="2800" dirty="0" smtClean="0"/>
              <a:t>Если задаётся вопрос, то ставится вопросительный знак: 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      Ты будешь читать книгу?</a:t>
            </a:r>
          </a:p>
          <a:p>
            <a:r>
              <a:rPr lang="ru-RU" sz="2800" dirty="0" smtClean="0"/>
              <a:t>Если предложение произносится с особым чувством, </a:t>
            </a:r>
          </a:p>
          <a:p>
            <a:r>
              <a:rPr lang="ru-RU" sz="2800" dirty="0" smtClean="0"/>
              <a:t>то ставится восклицательный знак: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Как интересно изучать родной язык!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155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95457"/>
            <a:ext cx="5472608" cy="90805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C00CC"/>
                </a:solidFill>
              </a:rPr>
              <a:t>ПРОПИСНАЯ БУКВА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784" y="1103507"/>
            <a:ext cx="7772400" cy="537377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sz="3600" b="1" u="sng" dirty="0" smtClean="0">
                <a:solidFill>
                  <a:srgbClr val="3333CC"/>
                </a:solidFill>
              </a:rPr>
              <a:t>Помни:</a:t>
            </a:r>
            <a:r>
              <a:rPr lang="ru-RU" sz="3600" b="1" dirty="0" smtClean="0">
                <a:solidFill>
                  <a:srgbClr val="3333CC"/>
                </a:solidFill>
              </a:rPr>
              <a:t> пишутся всегда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 С большой буквы города,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 Реки, страны и моря…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 И фамилия твоя!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страна</a:t>
            </a: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CC00CC"/>
                </a:solidFill>
              </a:rPr>
              <a:t>Р</a:t>
            </a:r>
            <a:r>
              <a:rPr lang="ru-RU" sz="3600" b="1" dirty="0" smtClean="0">
                <a:solidFill>
                  <a:srgbClr val="003300"/>
                </a:solidFill>
              </a:rPr>
              <a:t>оссия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город</a:t>
            </a: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CC00CC"/>
                </a:solidFill>
              </a:rPr>
              <a:t>С</a:t>
            </a:r>
            <a:r>
              <a:rPr lang="ru-RU" sz="3600" b="1" dirty="0" smtClean="0">
                <a:solidFill>
                  <a:srgbClr val="003300"/>
                </a:solidFill>
              </a:rPr>
              <a:t>анкт</a:t>
            </a:r>
            <a:r>
              <a:rPr lang="ru-RU" sz="3600" b="1" dirty="0" smtClean="0">
                <a:solidFill>
                  <a:srgbClr val="CC00CC"/>
                </a:solidFill>
              </a:rPr>
              <a:t>-П</a:t>
            </a:r>
            <a:r>
              <a:rPr lang="ru-RU" sz="3600" b="1" dirty="0" smtClean="0">
                <a:solidFill>
                  <a:srgbClr val="003300"/>
                </a:solidFill>
              </a:rPr>
              <a:t>етербург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0000"/>
                </a:solidFill>
              </a:rPr>
              <a:t> река 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C00CC"/>
                </a:solidFill>
              </a:rPr>
              <a:t>Н</a:t>
            </a:r>
            <a:r>
              <a:rPr lang="ru-RU" sz="3600" b="1" dirty="0" smtClean="0">
                <a:solidFill>
                  <a:srgbClr val="003300"/>
                </a:solidFill>
              </a:rPr>
              <a:t>ева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CC00CC"/>
                </a:solidFill>
              </a:rPr>
              <a:t>Б</a:t>
            </a:r>
            <a:r>
              <a:rPr lang="ru-RU" sz="3600" b="1" dirty="0" smtClean="0">
                <a:solidFill>
                  <a:srgbClr val="003300"/>
                </a:solidFill>
              </a:rPr>
              <a:t>алтийское</a:t>
            </a:r>
            <a:r>
              <a:rPr lang="ru-RU" sz="3600" b="1" dirty="0" smtClean="0">
                <a:solidFill>
                  <a:srgbClr val="CC00CC"/>
                </a:solidFill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море.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16322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755" y="288702"/>
            <a:ext cx="7772400" cy="664797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CC00CC"/>
                </a:solidFill>
              </a:rPr>
              <a:t>ЗАПОМНИ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755" y="1196752"/>
            <a:ext cx="7772400" cy="403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CC00CC"/>
                </a:solidFill>
              </a:rPr>
              <a:t>ЖИ – ШИ </a:t>
            </a:r>
            <a:r>
              <a:rPr lang="ru-RU" b="1" dirty="0" smtClean="0">
                <a:solidFill>
                  <a:srgbClr val="3333CC"/>
                </a:solidFill>
              </a:rPr>
              <a:t> пиши с буквой  </a:t>
            </a:r>
            <a:r>
              <a:rPr lang="ru-RU" b="1" dirty="0" smtClean="0">
                <a:solidFill>
                  <a:srgbClr val="CC00CC"/>
                </a:solidFill>
              </a:rPr>
              <a:t>И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err="1" smtClean="0">
                <a:solidFill>
                  <a:srgbClr val="000000"/>
                </a:solidFill>
              </a:rPr>
              <a:t>мыш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</a:rPr>
              <a:t>     уж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ru-RU" dirty="0" smtClean="0">
                <a:solidFill>
                  <a:srgbClr val="000000"/>
                </a:solidFill>
              </a:rPr>
              <a:t> лыж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  <a:sym typeface="Wingdings" pitchFamily="2" charset="2"/>
              </a:rPr>
              <a:t>  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ш</a:t>
            </a:r>
            <a:r>
              <a:rPr lang="ru-RU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err="1" smtClean="0">
                <a:solidFill>
                  <a:srgbClr val="000000"/>
                </a:solidFill>
              </a:rPr>
              <a:t>на</a:t>
            </a: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CC00CC"/>
                </a:solidFill>
              </a:rPr>
              <a:t>ЧА – ЩА</a:t>
            </a:r>
            <a:r>
              <a:rPr lang="ru-RU" b="1" dirty="0" smtClean="0">
                <a:solidFill>
                  <a:srgbClr val="3333CC"/>
                </a:solidFill>
              </a:rPr>
              <a:t>  пиши с буквой  </a:t>
            </a:r>
            <a:r>
              <a:rPr lang="ru-RU" b="1" dirty="0" smtClean="0">
                <a:solidFill>
                  <a:srgbClr val="CC00CC"/>
                </a:solidFill>
              </a:rPr>
              <a:t>А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   дач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</a:rPr>
              <a:t>       туч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</a:rPr>
              <a:t>  свеч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smtClean="0">
                <a:solidFill>
                  <a:srgbClr val="000000"/>
                </a:solidFill>
              </a:rPr>
              <a:t>  </a:t>
            </a:r>
            <a:r>
              <a:rPr lang="ru-RU" dirty="0" err="1" smtClean="0">
                <a:solidFill>
                  <a:srgbClr val="000000"/>
                </a:solidFill>
              </a:rPr>
              <a:t>саранч</a:t>
            </a:r>
            <a:r>
              <a:rPr lang="ru-RU" dirty="0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endParaRPr lang="ru-RU" dirty="0" smtClean="0">
              <a:solidFill>
                <a:srgbClr val="3333CC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CC00CC"/>
                </a:solidFill>
              </a:rPr>
              <a:t>ЧУ – ЩУ</a:t>
            </a:r>
            <a:r>
              <a:rPr lang="ru-RU" b="1" dirty="0" smtClean="0">
                <a:solidFill>
                  <a:srgbClr val="3333CC"/>
                </a:solidFill>
              </a:rPr>
              <a:t>  пиши с буквой  </a:t>
            </a:r>
            <a:r>
              <a:rPr lang="ru-RU" b="1" dirty="0" smtClean="0">
                <a:solidFill>
                  <a:srgbClr val="CC00CC"/>
                </a:solidFill>
              </a:rPr>
              <a:t>У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3333CC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щ</a:t>
            </a:r>
            <a:r>
              <a:rPr lang="ru-RU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err="1" smtClean="0">
                <a:solidFill>
                  <a:srgbClr val="000000"/>
                </a:solidFill>
              </a:rPr>
              <a:t>ка</a:t>
            </a: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err="1" smtClean="0">
                <a:solidFill>
                  <a:srgbClr val="000000"/>
                </a:solidFill>
              </a:rPr>
              <a:t>ч</a:t>
            </a:r>
            <a:r>
              <a:rPr lang="ru-RU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err="1" smtClean="0">
                <a:solidFill>
                  <a:srgbClr val="000000"/>
                </a:solidFill>
              </a:rPr>
              <a:t>лок</a:t>
            </a: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err="1" smtClean="0">
                <a:solidFill>
                  <a:srgbClr val="000000"/>
                </a:solidFill>
              </a:rPr>
              <a:t>ч</a:t>
            </a:r>
            <a:r>
              <a:rPr lang="ru-RU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err="1" smtClean="0">
                <a:solidFill>
                  <a:srgbClr val="000000"/>
                </a:solidFill>
              </a:rPr>
              <a:t>деса</a:t>
            </a:r>
            <a:r>
              <a:rPr lang="ru-RU" dirty="0" smtClean="0">
                <a:solidFill>
                  <a:srgbClr val="000000"/>
                </a:solidFill>
              </a:rPr>
              <a:t>     </a:t>
            </a:r>
            <a:r>
              <a:rPr lang="ru-RU" dirty="0" err="1" smtClean="0">
                <a:solidFill>
                  <a:srgbClr val="000000"/>
                </a:solidFill>
              </a:rPr>
              <a:t>ч</a:t>
            </a:r>
            <a:r>
              <a:rPr lang="ru-RU" dirty="0" err="1" smtClean="0">
                <a:solidFill>
                  <a:srgbClr val="3333CC"/>
                </a:solidFill>
                <a:sym typeface="Wingdings" pitchFamily="2" charset="2"/>
              </a:rPr>
              <a:t></a:t>
            </a:r>
            <a:r>
              <a:rPr lang="ru-RU" dirty="0" err="1" smtClean="0">
                <a:solidFill>
                  <a:srgbClr val="000000"/>
                </a:solidFill>
              </a:rPr>
              <a:t>довище</a:t>
            </a:r>
            <a:r>
              <a:rPr lang="ru-RU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1106438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72400" cy="679450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CC00CC"/>
                </a:solidFill>
              </a:rPr>
              <a:t>ЗАПОМНИ!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476" y="1556792"/>
            <a:ext cx="7772400" cy="349634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В сочетаниях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3333CC"/>
                </a:solidFill>
              </a:rPr>
              <a:t>ЧК   ЧН   НЧ   НЩ   РЩ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мягкий знак не пишется.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0000"/>
                </a:solidFill>
              </a:rPr>
              <a:t>но</a:t>
            </a:r>
            <a:r>
              <a:rPr lang="ru-RU" b="1" dirty="0" smtClean="0">
                <a:solidFill>
                  <a:srgbClr val="3333CC"/>
                </a:solidFill>
              </a:rPr>
              <a:t>чк</a:t>
            </a:r>
            <a:r>
              <a:rPr lang="ru-RU" dirty="0" smtClean="0">
                <a:solidFill>
                  <a:srgbClr val="000000"/>
                </a:solidFill>
              </a:rPr>
              <a:t>а        каме</a:t>
            </a:r>
            <a:r>
              <a:rPr lang="ru-RU" b="1" dirty="0" smtClean="0">
                <a:solidFill>
                  <a:srgbClr val="3333CC"/>
                </a:solidFill>
              </a:rPr>
              <a:t>нщ</a:t>
            </a:r>
            <a:r>
              <a:rPr lang="ru-RU" dirty="0" smtClean="0">
                <a:solidFill>
                  <a:srgbClr val="000000"/>
                </a:solidFill>
              </a:rPr>
              <a:t>ик        спо</a:t>
            </a:r>
            <a:r>
              <a:rPr lang="ru-RU" b="1" dirty="0" smtClean="0">
                <a:solidFill>
                  <a:srgbClr val="3333CC"/>
                </a:solidFill>
              </a:rPr>
              <a:t>рщ</a:t>
            </a:r>
            <a:r>
              <a:rPr lang="ru-RU" dirty="0" smtClean="0">
                <a:solidFill>
                  <a:srgbClr val="000000"/>
                </a:solidFill>
              </a:rPr>
              <a:t>ик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Разделительный мягкий знак пишется после согласных перед гласными   </a:t>
            </a:r>
            <a:r>
              <a:rPr lang="ru-RU" b="1" dirty="0" smtClean="0">
                <a:solidFill>
                  <a:srgbClr val="CC00CC"/>
                </a:solidFill>
              </a:rPr>
              <a:t>Е  Ё  И  Ю  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плать</a:t>
            </a:r>
            <a:r>
              <a:rPr lang="ru-RU" dirty="0" smtClean="0">
                <a:solidFill>
                  <a:srgbClr val="CC00CC"/>
                </a:solidFill>
              </a:rPr>
              <a:t>е</a:t>
            </a:r>
            <a:r>
              <a:rPr lang="ru-RU" dirty="0" smtClean="0">
                <a:solidFill>
                  <a:srgbClr val="3333CC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   ручь</a:t>
            </a:r>
            <a:r>
              <a:rPr lang="ru-RU" dirty="0" smtClean="0">
                <a:solidFill>
                  <a:srgbClr val="CC00CC"/>
                </a:solidFill>
              </a:rPr>
              <a:t>и</a:t>
            </a:r>
            <a:r>
              <a:rPr lang="ru-RU" dirty="0" smtClean="0">
                <a:solidFill>
                  <a:srgbClr val="3333CC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       обезь</a:t>
            </a:r>
            <a:r>
              <a:rPr lang="ru-RU" dirty="0" smtClean="0">
                <a:solidFill>
                  <a:srgbClr val="CC00CC"/>
                </a:solidFill>
              </a:rPr>
              <a:t>я</a:t>
            </a:r>
            <a:r>
              <a:rPr lang="ru-RU" dirty="0" smtClean="0">
                <a:solidFill>
                  <a:srgbClr val="000000"/>
                </a:solidFill>
              </a:rPr>
              <a:t>на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488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69252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kern="0" spc="-150" dirty="0" smtClean="0">
                <a:ln w="3175">
                  <a:noFill/>
                </a:ln>
                <a:solidFill>
                  <a:srgbClr val="CC00CC"/>
                </a:solidFill>
                <a:cs typeface="Arial" pitchFamily="34" charset="0"/>
              </a:rPr>
              <a:t>ПРАВИЛА ПЕРЕНОСА СЛОВ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268760"/>
            <a:ext cx="876759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Слова переносятся с одной строки на другую </a:t>
            </a:r>
            <a:r>
              <a:rPr lang="ru-RU" sz="2800" u="sng" dirty="0" smtClean="0"/>
              <a:t>по слогам:</a:t>
            </a:r>
          </a:p>
          <a:p>
            <a:r>
              <a:rPr lang="ru-RU" sz="2800" b="1" dirty="0" smtClean="0"/>
              <a:t>                                      </a:t>
            </a:r>
            <a:r>
              <a:rPr lang="ru-RU" sz="2800" b="1" i="1" dirty="0" smtClean="0"/>
              <a:t>за-дача, зада-</a:t>
            </a:r>
            <a:r>
              <a:rPr lang="ru-RU" sz="2800" b="1" i="1" dirty="0" err="1" smtClean="0"/>
              <a:t>ча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Нельзя </a:t>
            </a:r>
            <a:r>
              <a:rPr lang="ru-RU" sz="2800" dirty="0" smtClean="0"/>
              <a:t>оставлять на строке и переносить одну букву </a:t>
            </a:r>
          </a:p>
          <a:p>
            <a:r>
              <a:rPr lang="ru-RU" sz="2800" dirty="0" smtClean="0"/>
              <a:t>на другую строку: </a:t>
            </a:r>
            <a:r>
              <a:rPr lang="ru-RU" sz="2800" b="1" i="1" dirty="0" err="1" smtClean="0"/>
              <a:t>ёжи-ки</a:t>
            </a:r>
            <a:r>
              <a:rPr lang="ru-RU" sz="2800" b="1" i="1" dirty="0" smtClean="0"/>
              <a:t>, си-</a:t>
            </a:r>
            <a:r>
              <a:rPr lang="ru-RU" sz="2800" b="1" i="1" dirty="0" err="1" smtClean="0"/>
              <a:t>няя</a:t>
            </a:r>
            <a:r>
              <a:rPr lang="ru-RU" sz="2800" b="1" i="1" dirty="0" smtClean="0"/>
              <a:t>.</a:t>
            </a:r>
          </a:p>
          <a:p>
            <a:r>
              <a:rPr lang="ru-RU" sz="2800" dirty="0" smtClean="0"/>
              <a:t>Буквы </a:t>
            </a:r>
            <a:r>
              <a:rPr lang="ru-RU" sz="2800" b="1" dirty="0" smtClean="0"/>
              <a:t>ъ, ь, й </a:t>
            </a:r>
            <a:r>
              <a:rPr lang="ru-RU" sz="2800" dirty="0" smtClean="0"/>
              <a:t>при переносе </a:t>
            </a:r>
            <a:r>
              <a:rPr lang="ru-RU" sz="2800" b="1" dirty="0" smtClean="0"/>
              <a:t>не отделяются </a:t>
            </a:r>
            <a:r>
              <a:rPr lang="ru-RU" sz="2800" dirty="0" smtClean="0"/>
              <a:t>от буквы, </a:t>
            </a:r>
          </a:p>
          <a:p>
            <a:r>
              <a:rPr lang="ru-RU" sz="2800" dirty="0" smtClean="0"/>
              <a:t>после которой они стоят: </a:t>
            </a:r>
            <a:r>
              <a:rPr lang="ru-RU" sz="2800" b="1" i="1" dirty="0" err="1" smtClean="0"/>
              <a:t>объ-езд</a:t>
            </a:r>
            <a:r>
              <a:rPr lang="ru-RU" sz="2800" b="1" i="1" dirty="0" smtClean="0"/>
              <a:t>, паль-</a:t>
            </a:r>
            <a:r>
              <a:rPr lang="ru-RU" sz="2800" b="1" i="1" dirty="0" err="1" smtClean="0"/>
              <a:t>ма</a:t>
            </a:r>
            <a:r>
              <a:rPr lang="ru-RU" sz="2800" b="1" i="1" dirty="0" smtClean="0"/>
              <a:t>, май-ка.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1489896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Green with White Fence Segoe_TP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550262-B63B-494B-9216-80B9C4291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(зеленое оформление с белым контуром)</Template>
  <TotalTime>86</TotalTime>
  <Words>484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1_Green with White Fence Segoe_TP10286746</vt:lpstr>
      <vt:lpstr>Белый текст и шрифт Courier для слайдов с кодом</vt:lpstr>
      <vt:lpstr>ЗНАЙКА</vt:lpstr>
      <vt:lpstr>Презентация PowerPoint</vt:lpstr>
      <vt:lpstr>Гласные  буквы</vt:lpstr>
      <vt:lpstr>Согласные звуки</vt:lpstr>
      <vt:lpstr>Презентация PowerPoint</vt:lpstr>
      <vt:lpstr>ПРОПИСНАЯ БУКВА</vt:lpstr>
      <vt:lpstr>ЗАПОМНИ</vt:lpstr>
      <vt:lpstr>ЗАПОМНИ!</vt:lpstr>
      <vt:lpstr>Презентация PowerPoint</vt:lpstr>
      <vt:lpstr>БЕЗУДАРНЫЕ ГЛАСНЫЕ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ЗНАЙКА</dc:title>
  <dc:creator>komp</dc:creator>
  <cp:keywords/>
  <cp:lastModifiedBy>komp</cp:lastModifiedBy>
  <cp:revision>8</cp:revision>
  <dcterms:created xsi:type="dcterms:W3CDTF">2016-02-06T16:49:10Z</dcterms:created>
  <dcterms:modified xsi:type="dcterms:W3CDTF">2016-02-06T18:15:38Z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TC102867469990</vt:lpwstr>
  </property>
</Properties>
</file>