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1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228600"/>
            <a:ext cx="8915400" cy="6527800"/>
            <a:chOff x="144" y="144"/>
            <a:chExt cx="5616" cy="4112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auto">
            <a:xfrm>
              <a:off x="144" y="144"/>
              <a:ext cx="5376" cy="3488"/>
            </a:xfrm>
            <a:custGeom>
              <a:avLst/>
              <a:gdLst/>
              <a:ahLst/>
              <a:cxnLst>
                <a:cxn ang="0">
                  <a:pos x="0" y="2976"/>
                </a:cxn>
                <a:cxn ang="0">
                  <a:pos x="432" y="2208"/>
                </a:cxn>
                <a:cxn ang="0">
                  <a:pos x="960" y="2832"/>
                </a:cxn>
                <a:cxn ang="0">
                  <a:pos x="5040" y="0"/>
                </a:cxn>
              </a:cxnLst>
              <a:rect l="0" t="0" r="r" b="b"/>
              <a:pathLst>
                <a:path w="5040" h="3200">
                  <a:moveTo>
                    <a:pt x="0" y="2976"/>
                  </a:moveTo>
                  <a:cubicBezTo>
                    <a:pt x="136" y="2604"/>
                    <a:pt x="272" y="2232"/>
                    <a:pt x="432" y="2208"/>
                  </a:cubicBezTo>
                  <a:cubicBezTo>
                    <a:pt x="592" y="2184"/>
                    <a:pt x="192" y="3200"/>
                    <a:pt x="960" y="2832"/>
                  </a:cubicBezTo>
                  <a:cubicBezTo>
                    <a:pt x="1728" y="2464"/>
                    <a:pt x="3384" y="1232"/>
                    <a:pt x="5040" y="0"/>
                  </a:cubicBezTo>
                </a:path>
              </a:pathLst>
            </a:custGeom>
            <a:noFill/>
            <a:ln w="9525">
              <a:solidFill>
                <a:srgbClr val="CC66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660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 userDrawn="1"/>
          </p:nvSpPr>
          <p:spPr bwMode="auto">
            <a:xfrm>
              <a:off x="288" y="336"/>
              <a:ext cx="5424" cy="3488"/>
            </a:xfrm>
            <a:custGeom>
              <a:avLst/>
              <a:gdLst/>
              <a:ahLst/>
              <a:cxnLst>
                <a:cxn ang="0">
                  <a:pos x="0" y="2976"/>
                </a:cxn>
                <a:cxn ang="0">
                  <a:pos x="432" y="2208"/>
                </a:cxn>
                <a:cxn ang="0">
                  <a:pos x="960" y="2832"/>
                </a:cxn>
                <a:cxn ang="0">
                  <a:pos x="5040" y="0"/>
                </a:cxn>
              </a:cxnLst>
              <a:rect l="0" t="0" r="r" b="b"/>
              <a:pathLst>
                <a:path w="5040" h="3200">
                  <a:moveTo>
                    <a:pt x="0" y="2976"/>
                  </a:moveTo>
                  <a:cubicBezTo>
                    <a:pt x="136" y="2604"/>
                    <a:pt x="272" y="2232"/>
                    <a:pt x="432" y="2208"/>
                  </a:cubicBezTo>
                  <a:cubicBezTo>
                    <a:pt x="592" y="2184"/>
                    <a:pt x="192" y="3200"/>
                    <a:pt x="960" y="2832"/>
                  </a:cubicBezTo>
                  <a:cubicBezTo>
                    <a:pt x="1728" y="2464"/>
                    <a:pt x="3384" y="1232"/>
                    <a:pt x="5040" y="0"/>
                  </a:cubicBezTo>
                </a:path>
              </a:pathLst>
            </a:custGeom>
            <a:noFill/>
            <a:ln w="9525">
              <a:solidFill>
                <a:srgbClr val="987342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87342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432" y="672"/>
              <a:ext cx="5328" cy="3344"/>
            </a:xfrm>
            <a:custGeom>
              <a:avLst/>
              <a:gdLst/>
              <a:ahLst/>
              <a:cxnLst>
                <a:cxn ang="0">
                  <a:pos x="0" y="2976"/>
                </a:cxn>
                <a:cxn ang="0">
                  <a:pos x="432" y="2208"/>
                </a:cxn>
                <a:cxn ang="0">
                  <a:pos x="960" y="2832"/>
                </a:cxn>
                <a:cxn ang="0">
                  <a:pos x="5040" y="0"/>
                </a:cxn>
              </a:cxnLst>
              <a:rect l="0" t="0" r="r" b="b"/>
              <a:pathLst>
                <a:path w="5040" h="3200">
                  <a:moveTo>
                    <a:pt x="0" y="2976"/>
                  </a:moveTo>
                  <a:cubicBezTo>
                    <a:pt x="136" y="2604"/>
                    <a:pt x="272" y="2232"/>
                    <a:pt x="432" y="2208"/>
                  </a:cubicBezTo>
                  <a:cubicBezTo>
                    <a:pt x="592" y="2184"/>
                    <a:pt x="192" y="3200"/>
                    <a:pt x="960" y="2832"/>
                  </a:cubicBezTo>
                  <a:cubicBezTo>
                    <a:pt x="1728" y="2464"/>
                    <a:pt x="3384" y="1232"/>
                    <a:pt x="5040" y="0"/>
                  </a:cubicBezTo>
                </a:path>
              </a:pathLst>
            </a:custGeom>
            <a:noFill/>
            <a:ln w="25400">
              <a:solidFill>
                <a:srgbClr val="9E9A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E9A0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672" y="1056"/>
              <a:ext cx="5040" cy="3200"/>
            </a:xfrm>
            <a:custGeom>
              <a:avLst/>
              <a:gdLst/>
              <a:ahLst/>
              <a:cxnLst>
                <a:cxn ang="0">
                  <a:pos x="0" y="2976"/>
                </a:cxn>
                <a:cxn ang="0">
                  <a:pos x="432" y="2208"/>
                </a:cxn>
                <a:cxn ang="0">
                  <a:pos x="960" y="2832"/>
                </a:cxn>
                <a:cxn ang="0">
                  <a:pos x="5040" y="0"/>
                </a:cxn>
              </a:cxnLst>
              <a:rect l="0" t="0" r="r" b="b"/>
              <a:pathLst>
                <a:path w="5040" h="3200">
                  <a:moveTo>
                    <a:pt x="0" y="2976"/>
                  </a:moveTo>
                  <a:cubicBezTo>
                    <a:pt x="136" y="2604"/>
                    <a:pt x="272" y="2232"/>
                    <a:pt x="432" y="2208"/>
                  </a:cubicBezTo>
                  <a:cubicBezTo>
                    <a:pt x="592" y="2184"/>
                    <a:pt x="192" y="3200"/>
                    <a:pt x="960" y="2832"/>
                  </a:cubicBezTo>
                  <a:cubicBezTo>
                    <a:pt x="1728" y="2464"/>
                    <a:pt x="3384" y="1232"/>
                    <a:pt x="5040" y="0"/>
                  </a:cubicBezTo>
                </a:path>
              </a:pathLst>
            </a:custGeom>
            <a:noFill/>
            <a:ln w="25400">
              <a:solidFill>
                <a:srgbClr val="BCB8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BCB80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533400" y="1295400"/>
            <a:ext cx="8077200" cy="3352800"/>
          </a:xfrm>
          <a:prstGeom prst="roundRect">
            <a:avLst>
              <a:gd name="adj" fmla="val 9755"/>
            </a:avLst>
          </a:prstGeom>
          <a:solidFill>
            <a:srgbClr val="FFFF99">
              <a:alpha val="58000"/>
            </a:srgbClr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t"/>
          </a:scene3d>
          <a:sp3d extrusionH="100000" prstMaterial="legacyMetal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733800"/>
            <a:ext cx="64008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pic>
        <p:nvPicPr>
          <p:cNvPr id="5142" name="Picture 22" descr="2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800600"/>
            <a:ext cx="1371600" cy="1309688"/>
          </a:xfrm>
          <a:prstGeom prst="rect">
            <a:avLst/>
          </a:prstGeom>
          <a:noFill/>
          <a:effectLst>
            <a:outerShdw dist="141990" dir="618291" algn="ctr" rotWithShape="0">
              <a:srgbClr val="777777">
                <a:alpha val="50000"/>
              </a:srgbClr>
            </a:outerShdw>
          </a:effectLst>
        </p:spPr>
      </p:pic>
      <p:pic>
        <p:nvPicPr>
          <p:cNvPr id="5145" name="Picture 25" descr="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352800"/>
            <a:ext cx="2905125" cy="22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12" descr="Почтовая бумага"/>
          <p:cNvSpPr>
            <a:spLocks noChangeArrowheads="1"/>
          </p:cNvSpPr>
          <p:nvPr/>
        </p:nvSpPr>
        <p:spPr bwMode="auto">
          <a:xfrm>
            <a:off x="228600" y="228600"/>
            <a:ext cx="8686800" cy="6477000"/>
          </a:xfrm>
          <a:prstGeom prst="roundRect">
            <a:avLst>
              <a:gd name="adj" fmla="val 8213"/>
            </a:avLst>
          </a:prstGeom>
          <a:blipFill dpi="0" rotWithShape="1">
            <a:blip r:embed="rId13">
              <a:alphaModFix amt="47000"/>
            </a:blip>
            <a:srcRect/>
            <a:tile tx="0" ty="0" sx="100000" sy="100000" flip="none" algn="tl"/>
          </a:blip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7" name="Picture 13" descr="22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effectLst>
            <a:outerShdw dist="141990" dir="618291" algn="ctr" rotWithShape="0">
              <a:srgbClr val="777777">
                <a:alpha val="50000"/>
              </a:srgbClr>
            </a:outerShdw>
          </a:effectLst>
        </p:spPr>
      </p:pic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40;&#1074;&#1090;&#1086;&#1088;&#1080;&#1090;&#1077;&#1090;%20&#1088;&#1086;&#1076;&#1080;&#1090;&#1077;&#1083;&#1077;&#1081;.pps" TargetMode="External"/><Relationship Id="rId7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hyperlink" Target="&#1055;&#1088;&#1077;&#1079;&#1077;&#1085;&#1090;&#1072;&#1094;&#1080;&#1103;%20&#1087;&#1086;%20&#1055;&#1044;&#1044;%20&#1076;&#1083;&#1103;%20&#1088;&#1086;&#1076;&#1080;&#1090;&#1077;&#1083;&#1077;&#1081;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smtClean="0"/>
              <a:t>3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Итоговое родительское собрание.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собрания.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2" action="ppaction://hlinksldjump"/>
              </a:rPr>
              <a:t>Итоги окончания учебного года</a:t>
            </a:r>
            <a:endParaRPr lang="ru-RU" dirty="0" smtClean="0">
              <a:solidFill>
                <a:srgbClr val="FF0000"/>
              </a:solidFill>
              <a:hlinkClick r:id="rId3" action="ppaction://hlinkpres?slideindex=1&amp;slidetitle="/>
            </a:endParaRPr>
          </a:p>
          <a:p>
            <a:r>
              <a:rPr lang="ru-RU" b="1" dirty="0" smtClean="0">
                <a:solidFill>
                  <a:srgbClr val="FF0000"/>
                </a:solidFill>
                <a:hlinkClick r:id="rId4" action="ppaction://hlinkpres?slideindex=1&amp;slidetitle="/>
              </a:rPr>
              <a:t>Безопасность детей на дорогах.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hlinkClick r:id="rId5" action="ppaction://hlinksldjump"/>
              </a:rPr>
              <a:t>Страхование детей.</a:t>
            </a:r>
            <a:endParaRPr lang="ru-RU" b="1" dirty="0" smtClean="0"/>
          </a:p>
          <a:p>
            <a:r>
              <a:rPr lang="ru-RU" dirty="0" smtClean="0">
                <a:solidFill>
                  <a:srgbClr val="92D050"/>
                </a:solidFill>
              </a:rPr>
              <a:t>О</a:t>
            </a:r>
            <a:r>
              <a:rPr lang="ru-RU" dirty="0" smtClean="0">
                <a:solidFill>
                  <a:srgbClr val="92D050"/>
                </a:solidFill>
                <a:hlinkClick r:id="rId6" action="ppaction://hlinksldjump"/>
              </a:rPr>
              <a:t> </a:t>
            </a:r>
            <a:r>
              <a:rPr lang="ru-RU" dirty="0" smtClean="0">
                <a:hlinkClick r:id="rId6" action="ppaction://hlinksldjump"/>
              </a:rPr>
              <a:t>детском Законе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Домашнее задание  на лето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Летний отдых детей.</a:t>
            </a:r>
          </a:p>
          <a:p>
            <a:r>
              <a:rPr lang="ru-RU" dirty="0" smtClean="0"/>
              <a:t>Обеспеченность учебной литературой для 4 класса</a:t>
            </a:r>
          </a:p>
          <a:p>
            <a:r>
              <a:rPr lang="ru-RU" dirty="0" smtClean="0"/>
              <a:t>Организационные вопросы (дни </a:t>
            </a:r>
            <a:r>
              <a:rPr lang="ru-RU" err="1" smtClean="0"/>
              <a:t>рождения</a:t>
            </a:r>
            <a:r>
              <a:rPr lang="ru-RU" smtClean="0"/>
              <a:t>, форма</a:t>
            </a:r>
            <a:r>
              <a:rPr lang="ru-RU" dirty="0" smtClean="0"/>
              <a:t>…)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учебного года.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28736"/>
            <a:ext cx="9001156" cy="5429264"/>
          </a:xfrm>
        </p:spPr>
        <p:txBody>
          <a:bodyPr/>
          <a:lstStyle/>
          <a:p>
            <a:pPr algn="ctr"/>
            <a:r>
              <a:rPr lang="ru-RU" sz="5400" dirty="0" smtClean="0"/>
              <a:t>В классе 22 ученика.</a:t>
            </a:r>
            <a:br>
              <a:rPr lang="ru-RU" sz="5400" dirty="0" smtClean="0"/>
            </a:br>
            <a:r>
              <a:rPr lang="ru-RU" sz="5400" dirty="0" smtClean="0"/>
              <a:t>Закончили учебный год:</a:t>
            </a:r>
            <a:br>
              <a:rPr lang="ru-RU" sz="5400" dirty="0" smtClean="0"/>
            </a:br>
            <a:r>
              <a:rPr lang="ru-RU" sz="5400" dirty="0" smtClean="0"/>
              <a:t>отлично: </a:t>
            </a:r>
            <a:r>
              <a:rPr lang="ru-RU" sz="5400" dirty="0" smtClean="0">
                <a:solidFill>
                  <a:srgbClr val="FF0000"/>
                </a:solidFill>
              </a:rPr>
              <a:t>Костина Анна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Зуева </a:t>
            </a:r>
            <a:r>
              <a:rPr lang="ru-RU" sz="5400" dirty="0" err="1" smtClean="0">
                <a:solidFill>
                  <a:srgbClr val="FF0000"/>
                </a:solidFill>
              </a:rPr>
              <a:t>Илона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54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48" y="6101360"/>
            <a:ext cx="857256" cy="7566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571612"/>
            <a:ext cx="9144000" cy="5715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Хорошисты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Борисенко Дарья</a:t>
            </a:r>
            <a:endParaRPr lang="ru-RU" sz="28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err="1" smtClean="0"/>
              <a:t>Архипенко</a:t>
            </a:r>
            <a:r>
              <a:rPr lang="ru-RU" sz="2800" b="1" dirty="0" smtClean="0"/>
              <a:t> Сергей</a:t>
            </a:r>
          </a:p>
          <a:p>
            <a:pPr algn="ctr"/>
            <a:r>
              <a:rPr lang="ru-RU" sz="2800" b="1" dirty="0" err="1" smtClean="0"/>
              <a:t>Бобровицкий</a:t>
            </a:r>
            <a:r>
              <a:rPr lang="ru-RU" sz="2800" b="1" dirty="0" smtClean="0"/>
              <a:t> </a:t>
            </a:r>
            <a:r>
              <a:rPr lang="ru-RU" sz="2800" b="1" dirty="0" smtClean="0"/>
              <a:t>Максим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Евтерёва</a:t>
            </a:r>
            <a:r>
              <a:rPr lang="ru-RU" sz="2800" b="1" dirty="0" smtClean="0"/>
              <a:t> </a:t>
            </a:r>
            <a:r>
              <a:rPr lang="ru-RU" sz="2800" b="1" dirty="0" smtClean="0"/>
              <a:t>Анастасия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Катрушенко</a:t>
            </a:r>
            <a:r>
              <a:rPr lang="ru-RU" sz="2800" b="1" dirty="0" smtClean="0"/>
              <a:t> Анатолий</a:t>
            </a:r>
          </a:p>
          <a:p>
            <a:pPr algn="ctr"/>
            <a:r>
              <a:rPr lang="ru-RU" sz="2800" b="1" dirty="0" smtClean="0"/>
              <a:t>Луня Евгения</a:t>
            </a:r>
          </a:p>
          <a:p>
            <a:pPr algn="ctr"/>
            <a:r>
              <a:rPr lang="ru-RU" sz="2800" b="1" dirty="0" smtClean="0"/>
              <a:t>Мошкова Людмила</a:t>
            </a:r>
          </a:p>
          <a:p>
            <a:pPr algn="ctr"/>
            <a:r>
              <a:rPr lang="ru-RU" sz="2800" b="1" dirty="0" smtClean="0"/>
              <a:t>Расулова Валерия</a:t>
            </a:r>
          </a:p>
          <a:p>
            <a:pPr algn="ctr"/>
            <a:r>
              <a:rPr lang="ru-RU" sz="2800" b="1" dirty="0" err="1" smtClean="0"/>
              <a:t>Саутиев</a:t>
            </a:r>
            <a:r>
              <a:rPr lang="ru-RU" sz="2800" b="1" dirty="0" smtClean="0"/>
              <a:t> Ислам</a:t>
            </a:r>
          </a:p>
          <a:p>
            <a:pPr algn="ctr"/>
            <a:r>
              <a:rPr lang="ru-RU" sz="2800" b="1" dirty="0" err="1" smtClean="0"/>
              <a:t>Фидурова</a:t>
            </a:r>
            <a:r>
              <a:rPr lang="ru-RU" sz="2800" b="1" dirty="0" smtClean="0"/>
              <a:t> Анна</a:t>
            </a:r>
          </a:p>
          <a:p>
            <a:pPr algn="ctr"/>
            <a:r>
              <a:rPr lang="ru-RU" sz="2800" b="1" dirty="0" smtClean="0"/>
              <a:t>Андреева Алина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52578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4800" b="1" dirty="0" smtClean="0">
                <a:solidFill>
                  <a:srgbClr val="7030A0"/>
                </a:solidFill>
              </a:rPr>
              <a:t>Если вы собираетесь отправить вашего ребёнка в лагерь или санаторий ,  </a:t>
            </a:r>
            <a:r>
              <a:rPr lang="ru-RU" sz="4800" b="1" dirty="0">
                <a:solidFill>
                  <a:srgbClr val="7030A0"/>
                </a:solidFill>
              </a:rPr>
              <a:t>з</a:t>
            </a:r>
            <a:r>
              <a:rPr lang="ru-RU" sz="4800" b="1" dirty="0" smtClean="0">
                <a:solidFill>
                  <a:srgbClr val="7030A0"/>
                </a:solidFill>
              </a:rPr>
              <a:t>найте при оформлении документов у  вас будут требовать страховку на ребёнка!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86776" y="6000768"/>
            <a:ext cx="857224" cy="8572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  </a:t>
            </a:r>
            <a:r>
              <a:rPr lang="ru-RU" sz="4800" dirty="0" smtClean="0">
                <a:solidFill>
                  <a:srgbClr val="FF0000"/>
                </a:solidFill>
              </a:rPr>
              <a:t>Закон</a:t>
            </a:r>
            <a:r>
              <a:rPr lang="ru-RU" sz="4000" dirty="0" smtClean="0">
                <a:solidFill>
                  <a:srgbClr val="FF0000"/>
                </a:solidFill>
              </a:rPr>
              <a:t> К</a:t>
            </a:r>
            <a:r>
              <a:rPr lang="ru-RU" sz="3600" dirty="0" smtClean="0">
                <a:solidFill>
                  <a:srgbClr val="FF0000"/>
                </a:solidFill>
              </a:rPr>
              <a:t>раснодарского края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428736"/>
            <a:ext cx="6786610" cy="1428736"/>
          </a:xfr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«О профилактике и безнадзорности и правонарушений несовершеннолетних в Краснодарском крае»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928934"/>
            <a:ext cx="89297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Родители не допускают нахождения своих детей в общественных местах без сопровождения родителей в возрасте до 7 лет круглосуточно.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От 7 до 14 лет с 21 ч. до 6 ч.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От 14 до 17 лет с 22 ч. до 6 ч.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Не допускается продажа спиртосодержащих и </a:t>
            </a:r>
            <a:r>
              <a:rPr lang="ru-RU" sz="2800" b="1" dirty="0" err="1" smtClean="0">
                <a:solidFill>
                  <a:srgbClr val="7030A0"/>
                </a:solidFill>
              </a:rPr>
              <a:t>виноводочной</a:t>
            </a:r>
            <a:r>
              <a:rPr lang="ru-RU" sz="2800" b="1" dirty="0" smtClean="0">
                <a:solidFill>
                  <a:srgbClr val="7030A0"/>
                </a:solidFill>
              </a:rPr>
              <a:t> продукции детям несовершеннолетнего возраста</a:t>
            </a:r>
          </a:p>
        </p:txBody>
      </p:sp>
      <p:sp>
        <p:nvSpPr>
          <p:cNvPr id="5" name="Управляющая кнопка: фильм 4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785786" cy="785794"/>
          </a:xfrm>
          <a:prstGeom prst="actionButtonMovi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на лето.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1.Список по чтению. Читаем больше!!!</a:t>
            </a:r>
          </a:p>
          <a:p>
            <a:pPr>
              <a:buNone/>
            </a:pPr>
            <a:r>
              <a:rPr lang="ru-RU" dirty="0" smtClean="0"/>
              <a:t>2.Доделать задания в рабочей тетради по русскому языку  и тесты по математике.</a:t>
            </a:r>
          </a:p>
          <a:p>
            <a:pPr>
              <a:buNone/>
            </a:pPr>
            <a:r>
              <a:rPr lang="ru-RU" dirty="0" smtClean="0"/>
              <a:t>3.Для устранения пробелов в знаниях можно купить и работать по тетрадям вида «Дружок»( </a:t>
            </a:r>
            <a:r>
              <a:rPr lang="ru-RU" dirty="0" err="1" smtClean="0"/>
              <a:t>матем</a:t>
            </a:r>
            <a:r>
              <a:rPr lang="ru-RU" dirty="0" smtClean="0"/>
              <a:t>. и русский)</a:t>
            </a:r>
          </a:p>
          <a:p>
            <a:pPr>
              <a:buNone/>
            </a:pPr>
            <a:r>
              <a:rPr lang="ru-RU" dirty="0" smtClean="0"/>
              <a:t>4.Задания по русскому и математике автор Л.Н.Николаева ,И.В.Иванова</a:t>
            </a:r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58182" y="6072182"/>
            <a:ext cx="785818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желтые лент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желтые ленты</Template>
  <TotalTime>139</TotalTime>
  <Words>229</Words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желтые ленты</vt:lpstr>
      <vt:lpstr>Итоговое родительское собрание.</vt:lpstr>
      <vt:lpstr>Повестка собрания.</vt:lpstr>
      <vt:lpstr>Итоги учебного года.</vt:lpstr>
      <vt:lpstr>Слайд 4</vt:lpstr>
      <vt:lpstr>    Закон Краснодарского края</vt:lpstr>
      <vt:lpstr>Домашнее задание на лето.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Авторитет родителей</dc:title>
  <cp:lastModifiedBy>1</cp:lastModifiedBy>
  <cp:revision>22</cp:revision>
  <dcterms:modified xsi:type="dcterms:W3CDTF">2010-05-19T12:46:11Z</dcterms:modified>
</cp:coreProperties>
</file>